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5" r:id="rId3"/>
    <p:sldId id="308" r:id="rId4"/>
    <p:sldId id="304" r:id="rId5"/>
    <p:sldId id="305" r:id="rId6"/>
    <p:sldId id="306" r:id="rId7"/>
    <p:sldId id="259" r:id="rId8"/>
    <p:sldId id="278" r:id="rId9"/>
    <p:sldId id="309" r:id="rId10"/>
    <p:sldId id="279" r:id="rId11"/>
    <p:sldId id="280" r:id="rId12"/>
    <p:sldId id="281" r:id="rId13"/>
    <p:sldId id="296" r:id="rId14"/>
  </p:sldIdLst>
  <p:sldSz cx="9144000" cy="6858000" type="screen4x3"/>
  <p:notesSz cx="6805613" cy="99441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92C"/>
    <a:srgbClr val="87BC36"/>
    <a:srgbClr val="EAE62E"/>
    <a:srgbClr val="7DAD28"/>
    <a:srgbClr val="7CAD34"/>
    <a:srgbClr val="77A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2310" autoAdjust="0"/>
  </p:normalViewPr>
  <p:slideViewPr>
    <p:cSldViewPr snapToGrid="0" snapToObjects="1">
      <p:cViewPr varScale="1">
        <p:scale>
          <a:sx n="71" d="100"/>
          <a:sy n="71" d="100"/>
        </p:scale>
        <p:origin x="172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9791EA-BD23-4D06-BBE5-B8DA478076A0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54887353-01A8-46AD-BE28-7327BF95F8A4}">
      <dgm:prSet phldrT="[Text]" custT="1"/>
      <dgm:spPr>
        <a:solidFill>
          <a:schemeClr val="accent3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sv-SE" sz="1400" b="1" i="0" dirty="0">
              <a:latin typeface="PT Sans"/>
            </a:rPr>
            <a:t>SÖTÅSEN SCHOOL</a:t>
          </a:r>
          <a:br>
            <a:rPr lang="sv-SE" sz="1400" b="1" i="1" dirty="0">
              <a:latin typeface="PT Sans"/>
            </a:rPr>
          </a:br>
          <a:r>
            <a:rPr lang="sv-SE" sz="1400" b="1" i="1" dirty="0">
              <a:latin typeface="PT Sans"/>
            </a:rPr>
            <a:t>co-</a:t>
          </a:r>
          <a:r>
            <a:rPr lang="sv-SE" sz="1400" b="1" i="1" dirty="0" err="1">
              <a:latin typeface="PT Sans"/>
            </a:rPr>
            <a:t>beneficiary</a:t>
          </a:r>
          <a:endParaRPr lang="sv-SE" sz="1400" b="1" i="1" dirty="0">
            <a:latin typeface="PT Sans"/>
          </a:endParaRPr>
        </a:p>
      </dgm:t>
    </dgm:pt>
    <dgm:pt modelId="{288B110F-5E8C-4848-9AAF-94A3A54A158A}" type="parTrans" cxnId="{790D8F1E-6BE9-4A1F-95C0-E95D8EA438B7}">
      <dgm:prSet/>
      <dgm:spPr/>
      <dgm:t>
        <a:bodyPr/>
        <a:lstStyle/>
        <a:p>
          <a:endParaRPr lang="sv-SE"/>
        </a:p>
      </dgm:t>
    </dgm:pt>
    <dgm:pt modelId="{DB76DAEE-E018-4854-9EA3-7B607021A8EA}" type="sibTrans" cxnId="{790D8F1E-6BE9-4A1F-95C0-E95D8EA438B7}">
      <dgm:prSet/>
      <dgm:spPr/>
      <dgm:t>
        <a:bodyPr/>
        <a:lstStyle/>
        <a:p>
          <a:endParaRPr lang="sv-SE"/>
        </a:p>
      </dgm:t>
    </dgm:pt>
    <dgm:pt modelId="{93E316EE-22BE-4448-AC7A-179EC8D56EF7}">
      <dgm:prSet phldrT="[Text]" custT="1"/>
      <dgm:spPr>
        <a:solidFill>
          <a:schemeClr val="accent3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sv-SE" sz="1400" b="1" dirty="0">
              <a:latin typeface="PT Sans"/>
            </a:rPr>
            <a:t>LOCALLY PRODUCED IN WEST</a:t>
          </a:r>
          <a:br>
            <a:rPr lang="sv-SE" sz="1400" b="1" dirty="0">
              <a:latin typeface="PT Sans"/>
            </a:rPr>
          </a:br>
          <a:r>
            <a:rPr lang="sv-SE" sz="1400" b="1" i="1" dirty="0">
              <a:latin typeface="PT Sans"/>
            </a:rPr>
            <a:t>co-</a:t>
          </a:r>
          <a:r>
            <a:rPr lang="sv-SE" sz="1400" b="1" i="1" dirty="0" err="1">
              <a:latin typeface="PT Sans"/>
            </a:rPr>
            <a:t>beneficiary</a:t>
          </a:r>
          <a:endParaRPr lang="sv-SE" sz="1400" b="1" i="1" dirty="0">
            <a:latin typeface="PT Sans"/>
          </a:endParaRPr>
        </a:p>
      </dgm:t>
    </dgm:pt>
    <dgm:pt modelId="{BE2E58A3-8B7E-4DF6-9AE6-458EF694DA32}" type="parTrans" cxnId="{EB868C54-CAE9-482D-B365-54246813EFDA}">
      <dgm:prSet/>
      <dgm:spPr/>
      <dgm:t>
        <a:bodyPr/>
        <a:lstStyle/>
        <a:p>
          <a:endParaRPr lang="sv-SE"/>
        </a:p>
      </dgm:t>
    </dgm:pt>
    <dgm:pt modelId="{8815CE5D-F564-413F-BA47-EED9FE0285EC}" type="sibTrans" cxnId="{EB868C54-CAE9-482D-B365-54246813EFDA}">
      <dgm:prSet/>
      <dgm:spPr/>
      <dgm:t>
        <a:bodyPr/>
        <a:lstStyle/>
        <a:p>
          <a:endParaRPr lang="sv-SE"/>
        </a:p>
      </dgm:t>
    </dgm:pt>
    <dgm:pt modelId="{3FADAD79-3216-44DE-AD3A-C8C9CBA0B600}">
      <dgm:prSet phldrT="[Text]" custT="1"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r>
            <a:rPr lang="sv-SE" sz="1400" b="1" dirty="0">
              <a:latin typeface="PT Sans"/>
            </a:rPr>
            <a:t>AGROVÄST</a:t>
          </a:r>
          <a:br>
            <a:rPr lang="sv-SE" sz="1400" b="1" dirty="0">
              <a:latin typeface="PT Sans"/>
            </a:rPr>
          </a:br>
          <a:r>
            <a:rPr lang="sv-SE" sz="1400" b="1" i="1" dirty="0" err="1">
              <a:latin typeface="PT Sans"/>
            </a:rPr>
            <a:t>coordinating</a:t>
          </a:r>
          <a:r>
            <a:rPr lang="sv-SE" sz="1400" b="1" i="1" dirty="0">
              <a:latin typeface="PT Sans"/>
            </a:rPr>
            <a:t> </a:t>
          </a:r>
          <a:r>
            <a:rPr lang="sv-SE" sz="1400" b="1" i="1" dirty="0" err="1">
              <a:latin typeface="PT Sans"/>
            </a:rPr>
            <a:t>beneficiary</a:t>
          </a:r>
          <a:endParaRPr lang="sv-SE" sz="1400" b="1" dirty="0">
            <a:latin typeface="PT Sans"/>
          </a:endParaRPr>
        </a:p>
      </dgm:t>
    </dgm:pt>
    <dgm:pt modelId="{FC38CC27-056E-47A9-9A0C-9007A280965E}" type="parTrans" cxnId="{B6190E2E-8A43-45B6-AA09-B0C3E949641F}">
      <dgm:prSet/>
      <dgm:spPr/>
      <dgm:t>
        <a:bodyPr/>
        <a:lstStyle/>
        <a:p>
          <a:endParaRPr lang="sv-SE"/>
        </a:p>
      </dgm:t>
    </dgm:pt>
    <dgm:pt modelId="{BB606CAA-5C52-49A6-BD1C-D06EA3403877}" type="sibTrans" cxnId="{B6190E2E-8A43-45B6-AA09-B0C3E949641F}">
      <dgm:prSet/>
      <dgm:spPr/>
      <dgm:t>
        <a:bodyPr/>
        <a:lstStyle/>
        <a:p>
          <a:endParaRPr lang="sv-SE"/>
        </a:p>
      </dgm:t>
    </dgm:pt>
    <dgm:pt modelId="{9B85B9B3-5392-4977-8C70-473B692F14AD}" type="pres">
      <dgm:prSet presAssocID="{5D9791EA-BD23-4D06-BBE5-B8DA478076A0}" presName="Name0" presStyleCnt="0">
        <dgm:presLayoutVars>
          <dgm:chMax val="7"/>
          <dgm:dir/>
          <dgm:resizeHandles val="exact"/>
        </dgm:presLayoutVars>
      </dgm:prSet>
      <dgm:spPr/>
    </dgm:pt>
    <dgm:pt modelId="{07497A4C-E1DA-427A-A977-7D73EFE60CCF}" type="pres">
      <dgm:prSet presAssocID="{5D9791EA-BD23-4D06-BBE5-B8DA478076A0}" presName="ellipse1" presStyleLbl="vennNode1" presStyleIdx="0" presStyleCnt="3">
        <dgm:presLayoutVars>
          <dgm:bulletEnabled val="1"/>
        </dgm:presLayoutVars>
      </dgm:prSet>
      <dgm:spPr/>
    </dgm:pt>
    <dgm:pt modelId="{C5A1A2B5-D806-433D-A827-9DF6BA112855}" type="pres">
      <dgm:prSet presAssocID="{5D9791EA-BD23-4D06-BBE5-B8DA478076A0}" presName="ellipse2" presStyleLbl="vennNode1" presStyleIdx="1" presStyleCnt="3">
        <dgm:presLayoutVars>
          <dgm:bulletEnabled val="1"/>
        </dgm:presLayoutVars>
      </dgm:prSet>
      <dgm:spPr/>
    </dgm:pt>
    <dgm:pt modelId="{76F38371-8A2D-4B3F-9EC0-7F87145DFF2D}" type="pres">
      <dgm:prSet presAssocID="{5D9791EA-BD23-4D06-BBE5-B8DA478076A0}" presName="ellipse3" presStyleLbl="vennNode1" presStyleIdx="2" presStyleCnt="3">
        <dgm:presLayoutVars>
          <dgm:bulletEnabled val="1"/>
        </dgm:presLayoutVars>
      </dgm:prSet>
      <dgm:spPr/>
    </dgm:pt>
  </dgm:ptLst>
  <dgm:cxnLst>
    <dgm:cxn modelId="{790D8F1E-6BE9-4A1F-95C0-E95D8EA438B7}" srcId="{5D9791EA-BD23-4D06-BBE5-B8DA478076A0}" destId="{54887353-01A8-46AD-BE28-7327BF95F8A4}" srcOrd="0" destOrd="0" parTransId="{288B110F-5E8C-4848-9AAF-94A3A54A158A}" sibTransId="{DB76DAEE-E018-4854-9EA3-7B607021A8EA}"/>
    <dgm:cxn modelId="{FA03BF74-4A8E-4A00-B358-1B5163525F66}" type="presOf" srcId="{93E316EE-22BE-4448-AC7A-179EC8D56EF7}" destId="{C5A1A2B5-D806-433D-A827-9DF6BA112855}" srcOrd="0" destOrd="0" presId="urn:microsoft.com/office/officeart/2005/8/layout/rings+Icon"/>
    <dgm:cxn modelId="{C30CD151-622B-4297-91E5-CFCFF005555E}" type="presOf" srcId="{5D9791EA-BD23-4D06-BBE5-B8DA478076A0}" destId="{9B85B9B3-5392-4977-8C70-473B692F14AD}" srcOrd="0" destOrd="0" presId="urn:microsoft.com/office/officeart/2005/8/layout/rings+Icon"/>
    <dgm:cxn modelId="{7C7ECD66-295D-4446-9AAC-48686FE77F81}" type="presOf" srcId="{54887353-01A8-46AD-BE28-7327BF95F8A4}" destId="{07497A4C-E1DA-427A-A977-7D73EFE60CCF}" srcOrd="0" destOrd="0" presId="urn:microsoft.com/office/officeart/2005/8/layout/rings+Icon"/>
    <dgm:cxn modelId="{B6190E2E-8A43-45B6-AA09-B0C3E949641F}" srcId="{5D9791EA-BD23-4D06-BBE5-B8DA478076A0}" destId="{3FADAD79-3216-44DE-AD3A-C8C9CBA0B600}" srcOrd="2" destOrd="0" parTransId="{FC38CC27-056E-47A9-9A0C-9007A280965E}" sibTransId="{BB606CAA-5C52-49A6-BD1C-D06EA3403877}"/>
    <dgm:cxn modelId="{5ADC4313-37ED-49F2-ADE0-3970DDB67EA0}" type="presOf" srcId="{3FADAD79-3216-44DE-AD3A-C8C9CBA0B600}" destId="{76F38371-8A2D-4B3F-9EC0-7F87145DFF2D}" srcOrd="0" destOrd="0" presId="urn:microsoft.com/office/officeart/2005/8/layout/rings+Icon"/>
    <dgm:cxn modelId="{EB868C54-CAE9-482D-B365-54246813EFDA}" srcId="{5D9791EA-BD23-4D06-BBE5-B8DA478076A0}" destId="{93E316EE-22BE-4448-AC7A-179EC8D56EF7}" srcOrd="1" destOrd="0" parTransId="{BE2E58A3-8B7E-4DF6-9AE6-458EF694DA32}" sibTransId="{8815CE5D-F564-413F-BA47-EED9FE0285EC}"/>
    <dgm:cxn modelId="{CF832CAD-52EE-4564-951F-12AAE6AF97E5}" type="presParOf" srcId="{9B85B9B3-5392-4977-8C70-473B692F14AD}" destId="{07497A4C-E1DA-427A-A977-7D73EFE60CCF}" srcOrd="0" destOrd="0" presId="urn:microsoft.com/office/officeart/2005/8/layout/rings+Icon"/>
    <dgm:cxn modelId="{115A5625-802B-43DD-A298-717473346DFC}" type="presParOf" srcId="{9B85B9B3-5392-4977-8C70-473B692F14AD}" destId="{C5A1A2B5-D806-433D-A827-9DF6BA112855}" srcOrd="1" destOrd="0" presId="urn:microsoft.com/office/officeart/2005/8/layout/rings+Icon"/>
    <dgm:cxn modelId="{2711D429-37C4-43E0-9E3E-371E7D64C210}" type="presParOf" srcId="{9B85B9B3-5392-4977-8C70-473B692F14AD}" destId="{76F38371-8A2D-4B3F-9EC0-7F87145DFF2D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9791EA-BD23-4D06-BBE5-B8DA478076A0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54887353-01A8-46AD-BE28-7327BF95F8A4}">
      <dgm:prSet phldrT="[Text]" custT="1"/>
      <dgm:spPr>
        <a:solidFill>
          <a:schemeClr val="accent3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sv-SE" sz="1400" b="1" i="0" dirty="0">
              <a:latin typeface="PT Sans"/>
            </a:rPr>
            <a:t>SÖTÅSEN SCHOOL</a:t>
          </a:r>
          <a:br>
            <a:rPr lang="sv-SE" sz="1400" b="1" i="1" dirty="0">
              <a:latin typeface="PT Sans"/>
            </a:rPr>
          </a:br>
          <a:r>
            <a:rPr lang="sv-SE" sz="1400" b="1" i="1" dirty="0">
              <a:latin typeface="PT Sans"/>
            </a:rPr>
            <a:t>co-</a:t>
          </a:r>
          <a:r>
            <a:rPr lang="sv-SE" sz="1400" b="1" i="1" dirty="0" err="1">
              <a:latin typeface="PT Sans"/>
            </a:rPr>
            <a:t>beneficiary</a:t>
          </a:r>
          <a:endParaRPr lang="sv-SE" sz="1400" b="1" i="1" dirty="0">
            <a:latin typeface="PT Sans"/>
          </a:endParaRPr>
        </a:p>
      </dgm:t>
    </dgm:pt>
    <dgm:pt modelId="{288B110F-5E8C-4848-9AAF-94A3A54A158A}" type="parTrans" cxnId="{790D8F1E-6BE9-4A1F-95C0-E95D8EA438B7}">
      <dgm:prSet/>
      <dgm:spPr/>
      <dgm:t>
        <a:bodyPr/>
        <a:lstStyle/>
        <a:p>
          <a:endParaRPr lang="sv-SE"/>
        </a:p>
      </dgm:t>
    </dgm:pt>
    <dgm:pt modelId="{DB76DAEE-E018-4854-9EA3-7B607021A8EA}" type="sibTrans" cxnId="{790D8F1E-6BE9-4A1F-95C0-E95D8EA438B7}">
      <dgm:prSet/>
      <dgm:spPr/>
      <dgm:t>
        <a:bodyPr/>
        <a:lstStyle/>
        <a:p>
          <a:endParaRPr lang="sv-SE"/>
        </a:p>
      </dgm:t>
    </dgm:pt>
    <dgm:pt modelId="{93E316EE-22BE-4448-AC7A-179EC8D56EF7}">
      <dgm:prSet phldrT="[Text]" custT="1"/>
      <dgm:spPr>
        <a:solidFill>
          <a:schemeClr val="accent3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sv-SE" sz="1400" b="1" dirty="0">
              <a:latin typeface="PT Sans"/>
            </a:rPr>
            <a:t>LOCALLY PRODUCED IN WEST</a:t>
          </a:r>
          <a:br>
            <a:rPr lang="sv-SE" sz="1400" b="1" dirty="0">
              <a:latin typeface="PT Sans"/>
            </a:rPr>
          </a:br>
          <a:r>
            <a:rPr lang="sv-SE" sz="1400" b="1" i="1" dirty="0">
              <a:latin typeface="PT Sans"/>
            </a:rPr>
            <a:t>co-</a:t>
          </a:r>
          <a:r>
            <a:rPr lang="sv-SE" sz="1400" b="1" i="1" dirty="0" err="1">
              <a:latin typeface="PT Sans"/>
            </a:rPr>
            <a:t>beneficiary</a:t>
          </a:r>
          <a:endParaRPr lang="sv-SE" sz="1400" b="1" i="1" dirty="0">
            <a:latin typeface="PT Sans"/>
          </a:endParaRPr>
        </a:p>
      </dgm:t>
    </dgm:pt>
    <dgm:pt modelId="{BE2E58A3-8B7E-4DF6-9AE6-458EF694DA32}" type="parTrans" cxnId="{EB868C54-CAE9-482D-B365-54246813EFDA}">
      <dgm:prSet/>
      <dgm:spPr/>
      <dgm:t>
        <a:bodyPr/>
        <a:lstStyle/>
        <a:p>
          <a:endParaRPr lang="sv-SE"/>
        </a:p>
      </dgm:t>
    </dgm:pt>
    <dgm:pt modelId="{8815CE5D-F564-413F-BA47-EED9FE0285EC}" type="sibTrans" cxnId="{EB868C54-CAE9-482D-B365-54246813EFDA}">
      <dgm:prSet/>
      <dgm:spPr/>
      <dgm:t>
        <a:bodyPr/>
        <a:lstStyle/>
        <a:p>
          <a:endParaRPr lang="sv-SE"/>
        </a:p>
      </dgm:t>
    </dgm:pt>
    <dgm:pt modelId="{3FADAD79-3216-44DE-AD3A-C8C9CBA0B600}">
      <dgm:prSet phldrT="[Text]" custT="1"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r>
            <a:rPr lang="sv-SE" sz="1400" b="1" dirty="0">
              <a:latin typeface="PT Sans"/>
            </a:rPr>
            <a:t>AGROVÄST</a:t>
          </a:r>
          <a:br>
            <a:rPr lang="sv-SE" sz="1400" b="1" dirty="0">
              <a:latin typeface="PT Sans"/>
            </a:rPr>
          </a:br>
          <a:r>
            <a:rPr lang="sv-SE" sz="1400" b="1" i="1" dirty="0" err="1">
              <a:latin typeface="PT Sans"/>
            </a:rPr>
            <a:t>coordinating</a:t>
          </a:r>
          <a:r>
            <a:rPr lang="sv-SE" sz="1400" b="1" i="1" dirty="0">
              <a:latin typeface="PT Sans"/>
            </a:rPr>
            <a:t> </a:t>
          </a:r>
          <a:r>
            <a:rPr lang="sv-SE" sz="1400" b="1" i="1" dirty="0" err="1">
              <a:latin typeface="PT Sans"/>
            </a:rPr>
            <a:t>beneficiary</a:t>
          </a:r>
          <a:endParaRPr lang="sv-SE" sz="1400" b="1" dirty="0">
            <a:latin typeface="PT Sans"/>
          </a:endParaRPr>
        </a:p>
      </dgm:t>
    </dgm:pt>
    <dgm:pt modelId="{FC38CC27-056E-47A9-9A0C-9007A280965E}" type="parTrans" cxnId="{B6190E2E-8A43-45B6-AA09-B0C3E949641F}">
      <dgm:prSet/>
      <dgm:spPr/>
      <dgm:t>
        <a:bodyPr/>
        <a:lstStyle/>
        <a:p>
          <a:endParaRPr lang="sv-SE"/>
        </a:p>
      </dgm:t>
    </dgm:pt>
    <dgm:pt modelId="{BB606CAA-5C52-49A6-BD1C-D06EA3403877}" type="sibTrans" cxnId="{B6190E2E-8A43-45B6-AA09-B0C3E949641F}">
      <dgm:prSet/>
      <dgm:spPr/>
      <dgm:t>
        <a:bodyPr/>
        <a:lstStyle/>
        <a:p>
          <a:endParaRPr lang="sv-SE"/>
        </a:p>
      </dgm:t>
    </dgm:pt>
    <dgm:pt modelId="{9B85B9B3-5392-4977-8C70-473B692F14AD}" type="pres">
      <dgm:prSet presAssocID="{5D9791EA-BD23-4D06-BBE5-B8DA478076A0}" presName="Name0" presStyleCnt="0">
        <dgm:presLayoutVars>
          <dgm:chMax val="7"/>
          <dgm:dir/>
          <dgm:resizeHandles val="exact"/>
        </dgm:presLayoutVars>
      </dgm:prSet>
      <dgm:spPr/>
    </dgm:pt>
    <dgm:pt modelId="{07497A4C-E1DA-427A-A977-7D73EFE60CCF}" type="pres">
      <dgm:prSet presAssocID="{5D9791EA-BD23-4D06-BBE5-B8DA478076A0}" presName="ellipse1" presStyleLbl="vennNode1" presStyleIdx="0" presStyleCnt="3">
        <dgm:presLayoutVars>
          <dgm:bulletEnabled val="1"/>
        </dgm:presLayoutVars>
      </dgm:prSet>
      <dgm:spPr/>
    </dgm:pt>
    <dgm:pt modelId="{C5A1A2B5-D806-433D-A827-9DF6BA112855}" type="pres">
      <dgm:prSet presAssocID="{5D9791EA-BD23-4D06-BBE5-B8DA478076A0}" presName="ellipse2" presStyleLbl="vennNode1" presStyleIdx="1" presStyleCnt="3">
        <dgm:presLayoutVars>
          <dgm:bulletEnabled val="1"/>
        </dgm:presLayoutVars>
      </dgm:prSet>
      <dgm:spPr/>
    </dgm:pt>
    <dgm:pt modelId="{76F38371-8A2D-4B3F-9EC0-7F87145DFF2D}" type="pres">
      <dgm:prSet presAssocID="{5D9791EA-BD23-4D06-BBE5-B8DA478076A0}" presName="ellipse3" presStyleLbl="vennNode1" presStyleIdx="2" presStyleCnt="3">
        <dgm:presLayoutVars>
          <dgm:bulletEnabled val="1"/>
        </dgm:presLayoutVars>
      </dgm:prSet>
      <dgm:spPr/>
    </dgm:pt>
  </dgm:ptLst>
  <dgm:cxnLst>
    <dgm:cxn modelId="{790D8F1E-6BE9-4A1F-95C0-E95D8EA438B7}" srcId="{5D9791EA-BD23-4D06-BBE5-B8DA478076A0}" destId="{54887353-01A8-46AD-BE28-7327BF95F8A4}" srcOrd="0" destOrd="0" parTransId="{288B110F-5E8C-4848-9AAF-94A3A54A158A}" sibTransId="{DB76DAEE-E018-4854-9EA3-7B607021A8EA}"/>
    <dgm:cxn modelId="{2B5A8413-1A72-4C30-BDCA-7CD4FE5D6836}" type="presOf" srcId="{5D9791EA-BD23-4D06-BBE5-B8DA478076A0}" destId="{9B85B9B3-5392-4977-8C70-473B692F14AD}" srcOrd="0" destOrd="0" presId="urn:microsoft.com/office/officeart/2005/8/layout/rings+Icon"/>
    <dgm:cxn modelId="{EA95403E-F895-4A0C-ADAD-8B1AF73F16ED}" type="presOf" srcId="{54887353-01A8-46AD-BE28-7327BF95F8A4}" destId="{07497A4C-E1DA-427A-A977-7D73EFE60CCF}" srcOrd="0" destOrd="0" presId="urn:microsoft.com/office/officeart/2005/8/layout/rings+Icon"/>
    <dgm:cxn modelId="{E7C2B7F1-757C-459F-8CFB-62900D651556}" type="presOf" srcId="{93E316EE-22BE-4448-AC7A-179EC8D56EF7}" destId="{C5A1A2B5-D806-433D-A827-9DF6BA112855}" srcOrd="0" destOrd="0" presId="urn:microsoft.com/office/officeart/2005/8/layout/rings+Icon"/>
    <dgm:cxn modelId="{B6190E2E-8A43-45B6-AA09-B0C3E949641F}" srcId="{5D9791EA-BD23-4D06-BBE5-B8DA478076A0}" destId="{3FADAD79-3216-44DE-AD3A-C8C9CBA0B600}" srcOrd="2" destOrd="0" parTransId="{FC38CC27-056E-47A9-9A0C-9007A280965E}" sibTransId="{BB606CAA-5C52-49A6-BD1C-D06EA3403877}"/>
    <dgm:cxn modelId="{EB868C54-CAE9-482D-B365-54246813EFDA}" srcId="{5D9791EA-BD23-4D06-BBE5-B8DA478076A0}" destId="{93E316EE-22BE-4448-AC7A-179EC8D56EF7}" srcOrd="1" destOrd="0" parTransId="{BE2E58A3-8B7E-4DF6-9AE6-458EF694DA32}" sibTransId="{8815CE5D-F564-413F-BA47-EED9FE0285EC}"/>
    <dgm:cxn modelId="{B04D2065-EA61-4457-B8E3-D811A1CCD2B4}" type="presOf" srcId="{3FADAD79-3216-44DE-AD3A-C8C9CBA0B600}" destId="{76F38371-8A2D-4B3F-9EC0-7F87145DFF2D}" srcOrd="0" destOrd="0" presId="urn:microsoft.com/office/officeart/2005/8/layout/rings+Icon"/>
    <dgm:cxn modelId="{563459DA-3091-4626-B9B4-056FA105AD6C}" type="presParOf" srcId="{9B85B9B3-5392-4977-8C70-473B692F14AD}" destId="{07497A4C-E1DA-427A-A977-7D73EFE60CCF}" srcOrd="0" destOrd="0" presId="urn:microsoft.com/office/officeart/2005/8/layout/rings+Icon"/>
    <dgm:cxn modelId="{418BCE71-69E7-4B58-8CBA-98F2678AA5FE}" type="presParOf" srcId="{9B85B9B3-5392-4977-8C70-473B692F14AD}" destId="{C5A1A2B5-D806-433D-A827-9DF6BA112855}" srcOrd="1" destOrd="0" presId="urn:microsoft.com/office/officeart/2005/8/layout/rings+Icon"/>
    <dgm:cxn modelId="{46B62A96-34D4-4527-9C40-D73DEEBAD4CA}" type="presParOf" srcId="{9B85B9B3-5392-4977-8C70-473B692F14AD}" destId="{76F38371-8A2D-4B3F-9EC0-7F87145DFF2D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97A4C-E1DA-427A-A977-7D73EFE60CCF}">
      <dsp:nvSpPr>
        <dsp:cNvPr id="0" name=""/>
        <dsp:cNvSpPr/>
      </dsp:nvSpPr>
      <dsp:spPr>
        <a:xfrm>
          <a:off x="0" y="603873"/>
          <a:ext cx="1990625" cy="1990597"/>
        </a:xfrm>
        <a:prstGeom prst="ellipse">
          <a:avLst/>
        </a:prstGeom>
        <a:solidFill>
          <a:schemeClr val="accent3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i="0" kern="1200" dirty="0">
              <a:latin typeface="PT Sans"/>
            </a:rPr>
            <a:t>SÖTÅSEN SCHOOL</a:t>
          </a:r>
          <a:br>
            <a:rPr lang="sv-SE" sz="1400" b="1" i="1" kern="1200" dirty="0">
              <a:latin typeface="PT Sans"/>
            </a:rPr>
          </a:br>
          <a:r>
            <a:rPr lang="sv-SE" sz="1400" b="1" i="1" kern="1200" dirty="0">
              <a:latin typeface="PT Sans"/>
            </a:rPr>
            <a:t>co-</a:t>
          </a:r>
          <a:r>
            <a:rPr lang="sv-SE" sz="1400" b="1" i="1" kern="1200" dirty="0" err="1">
              <a:latin typeface="PT Sans"/>
            </a:rPr>
            <a:t>beneficiary</a:t>
          </a:r>
          <a:endParaRPr lang="sv-SE" sz="1400" b="1" i="1" kern="1200" dirty="0">
            <a:latin typeface="PT Sans"/>
          </a:endParaRPr>
        </a:p>
      </dsp:txBody>
      <dsp:txXfrm>
        <a:off x="291520" y="895389"/>
        <a:ext cx="1407585" cy="1407565"/>
      </dsp:txXfrm>
    </dsp:sp>
    <dsp:sp modelId="{C5A1A2B5-D806-433D-A827-9DF6BA112855}">
      <dsp:nvSpPr>
        <dsp:cNvPr id="0" name=""/>
        <dsp:cNvSpPr/>
      </dsp:nvSpPr>
      <dsp:spPr>
        <a:xfrm>
          <a:off x="1024592" y="1931491"/>
          <a:ext cx="1990625" cy="1990597"/>
        </a:xfrm>
        <a:prstGeom prst="ellipse">
          <a:avLst/>
        </a:prstGeom>
        <a:solidFill>
          <a:schemeClr val="accent3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>
              <a:latin typeface="PT Sans"/>
            </a:rPr>
            <a:t>LOCALLY PRODUCED IN WEST</a:t>
          </a:r>
          <a:br>
            <a:rPr lang="sv-SE" sz="1400" b="1" kern="1200" dirty="0">
              <a:latin typeface="PT Sans"/>
            </a:rPr>
          </a:br>
          <a:r>
            <a:rPr lang="sv-SE" sz="1400" b="1" i="1" kern="1200" dirty="0">
              <a:latin typeface="PT Sans"/>
            </a:rPr>
            <a:t>co-</a:t>
          </a:r>
          <a:r>
            <a:rPr lang="sv-SE" sz="1400" b="1" i="1" kern="1200" dirty="0" err="1">
              <a:latin typeface="PT Sans"/>
            </a:rPr>
            <a:t>beneficiary</a:t>
          </a:r>
          <a:endParaRPr lang="sv-SE" sz="1400" b="1" i="1" kern="1200" dirty="0">
            <a:latin typeface="PT Sans"/>
          </a:endParaRPr>
        </a:p>
      </dsp:txBody>
      <dsp:txXfrm>
        <a:off x="1316112" y="2223007"/>
        <a:ext cx="1407585" cy="1407565"/>
      </dsp:txXfrm>
    </dsp:sp>
    <dsp:sp modelId="{76F38371-8A2D-4B3F-9EC0-7F87145DFF2D}">
      <dsp:nvSpPr>
        <dsp:cNvPr id="0" name=""/>
        <dsp:cNvSpPr/>
      </dsp:nvSpPr>
      <dsp:spPr>
        <a:xfrm>
          <a:off x="2047974" y="603873"/>
          <a:ext cx="1990625" cy="1990597"/>
        </a:xfrm>
        <a:prstGeom prst="ellipse">
          <a:avLst/>
        </a:prstGeom>
        <a:solidFill>
          <a:schemeClr val="accent3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>
              <a:latin typeface="PT Sans"/>
            </a:rPr>
            <a:t>AGROVÄST</a:t>
          </a:r>
          <a:br>
            <a:rPr lang="sv-SE" sz="1400" b="1" kern="1200" dirty="0">
              <a:latin typeface="PT Sans"/>
            </a:rPr>
          </a:br>
          <a:r>
            <a:rPr lang="sv-SE" sz="1400" b="1" i="1" kern="1200" dirty="0" err="1">
              <a:latin typeface="PT Sans"/>
            </a:rPr>
            <a:t>coordinating</a:t>
          </a:r>
          <a:r>
            <a:rPr lang="sv-SE" sz="1400" b="1" i="1" kern="1200" dirty="0">
              <a:latin typeface="PT Sans"/>
            </a:rPr>
            <a:t> </a:t>
          </a:r>
          <a:r>
            <a:rPr lang="sv-SE" sz="1400" b="1" i="1" kern="1200" dirty="0" err="1">
              <a:latin typeface="PT Sans"/>
            </a:rPr>
            <a:t>beneficiary</a:t>
          </a:r>
          <a:endParaRPr lang="sv-SE" sz="1400" b="1" kern="1200" dirty="0">
            <a:latin typeface="PT Sans"/>
          </a:endParaRPr>
        </a:p>
      </dsp:txBody>
      <dsp:txXfrm>
        <a:off x="2339494" y="895389"/>
        <a:ext cx="1407585" cy="1407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97A4C-E1DA-427A-A977-7D73EFE60CCF}">
      <dsp:nvSpPr>
        <dsp:cNvPr id="0" name=""/>
        <dsp:cNvSpPr/>
      </dsp:nvSpPr>
      <dsp:spPr>
        <a:xfrm>
          <a:off x="0" y="603873"/>
          <a:ext cx="1990625" cy="1990597"/>
        </a:xfrm>
        <a:prstGeom prst="ellipse">
          <a:avLst/>
        </a:prstGeom>
        <a:solidFill>
          <a:schemeClr val="accent3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i="0" kern="1200" dirty="0">
              <a:latin typeface="PT Sans"/>
            </a:rPr>
            <a:t>SÖTÅSEN SCHOOL</a:t>
          </a:r>
          <a:br>
            <a:rPr lang="sv-SE" sz="1400" b="1" i="1" kern="1200" dirty="0">
              <a:latin typeface="PT Sans"/>
            </a:rPr>
          </a:br>
          <a:r>
            <a:rPr lang="sv-SE" sz="1400" b="1" i="1" kern="1200" dirty="0">
              <a:latin typeface="PT Sans"/>
            </a:rPr>
            <a:t>co-</a:t>
          </a:r>
          <a:r>
            <a:rPr lang="sv-SE" sz="1400" b="1" i="1" kern="1200" dirty="0" err="1">
              <a:latin typeface="PT Sans"/>
            </a:rPr>
            <a:t>beneficiary</a:t>
          </a:r>
          <a:endParaRPr lang="sv-SE" sz="1400" b="1" i="1" kern="1200" dirty="0">
            <a:latin typeface="PT Sans"/>
          </a:endParaRPr>
        </a:p>
      </dsp:txBody>
      <dsp:txXfrm>
        <a:off x="291520" y="895389"/>
        <a:ext cx="1407585" cy="1407565"/>
      </dsp:txXfrm>
    </dsp:sp>
    <dsp:sp modelId="{C5A1A2B5-D806-433D-A827-9DF6BA112855}">
      <dsp:nvSpPr>
        <dsp:cNvPr id="0" name=""/>
        <dsp:cNvSpPr/>
      </dsp:nvSpPr>
      <dsp:spPr>
        <a:xfrm>
          <a:off x="1024592" y="1931491"/>
          <a:ext cx="1990625" cy="1990597"/>
        </a:xfrm>
        <a:prstGeom prst="ellipse">
          <a:avLst/>
        </a:prstGeom>
        <a:solidFill>
          <a:schemeClr val="accent3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>
              <a:latin typeface="PT Sans"/>
            </a:rPr>
            <a:t>LOCALLY PRODUCED IN WEST</a:t>
          </a:r>
          <a:br>
            <a:rPr lang="sv-SE" sz="1400" b="1" kern="1200" dirty="0">
              <a:latin typeface="PT Sans"/>
            </a:rPr>
          </a:br>
          <a:r>
            <a:rPr lang="sv-SE" sz="1400" b="1" i="1" kern="1200" dirty="0">
              <a:latin typeface="PT Sans"/>
            </a:rPr>
            <a:t>co-</a:t>
          </a:r>
          <a:r>
            <a:rPr lang="sv-SE" sz="1400" b="1" i="1" kern="1200" dirty="0" err="1">
              <a:latin typeface="PT Sans"/>
            </a:rPr>
            <a:t>beneficiary</a:t>
          </a:r>
          <a:endParaRPr lang="sv-SE" sz="1400" b="1" i="1" kern="1200" dirty="0">
            <a:latin typeface="PT Sans"/>
          </a:endParaRPr>
        </a:p>
      </dsp:txBody>
      <dsp:txXfrm>
        <a:off x="1316112" y="2223007"/>
        <a:ext cx="1407585" cy="1407565"/>
      </dsp:txXfrm>
    </dsp:sp>
    <dsp:sp modelId="{76F38371-8A2D-4B3F-9EC0-7F87145DFF2D}">
      <dsp:nvSpPr>
        <dsp:cNvPr id="0" name=""/>
        <dsp:cNvSpPr/>
      </dsp:nvSpPr>
      <dsp:spPr>
        <a:xfrm>
          <a:off x="2047974" y="603873"/>
          <a:ext cx="1990625" cy="1990597"/>
        </a:xfrm>
        <a:prstGeom prst="ellipse">
          <a:avLst/>
        </a:prstGeom>
        <a:solidFill>
          <a:schemeClr val="accent3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>
              <a:latin typeface="PT Sans"/>
            </a:rPr>
            <a:t>AGROVÄST</a:t>
          </a:r>
          <a:br>
            <a:rPr lang="sv-SE" sz="1400" b="1" kern="1200" dirty="0">
              <a:latin typeface="PT Sans"/>
            </a:rPr>
          </a:br>
          <a:r>
            <a:rPr lang="sv-SE" sz="1400" b="1" i="1" kern="1200" dirty="0" err="1">
              <a:latin typeface="PT Sans"/>
            </a:rPr>
            <a:t>coordinating</a:t>
          </a:r>
          <a:r>
            <a:rPr lang="sv-SE" sz="1400" b="1" i="1" kern="1200" dirty="0">
              <a:latin typeface="PT Sans"/>
            </a:rPr>
            <a:t> </a:t>
          </a:r>
          <a:r>
            <a:rPr lang="sv-SE" sz="1400" b="1" i="1" kern="1200" dirty="0" err="1">
              <a:latin typeface="PT Sans"/>
            </a:rPr>
            <a:t>beneficiary</a:t>
          </a:r>
          <a:endParaRPr lang="sv-SE" sz="1400" b="1" kern="1200" dirty="0">
            <a:latin typeface="PT Sans"/>
          </a:endParaRPr>
        </a:p>
      </dsp:txBody>
      <dsp:txXfrm>
        <a:off x="2339494" y="895389"/>
        <a:ext cx="1407585" cy="1407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Sammankopplade cirklar"/>
  <dgm:desc val="Kan användas för att illustrera överlappande eller sammankopplade idéer eller begrepp. De sju första textraderna på Nivå 1 motsvarar en cirkel. Text som inte används visas inte, men är fortfarande tillgänglig om du byter layout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Sammankopplade cirklar"/>
  <dgm:desc val="Kan användas för att illustrera överlappande eller sammankopplade idéer eller begrepp. De sju första textraderna på Nivå 1 motsvarar en cirkel. Text som inte används visas inte, men är fortfarande tillgänglig om du byter layout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1BCAF-4B2B-4CF0-9773-0B1D65BBCBFA}" type="datetimeFigureOut">
              <a:rPr lang="sv-SE" smtClean="0"/>
              <a:t>2016-10-05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975B8-1F9A-4EDB-BA17-BCF0A2C41A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2676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  <a:p>
            <a:endParaRPr lang="sv-SE" baseline="0" dirty="0"/>
          </a:p>
          <a:p>
            <a:endParaRPr lang="sv-SE" baseline="0" dirty="0"/>
          </a:p>
          <a:p>
            <a:endParaRPr lang="sv-SE" baseline="0" dirty="0"/>
          </a:p>
          <a:p>
            <a:endParaRPr lang="sv-SE" baseline="0"/>
          </a:p>
          <a:p>
            <a:endParaRPr lang="sv-SE" baseline="0" dirty="0"/>
          </a:p>
          <a:p>
            <a:r>
              <a:rPr lang="sv-SE" baseline="0" dirty="0" err="1"/>
              <a:t>We</a:t>
            </a:r>
            <a:r>
              <a:rPr lang="sv-SE" baseline="0" dirty="0"/>
              <a:t> </a:t>
            </a:r>
            <a:r>
              <a:rPr lang="sv-SE" baseline="0" dirty="0" err="1"/>
              <a:t>will</a:t>
            </a:r>
            <a:r>
              <a:rPr lang="sv-SE" baseline="0" dirty="0"/>
              <a:t> start by </a:t>
            </a:r>
            <a:r>
              <a:rPr lang="sv-SE" baseline="0" dirty="0" err="1"/>
              <a:t>presenting</a:t>
            </a:r>
            <a:r>
              <a:rPr lang="sv-SE" baseline="0" dirty="0"/>
              <a:t> </a:t>
            </a:r>
            <a:r>
              <a:rPr lang="sv-SE" baseline="0" dirty="0" err="1"/>
              <a:t>our</a:t>
            </a:r>
            <a:r>
              <a:rPr lang="sv-SE" baseline="0" dirty="0"/>
              <a:t> organisations and </a:t>
            </a:r>
            <a:r>
              <a:rPr lang="sv-SE" baseline="0" dirty="0" err="1"/>
              <a:t>how</a:t>
            </a:r>
            <a:r>
              <a:rPr lang="sv-SE" baseline="0" dirty="0"/>
              <a:t> </a:t>
            </a:r>
            <a:r>
              <a:rPr lang="sv-SE" baseline="0" dirty="0" err="1"/>
              <a:t>we</a:t>
            </a:r>
            <a:r>
              <a:rPr lang="sv-SE" baseline="0" dirty="0"/>
              <a:t> </a:t>
            </a:r>
            <a:r>
              <a:rPr lang="sv-SE" baseline="0" dirty="0" err="1"/>
              <a:t>work</a:t>
            </a:r>
            <a:r>
              <a:rPr lang="sv-SE" baseline="0" dirty="0"/>
              <a:t> in Region Västra Götaland </a:t>
            </a:r>
            <a:r>
              <a:rPr lang="sv-SE" baseline="0" dirty="0" err="1"/>
              <a:t>to</a:t>
            </a:r>
            <a:r>
              <a:rPr lang="sv-SE" baseline="0" dirty="0"/>
              <a:t> support the </a:t>
            </a:r>
            <a:r>
              <a:rPr lang="sv-SE" baseline="0" dirty="0" err="1"/>
              <a:t>food</a:t>
            </a:r>
            <a:r>
              <a:rPr lang="sv-SE" baseline="0" dirty="0"/>
              <a:t> </a:t>
            </a:r>
            <a:r>
              <a:rPr lang="sv-SE" baseline="0" dirty="0" err="1"/>
              <a:t>sector</a:t>
            </a:r>
            <a:r>
              <a:rPr lang="sv-SE" baseline="0" dirty="0"/>
              <a:t>. </a:t>
            </a:r>
          </a:p>
          <a:p>
            <a:endParaRPr lang="sv-S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tell them who you are, 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 tell them what you want to achieve and 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 tell them what your actions will be during the REFRAME project, according to the 5 steps approach we agreed upon.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975B8-1F9A-4EDB-BA17-BCF0A2C41A2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8897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STINA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earlier mapping and experience shows a strong demand from the urban consumers in West Sweden. The positive attitude towards regional food has increased during the last ten years, partly due to a common trend in Sweden considering regional food as healthy, sound and trendy, partly due to consistent work with branding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Västra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Götaland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a food region (“Taste of West Sweden”).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county government is coaching municipalities and small-scale food producers to step from “paper strategy” regarding public procurement to real implementation and to get more local food in public kitchens. This activity is not a part of this projects budget, but will still be a part of our REFRAME-pilot. Activities budgeted in this project are focused to get commitment from the hospitals in the region, 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975B8-1F9A-4EDB-BA17-BCF0A2C41A2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7648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EVELINA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975B8-1F9A-4EDB-BA17-BCF0A2C41A2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966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975B8-1F9A-4EDB-BA17-BCF0A2C41A2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0210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975B8-1F9A-4EDB-BA17-BCF0A2C41A2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051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Västra</a:t>
            </a:r>
            <a:r>
              <a:rPr lang="sv-SE" baseline="0" dirty="0"/>
              <a:t> Götaland – </a:t>
            </a:r>
            <a:r>
              <a:rPr lang="sv-SE" baseline="0" dirty="0" err="1"/>
              <a:t>one</a:t>
            </a:r>
            <a:r>
              <a:rPr lang="sv-SE" baseline="0" dirty="0"/>
              <a:t> </a:t>
            </a:r>
            <a:r>
              <a:rPr lang="sv-SE" baseline="0" dirty="0" err="1"/>
              <a:t>out</a:t>
            </a:r>
            <a:r>
              <a:rPr lang="sv-SE" baseline="0" dirty="0"/>
              <a:t> </a:t>
            </a:r>
            <a:r>
              <a:rPr lang="sv-SE" baseline="0" dirty="0" err="1"/>
              <a:t>of</a:t>
            </a:r>
            <a:r>
              <a:rPr lang="sv-SE" baseline="0" dirty="0"/>
              <a:t> </a:t>
            </a:r>
            <a:r>
              <a:rPr lang="sv-SE" baseline="0" dirty="0" err="1"/>
              <a:t>three</a:t>
            </a:r>
            <a:r>
              <a:rPr lang="sv-SE" baseline="0" dirty="0"/>
              <a:t> regions in Sweden </a:t>
            </a:r>
            <a:r>
              <a:rPr lang="sv-SE" baseline="0" dirty="0" err="1"/>
              <a:t>where</a:t>
            </a:r>
            <a:r>
              <a:rPr lang="sv-SE" baseline="0" dirty="0"/>
              <a:t> </a:t>
            </a:r>
            <a:r>
              <a:rPr lang="sv-SE" baseline="0" dirty="0" err="1"/>
              <a:t>agriculture</a:t>
            </a:r>
            <a:r>
              <a:rPr lang="sv-SE" baseline="0" dirty="0"/>
              <a:t> and </a:t>
            </a:r>
            <a:r>
              <a:rPr lang="sv-SE" baseline="0" dirty="0" err="1"/>
              <a:t>food</a:t>
            </a:r>
            <a:r>
              <a:rPr lang="sv-SE" baseline="0" dirty="0"/>
              <a:t> is a vital </a:t>
            </a:r>
            <a:r>
              <a:rPr lang="sv-SE" baseline="0" dirty="0" err="1"/>
              <a:t>sector</a:t>
            </a:r>
            <a:r>
              <a:rPr lang="sv-SE" baseline="0" dirty="0"/>
              <a:t> </a:t>
            </a:r>
            <a:r>
              <a:rPr lang="sv-SE" baseline="0" dirty="0" err="1"/>
              <a:t>with</a:t>
            </a:r>
            <a:r>
              <a:rPr lang="sv-SE" baseline="0" dirty="0"/>
              <a:t> </a:t>
            </a:r>
            <a:r>
              <a:rPr lang="sv-SE" baseline="0" dirty="0" err="1"/>
              <a:t>high</a:t>
            </a:r>
            <a:r>
              <a:rPr lang="sv-SE" baseline="0" dirty="0"/>
              <a:t> </a:t>
            </a:r>
            <a:r>
              <a:rPr lang="sv-SE" baseline="0" dirty="0" err="1"/>
              <a:t>political</a:t>
            </a:r>
            <a:r>
              <a:rPr lang="sv-SE" baseline="0" dirty="0"/>
              <a:t> </a:t>
            </a:r>
            <a:r>
              <a:rPr lang="sv-SE" baseline="0" dirty="0" err="1"/>
              <a:t>priority</a:t>
            </a:r>
            <a:r>
              <a:rPr lang="sv-SE" baseline="0" dirty="0"/>
              <a:t>.</a:t>
            </a:r>
            <a:br>
              <a:rPr lang="sv-SE" baseline="0" dirty="0"/>
            </a:br>
            <a:br>
              <a:rPr lang="sv-SE" baseline="0" dirty="0"/>
            </a:br>
            <a:r>
              <a:rPr lang="sv-SE" baseline="0" dirty="0" err="1"/>
              <a:t>Totally</a:t>
            </a:r>
            <a:r>
              <a:rPr lang="sv-SE" baseline="0" dirty="0"/>
              <a:t> 1,6 million </a:t>
            </a:r>
            <a:r>
              <a:rPr lang="sv-SE" baseline="0" dirty="0" err="1"/>
              <a:t>inhabitants</a:t>
            </a:r>
            <a:r>
              <a:rPr lang="sv-SE" baseline="0" dirty="0"/>
              <a:t> – 1 million </a:t>
            </a:r>
            <a:r>
              <a:rPr lang="sv-SE" baseline="0" dirty="0" err="1"/>
              <a:t>around</a:t>
            </a:r>
            <a:r>
              <a:rPr lang="sv-SE" baseline="0" dirty="0"/>
              <a:t> Gothenburg.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975B8-1F9A-4EDB-BA17-BCF0A2C41A2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0510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AGROVÄST</a:t>
            </a:r>
            <a:r>
              <a:rPr lang="sv-SE" baseline="0" dirty="0"/>
              <a:t> –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mission is to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contribute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 profitable and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sustainable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farming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West Sweden.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unite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research and business.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by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facilitating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dialogue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farmers,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industry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academy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by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creating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possibilities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farmers,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industry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academy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form and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attract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funding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Agroväst is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five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RoI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-programmes: Dairy,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Meat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production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Precision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farming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Soil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conservation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Bioenergy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 has a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steering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committee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business, 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academy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public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sector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running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set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studies and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trials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as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bigger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often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EU. </a:t>
            </a:r>
          </a:p>
          <a:p>
            <a:endParaRPr lang="sv-SE" baseline="0" dirty="0"/>
          </a:p>
          <a:p>
            <a:r>
              <a:rPr lang="sv-SE" baseline="0" dirty="0"/>
              <a:t>LPIV – </a:t>
            </a:r>
            <a:r>
              <a:rPr lang="sv-SE" baseline="0" dirty="0" err="1"/>
              <a:t>resource</a:t>
            </a:r>
            <a:r>
              <a:rPr lang="sv-SE" baseline="0" dirty="0"/>
              <a:t> center for small-</a:t>
            </a:r>
            <a:r>
              <a:rPr lang="sv-SE" baseline="0" dirty="0" err="1"/>
              <a:t>scale</a:t>
            </a:r>
            <a:r>
              <a:rPr lang="sv-SE" baseline="0" dirty="0"/>
              <a:t> </a:t>
            </a:r>
            <a:r>
              <a:rPr lang="sv-SE" baseline="0" dirty="0" err="1"/>
              <a:t>food</a:t>
            </a:r>
            <a:r>
              <a:rPr lang="sv-SE" baseline="0" dirty="0"/>
              <a:t> </a:t>
            </a:r>
            <a:r>
              <a:rPr lang="sv-SE" baseline="0" dirty="0" err="1"/>
              <a:t>producers</a:t>
            </a:r>
            <a:r>
              <a:rPr lang="sv-SE" baseline="0" dirty="0"/>
              <a:t>. Offers </a:t>
            </a:r>
            <a:r>
              <a:rPr lang="sv-SE" baseline="0" dirty="0" err="1"/>
              <a:t>counseling</a:t>
            </a:r>
            <a:r>
              <a:rPr lang="sv-SE" baseline="0" dirty="0"/>
              <a:t> and coaching. Supports events. Regional </a:t>
            </a:r>
            <a:r>
              <a:rPr lang="sv-SE" baseline="0" dirty="0" err="1"/>
              <a:t>branding</a:t>
            </a:r>
            <a:r>
              <a:rPr lang="sv-SE" baseline="0" dirty="0"/>
              <a:t>. </a:t>
            </a:r>
            <a:r>
              <a:rPr lang="sv-SE" baseline="0" dirty="0" err="1"/>
              <a:t>Coordinates</a:t>
            </a:r>
            <a:r>
              <a:rPr lang="sv-SE" baseline="0" dirty="0"/>
              <a:t> </a:t>
            </a:r>
            <a:r>
              <a:rPr lang="sv-SE" baseline="0" dirty="0" err="1"/>
              <a:t>sales</a:t>
            </a:r>
            <a:r>
              <a:rPr lang="sv-SE" baseline="0" dirty="0"/>
              <a:t> </a:t>
            </a:r>
            <a:r>
              <a:rPr lang="sv-SE" baseline="0" dirty="0" err="1"/>
              <a:t>activities</a:t>
            </a:r>
            <a:r>
              <a:rPr lang="sv-SE" baseline="0" dirty="0"/>
              <a:t>.</a:t>
            </a:r>
            <a:br>
              <a:rPr lang="sv-SE" baseline="0" dirty="0"/>
            </a:br>
            <a:endParaRPr lang="sv-SE" baseline="0" dirty="0"/>
          </a:p>
          <a:p>
            <a:r>
              <a:rPr lang="sv-SE" baseline="0" dirty="0"/>
              <a:t>SÖTÅSEN – </a:t>
            </a:r>
            <a:r>
              <a:rPr lang="sv-SE" baseline="0" dirty="0" err="1"/>
              <a:t>one</a:t>
            </a:r>
            <a:r>
              <a:rPr lang="sv-SE" baseline="0" dirty="0"/>
              <a:t> </a:t>
            </a:r>
            <a:r>
              <a:rPr lang="sv-SE" baseline="0" dirty="0" err="1"/>
              <a:t>of</a:t>
            </a:r>
            <a:r>
              <a:rPr lang="sv-SE" baseline="0" dirty="0"/>
              <a:t> </a:t>
            </a:r>
            <a:r>
              <a:rPr lang="sv-SE" baseline="0" dirty="0" err="1"/>
              <a:t>seven</a:t>
            </a:r>
            <a:r>
              <a:rPr lang="sv-SE" baseline="0" dirty="0"/>
              <a:t> </a:t>
            </a:r>
            <a:r>
              <a:rPr lang="sv-SE" baseline="0" dirty="0" err="1"/>
              <a:t>schools</a:t>
            </a:r>
            <a:r>
              <a:rPr lang="sv-SE" baseline="0" dirty="0"/>
              <a:t>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975B8-1F9A-4EDB-BA17-BCF0A2C41A2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0510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/>
              <a:t>Läs texten…</a:t>
            </a:r>
          </a:p>
          <a:p>
            <a:endParaRPr lang="sv-SE" baseline="0" dirty="0"/>
          </a:p>
          <a:p>
            <a:r>
              <a:rPr lang="sv-SE" baseline="0" dirty="0" err="1"/>
              <a:t>There</a:t>
            </a:r>
            <a:r>
              <a:rPr lang="sv-SE" baseline="0" dirty="0"/>
              <a:t> is a </a:t>
            </a:r>
            <a:r>
              <a:rPr lang="sv-SE" baseline="0" dirty="0" err="1"/>
              <a:t>growing</a:t>
            </a:r>
            <a:r>
              <a:rPr lang="sv-SE" baseline="0" dirty="0"/>
              <a:t> </a:t>
            </a:r>
            <a:r>
              <a:rPr lang="sv-SE" baseline="0" dirty="0" err="1"/>
              <a:t>demand</a:t>
            </a:r>
            <a:r>
              <a:rPr lang="sv-SE" baseline="0" dirty="0"/>
              <a:t> for </a:t>
            </a:r>
            <a:r>
              <a:rPr lang="sv-SE" baseline="0" dirty="0" err="1"/>
              <a:t>swedish</a:t>
            </a:r>
            <a:r>
              <a:rPr lang="sv-SE" baseline="0" dirty="0"/>
              <a:t> and </a:t>
            </a:r>
            <a:r>
              <a:rPr lang="sv-SE" baseline="0" dirty="0" err="1"/>
              <a:t>regionally</a:t>
            </a:r>
            <a:r>
              <a:rPr lang="sv-SE" baseline="0" dirty="0"/>
              <a:t> </a:t>
            </a:r>
            <a:r>
              <a:rPr lang="sv-SE" baseline="0" dirty="0" err="1"/>
              <a:t>produced</a:t>
            </a:r>
            <a:r>
              <a:rPr lang="sv-SE" baseline="0" dirty="0"/>
              <a:t> </a:t>
            </a:r>
            <a:r>
              <a:rPr lang="sv-SE" baseline="0" dirty="0" err="1"/>
              <a:t>food</a:t>
            </a:r>
            <a:r>
              <a:rPr lang="sv-SE" baseline="0" dirty="0"/>
              <a:t> in Sweden. </a:t>
            </a:r>
          </a:p>
          <a:p>
            <a:endParaRPr lang="sv-SE" baseline="0" dirty="0"/>
          </a:p>
          <a:p>
            <a:r>
              <a:rPr lang="sv-SE" baseline="0" dirty="0" err="1"/>
              <a:t>This</a:t>
            </a:r>
            <a:r>
              <a:rPr lang="sv-SE" baseline="0" dirty="0"/>
              <a:t> is a new </a:t>
            </a:r>
            <a:r>
              <a:rPr lang="sv-SE" baseline="0" dirty="0" err="1"/>
              <a:t>origin</a:t>
            </a:r>
            <a:r>
              <a:rPr lang="sv-SE" baseline="0" dirty="0"/>
              <a:t> </a:t>
            </a:r>
            <a:r>
              <a:rPr lang="sv-SE" baseline="0" dirty="0" err="1"/>
              <a:t>labelling</a:t>
            </a:r>
            <a:r>
              <a:rPr lang="sv-SE" baseline="0" dirty="0"/>
              <a:t> starting </a:t>
            </a:r>
            <a:r>
              <a:rPr lang="sv-SE" baseline="0" dirty="0" err="1"/>
              <a:t>this</a:t>
            </a:r>
            <a:r>
              <a:rPr lang="sv-SE" baseline="0" dirty="0"/>
              <a:t> </a:t>
            </a:r>
            <a:r>
              <a:rPr lang="sv-SE" baseline="0" dirty="0" err="1"/>
              <a:t>year</a:t>
            </a:r>
            <a:r>
              <a:rPr lang="sv-SE" baseline="0" dirty="0"/>
              <a:t>, as a </a:t>
            </a:r>
            <a:r>
              <a:rPr lang="sv-SE" baseline="0" dirty="0" err="1"/>
              <a:t>response</a:t>
            </a:r>
            <a:r>
              <a:rPr lang="sv-SE" baseline="0" dirty="0"/>
              <a:t> </a:t>
            </a:r>
            <a:r>
              <a:rPr lang="sv-SE" baseline="0" dirty="0" err="1"/>
              <a:t>to</a:t>
            </a:r>
            <a:r>
              <a:rPr lang="sv-SE" baseline="0" dirty="0"/>
              <a:t> the </a:t>
            </a:r>
            <a:r>
              <a:rPr lang="sv-SE" baseline="0" dirty="0" err="1"/>
              <a:t>increased</a:t>
            </a:r>
            <a:r>
              <a:rPr lang="sv-SE" baseline="0" dirty="0"/>
              <a:t> </a:t>
            </a:r>
            <a:r>
              <a:rPr lang="sv-SE" baseline="0" dirty="0" err="1"/>
              <a:t>demand</a:t>
            </a:r>
            <a:r>
              <a:rPr lang="sv-SE" baseline="0" dirty="0"/>
              <a:t>.  The </a:t>
            </a:r>
            <a:r>
              <a:rPr lang="sv-SE" baseline="0" dirty="0" err="1"/>
              <a:t>initiative</a:t>
            </a:r>
            <a:r>
              <a:rPr lang="sv-SE" baseline="0" dirty="0"/>
              <a:t> </a:t>
            </a:r>
            <a:r>
              <a:rPr lang="sv-SE" baseline="0" dirty="0" err="1"/>
              <a:t>comes</a:t>
            </a:r>
            <a:r>
              <a:rPr lang="sv-SE" baseline="0" dirty="0"/>
              <a:t> from Livsmedelsföretagen (</a:t>
            </a:r>
            <a:r>
              <a:rPr lang="sv-SE" baseline="0" dirty="0" err="1"/>
              <a:t>food</a:t>
            </a:r>
            <a:r>
              <a:rPr lang="sv-SE" baseline="0" dirty="0"/>
              <a:t> </a:t>
            </a:r>
            <a:r>
              <a:rPr lang="sv-SE" baseline="0" dirty="0" err="1"/>
              <a:t>employeers</a:t>
            </a:r>
            <a:r>
              <a:rPr lang="sv-SE" baseline="0" dirty="0"/>
              <a:t> association), Svensk Dagligvaruhandel (association </a:t>
            </a:r>
            <a:r>
              <a:rPr lang="sv-SE" baseline="0" dirty="0" err="1"/>
              <a:t>grocery</a:t>
            </a:r>
            <a:r>
              <a:rPr lang="sv-SE" baseline="0" dirty="0"/>
              <a:t> stores) och LRF (farmers association). </a:t>
            </a:r>
          </a:p>
          <a:p>
            <a:endParaRPr lang="sv-SE" baseline="0" dirty="0"/>
          </a:p>
          <a:p>
            <a:r>
              <a:rPr lang="sv-SE" baseline="0" dirty="0" err="1"/>
              <a:t>We</a:t>
            </a:r>
            <a:r>
              <a:rPr lang="sv-SE" baseline="0" dirty="0"/>
              <a:t> </a:t>
            </a:r>
            <a:r>
              <a:rPr lang="sv-SE" baseline="0" dirty="0" err="1"/>
              <a:t>have</a:t>
            </a:r>
            <a:r>
              <a:rPr lang="sv-SE" baseline="0" dirty="0"/>
              <a:t> </a:t>
            </a:r>
            <a:r>
              <a:rPr lang="sv-SE" baseline="0" dirty="0" err="1"/>
              <a:t>since</a:t>
            </a:r>
            <a:r>
              <a:rPr lang="sv-SE" baseline="0" dirty="0"/>
              <a:t> </a:t>
            </a:r>
            <a:r>
              <a:rPr lang="sv-SE" baseline="0" dirty="0" err="1"/>
              <a:t>earlier</a:t>
            </a:r>
            <a:r>
              <a:rPr lang="sv-SE" baseline="0" dirty="0"/>
              <a:t> a </a:t>
            </a:r>
            <a:r>
              <a:rPr lang="sv-SE" baseline="0" dirty="0" err="1"/>
              <a:t>labelling</a:t>
            </a:r>
            <a:r>
              <a:rPr lang="sv-SE" baseline="0" dirty="0"/>
              <a:t> for </a:t>
            </a:r>
            <a:r>
              <a:rPr lang="sv-SE" baseline="0" dirty="0" err="1"/>
              <a:t>swedish</a:t>
            </a:r>
            <a:r>
              <a:rPr lang="sv-SE" baseline="0" dirty="0"/>
              <a:t> </a:t>
            </a:r>
            <a:r>
              <a:rPr lang="sv-SE" baseline="0" dirty="0" err="1"/>
              <a:t>meat</a:t>
            </a:r>
            <a:r>
              <a:rPr lang="sv-SE" baseline="0" dirty="0"/>
              <a:t>, </a:t>
            </a:r>
            <a:r>
              <a:rPr lang="sv-SE" baseline="0" dirty="0" err="1"/>
              <a:t>which</a:t>
            </a:r>
            <a:r>
              <a:rPr lang="sv-SE" baseline="0" dirty="0"/>
              <a:t> has </a:t>
            </a:r>
            <a:r>
              <a:rPr lang="sv-SE" baseline="0" dirty="0" err="1"/>
              <a:t>been</a:t>
            </a:r>
            <a:r>
              <a:rPr lang="sv-SE" baseline="0" dirty="0"/>
              <a:t> </a:t>
            </a:r>
            <a:r>
              <a:rPr lang="sv-SE" baseline="0" dirty="0" err="1"/>
              <a:t>very</a:t>
            </a:r>
            <a:r>
              <a:rPr lang="sv-SE" baseline="0" dirty="0"/>
              <a:t> </a:t>
            </a:r>
            <a:r>
              <a:rPr lang="sv-SE" baseline="0" dirty="0" err="1"/>
              <a:t>successful</a:t>
            </a:r>
            <a:r>
              <a:rPr lang="sv-SE" baseline="0" dirty="0"/>
              <a:t> and is the </a:t>
            </a:r>
            <a:r>
              <a:rPr lang="sv-SE" baseline="0" dirty="0" err="1"/>
              <a:t>model</a:t>
            </a:r>
            <a:r>
              <a:rPr lang="sv-SE" baseline="0" dirty="0"/>
              <a:t> for the new </a:t>
            </a:r>
            <a:r>
              <a:rPr lang="sv-SE" baseline="0" dirty="0" err="1"/>
              <a:t>label</a:t>
            </a:r>
            <a:r>
              <a:rPr lang="sv-SE" baseline="0" dirty="0"/>
              <a:t>.</a:t>
            </a:r>
          </a:p>
          <a:p>
            <a:endParaRPr lang="sv-SE" baseline="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975B8-1F9A-4EDB-BA17-BCF0A2C41A2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0510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/>
              <a:t>The </a:t>
            </a:r>
            <a:r>
              <a:rPr lang="sv-SE" baseline="0" dirty="0" err="1"/>
              <a:t>increasing</a:t>
            </a:r>
            <a:r>
              <a:rPr lang="sv-SE" baseline="0" dirty="0"/>
              <a:t> </a:t>
            </a:r>
            <a:r>
              <a:rPr lang="sv-SE" baseline="0" dirty="0" err="1"/>
              <a:t>demand</a:t>
            </a:r>
            <a:r>
              <a:rPr lang="sv-SE" baseline="0" dirty="0"/>
              <a:t> </a:t>
            </a:r>
            <a:r>
              <a:rPr lang="sv-SE" baseline="0" dirty="0" err="1"/>
              <a:t>derives</a:t>
            </a:r>
            <a:r>
              <a:rPr lang="sv-SE" baseline="0" dirty="0"/>
              <a:t> from </a:t>
            </a:r>
            <a:r>
              <a:rPr lang="sv-SE" baseline="0" dirty="0" err="1"/>
              <a:t>that</a:t>
            </a:r>
            <a:r>
              <a:rPr lang="sv-SE" baseline="0" dirty="0"/>
              <a:t> the </a:t>
            </a:r>
            <a:r>
              <a:rPr lang="sv-SE" baseline="0" dirty="0" err="1"/>
              <a:t>consumers</a:t>
            </a:r>
            <a:r>
              <a:rPr lang="sv-SE" baseline="0" dirty="0"/>
              <a:t> </a:t>
            </a:r>
            <a:r>
              <a:rPr lang="sv-SE" baseline="0" dirty="0" err="1"/>
              <a:t>want</a:t>
            </a:r>
            <a:r>
              <a:rPr lang="sv-SE" baseline="0" dirty="0"/>
              <a:t>:</a:t>
            </a:r>
            <a:br>
              <a:rPr lang="sv-SE" baseline="0" dirty="0"/>
            </a:br>
            <a:br>
              <a:rPr lang="sv-SE" baseline="0" dirty="0"/>
            </a:br>
            <a:r>
              <a:rPr lang="sv-SE" baseline="0" dirty="0"/>
              <a:t>- To support the farmers and </a:t>
            </a:r>
            <a:r>
              <a:rPr lang="sv-SE" baseline="0" dirty="0" err="1"/>
              <a:t>entrepreneurs</a:t>
            </a:r>
            <a:r>
              <a:rPr lang="sv-SE" baseline="0" dirty="0"/>
              <a:t> in the countryside</a:t>
            </a:r>
            <a:br>
              <a:rPr lang="sv-SE" baseline="0" dirty="0"/>
            </a:br>
            <a:br>
              <a:rPr lang="sv-SE" baseline="0" dirty="0"/>
            </a:br>
            <a:r>
              <a:rPr lang="sv-SE" baseline="0" dirty="0"/>
              <a:t>- </a:t>
            </a:r>
            <a:r>
              <a:rPr lang="sv-SE" baseline="0" dirty="0" err="1"/>
              <a:t>Open</a:t>
            </a:r>
            <a:r>
              <a:rPr lang="sv-SE" baseline="0" dirty="0"/>
              <a:t> </a:t>
            </a:r>
            <a:r>
              <a:rPr lang="sv-SE" baseline="0" dirty="0" err="1"/>
              <a:t>spaces</a:t>
            </a:r>
            <a:r>
              <a:rPr lang="sv-SE" baseline="0" dirty="0"/>
              <a:t> and a vital countryside</a:t>
            </a:r>
            <a:br>
              <a:rPr lang="sv-SE" baseline="0" dirty="0"/>
            </a:br>
            <a:br>
              <a:rPr lang="sv-SE" baseline="0" dirty="0"/>
            </a:br>
            <a:r>
              <a:rPr lang="sv-SE" baseline="0" dirty="0"/>
              <a:t>- Short </a:t>
            </a:r>
            <a:r>
              <a:rPr lang="sv-SE" baseline="0" dirty="0" err="1"/>
              <a:t>food</a:t>
            </a:r>
            <a:r>
              <a:rPr lang="sv-SE" baseline="0" dirty="0"/>
              <a:t> </a:t>
            </a:r>
            <a:r>
              <a:rPr lang="sv-SE" baseline="0" dirty="0" err="1"/>
              <a:t>chains</a:t>
            </a:r>
            <a:r>
              <a:rPr lang="sv-SE" baseline="0" dirty="0"/>
              <a:t> and less transports</a:t>
            </a:r>
            <a:br>
              <a:rPr lang="sv-SE" baseline="0" dirty="0"/>
            </a:br>
            <a:br>
              <a:rPr lang="sv-SE" baseline="0" dirty="0"/>
            </a:br>
            <a:r>
              <a:rPr lang="sv-SE" baseline="0" dirty="0"/>
              <a:t>- </a:t>
            </a:r>
            <a:r>
              <a:rPr lang="sv-SE" baseline="0" dirty="0" err="1"/>
              <a:t>Safe</a:t>
            </a:r>
            <a:r>
              <a:rPr lang="sv-SE" baseline="0" dirty="0"/>
              <a:t> </a:t>
            </a:r>
            <a:r>
              <a:rPr lang="sv-SE" baseline="0" dirty="0" err="1"/>
              <a:t>food</a:t>
            </a:r>
            <a:r>
              <a:rPr lang="sv-SE" baseline="0" dirty="0"/>
              <a:t> (</a:t>
            </a:r>
            <a:r>
              <a:rPr lang="sv-SE" baseline="0" dirty="0" err="1"/>
              <a:t>low</a:t>
            </a:r>
            <a:r>
              <a:rPr lang="sv-SE" baseline="0" dirty="0"/>
              <a:t> </a:t>
            </a:r>
            <a:r>
              <a:rPr lang="sv-SE" baseline="0" dirty="0" err="1"/>
              <a:t>use</a:t>
            </a:r>
            <a:r>
              <a:rPr lang="sv-SE" baseline="0" dirty="0"/>
              <a:t> </a:t>
            </a:r>
            <a:r>
              <a:rPr lang="sv-SE" baseline="0" dirty="0" err="1"/>
              <a:t>of</a:t>
            </a:r>
            <a:r>
              <a:rPr lang="sv-SE" baseline="0" dirty="0"/>
              <a:t> hormons, antibiotics and </a:t>
            </a:r>
            <a:r>
              <a:rPr lang="sv-SE" baseline="0" dirty="0" err="1"/>
              <a:t>pesticides</a:t>
            </a:r>
            <a:r>
              <a:rPr lang="sv-SE" baseline="0" dirty="0"/>
              <a:t> in the </a:t>
            </a:r>
            <a:r>
              <a:rPr lang="sv-SE" baseline="0" dirty="0" err="1"/>
              <a:t>swedish</a:t>
            </a:r>
            <a:r>
              <a:rPr lang="sv-SE" baseline="0" dirty="0"/>
              <a:t> </a:t>
            </a:r>
            <a:r>
              <a:rPr lang="sv-SE" baseline="0" dirty="0" err="1"/>
              <a:t>production</a:t>
            </a:r>
            <a:r>
              <a:rPr lang="sv-SE" baseline="0" dirty="0"/>
              <a:t>)</a:t>
            </a:r>
            <a:br>
              <a:rPr lang="sv-SE" baseline="0" dirty="0"/>
            </a:br>
            <a:br>
              <a:rPr lang="sv-SE" baseline="0" dirty="0"/>
            </a:br>
            <a:r>
              <a:rPr lang="sv-SE" baseline="0" dirty="0"/>
              <a:t>- </a:t>
            </a:r>
            <a:r>
              <a:rPr lang="sv-SE" baseline="0" dirty="0" err="1"/>
              <a:t>Ethical</a:t>
            </a:r>
            <a:r>
              <a:rPr lang="sv-SE" baseline="0" dirty="0"/>
              <a:t> </a:t>
            </a:r>
            <a:r>
              <a:rPr lang="sv-SE" baseline="0" dirty="0" err="1"/>
              <a:t>aspects</a:t>
            </a:r>
            <a:r>
              <a:rPr lang="sv-SE" baseline="0" dirty="0"/>
              <a:t> (</a:t>
            </a:r>
            <a:r>
              <a:rPr lang="sv-SE" baseline="0" dirty="0" err="1"/>
              <a:t>good</a:t>
            </a:r>
            <a:r>
              <a:rPr lang="sv-SE" baseline="0" dirty="0"/>
              <a:t> animal </a:t>
            </a:r>
            <a:r>
              <a:rPr lang="sv-SE" baseline="0" dirty="0" err="1"/>
              <a:t>welfare</a:t>
            </a:r>
            <a:r>
              <a:rPr lang="sv-SE" baseline="0" dirty="0"/>
              <a:t>. Sweden </a:t>
            </a:r>
            <a:r>
              <a:rPr lang="sv-SE" baseline="0" dirty="0" err="1"/>
              <a:t>have</a:t>
            </a:r>
            <a:r>
              <a:rPr lang="sv-SE" baseline="0" dirty="0"/>
              <a:t> </a:t>
            </a:r>
            <a:r>
              <a:rPr lang="sv-SE" baseline="0" dirty="0" err="1"/>
              <a:t>very</a:t>
            </a:r>
            <a:r>
              <a:rPr lang="sv-SE" baseline="0" dirty="0"/>
              <a:t> </a:t>
            </a:r>
            <a:r>
              <a:rPr lang="sv-SE" baseline="0" dirty="0" err="1"/>
              <a:t>strict</a:t>
            </a:r>
            <a:r>
              <a:rPr lang="sv-SE" baseline="0" dirty="0"/>
              <a:t> </a:t>
            </a:r>
            <a:r>
              <a:rPr lang="sv-SE" baseline="0" dirty="0" err="1"/>
              <a:t>regulations</a:t>
            </a:r>
            <a:r>
              <a:rPr lang="sv-SE" baseline="0" dirty="0"/>
              <a:t>)</a:t>
            </a:r>
          </a:p>
          <a:p>
            <a:endParaRPr lang="sv-SE" baseline="0" dirty="0"/>
          </a:p>
          <a:p>
            <a:r>
              <a:rPr lang="sv-SE" baseline="0" dirty="0"/>
              <a:t>An </a:t>
            </a:r>
            <a:r>
              <a:rPr lang="sv-SE" baseline="0" dirty="0" err="1"/>
              <a:t>example</a:t>
            </a:r>
            <a:r>
              <a:rPr lang="sv-SE" baseline="0" dirty="0"/>
              <a:t>: </a:t>
            </a:r>
            <a:r>
              <a:rPr lang="sv-SE" baseline="0" dirty="0" err="1"/>
              <a:t>When</a:t>
            </a:r>
            <a:r>
              <a:rPr lang="sv-SE" baseline="0" dirty="0"/>
              <a:t> IKEA </a:t>
            </a:r>
            <a:r>
              <a:rPr lang="sv-SE" baseline="0" dirty="0" err="1"/>
              <a:t>established</a:t>
            </a:r>
            <a:r>
              <a:rPr lang="sv-SE" baseline="0" dirty="0"/>
              <a:t> in Umeå, a city i </a:t>
            </a:r>
            <a:r>
              <a:rPr lang="sv-SE" baseline="0" dirty="0" err="1"/>
              <a:t>north</a:t>
            </a:r>
            <a:r>
              <a:rPr lang="sv-SE" baseline="0" dirty="0"/>
              <a:t> Sweden, </a:t>
            </a:r>
            <a:r>
              <a:rPr lang="sv-SE" baseline="0" dirty="0" err="1"/>
              <a:t>they</a:t>
            </a:r>
            <a:r>
              <a:rPr lang="sv-SE" baseline="0" dirty="0"/>
              <a:t> </a:t>
            </a:r>
            <a:r>
              <a:rPr lang="sv-SE" baseline="0" dirty="0" err="1"/>
              <a:t>recieve</a:t>
            </a:r>
            <a:r>
              <a:rPr lang="sv-SE" baseline="0" dirty="0"/>
              <a:t> </a:t>
            </a:r>
            <a:r>
              <a:rPr lang="sv-SE" baseline="0" dirty="0" err="1"/>
              <a:t>intense</a:t>
            </a:r>
            <a:r>
              <a:rPr lang="sv-SE" baseline="0" dirty="0"/>
              <a:t> </a:t>
            </a:r>
            <a:r>
              <a:rPr lang="sv-SE" baseline="0" dirty="0" err="1"/>
              <a:t>criticism</a:t>
            </a:r>
            <a:r>
              <a:rPr lang="sv-SE" baseline="0" dirty="0"/>
              <a:t> from </a:t>
            </a:r>
            <a:r>
              <a:rPr lang="sv-SE" baseline="0" dirty="0" err="1"/>
              <a:t>customers</a:t>
            </a:r>
            <a:r>
              <a:rPr lang="sv-SE" baseline="0" dirty="0"/>
              <a:t> and media as </a:t>
            </a:r>
            <a:r>
              <a:rPr lang="sv-SE" baseline="0" dirty="0" err="1"/>
              <a:t>they</a:t>
            </a:r>
            <a:r>
              <a:rPr lang="sv-SE" baseline="0" dirty="0"/>
              <a:t> in the restaurant </a:t>
            </a:r>
            <a:r>
              <a:rPr lang="sv-SE" baseline="0" dirty="0" err="1"/>
              <a:t>served</a:t>
            </a:r>
            <a:r>
              <a:rPr lang="sv-SE" baseline="0" dirty="0"/>
              <a:t> milk </a:t>
            </a:r>
            <a:r>
              <a:rPr lang="sv-SE" baseline="0" dirty="0" err="1"/>
              <a:t>produced</a:t>
            </a:r>
            <a:r>
              <a:rPr lang="sv-SE" baseline="0" dirty="0"/>
              <a:t> in </a:t>
            </a:r>
            <a:r>
              <a:rPr lang="sv-SE" baseline="0" dirty="0" err="1"/>
              <a:t>south</a:t>
            </a:r>
            <a:r>
              <a:rPr lang="sv-SE" baseline="0" dirty="0"/>
              <a:t> Sweden.</a:t>
            </a:r>
          </a:p>
          <a:p>
            <a:endParaRPr lang="sv-SE" baseline="0" dirty="0"/>
          </a:p>
          <a:p>
            <a:endParaRPr lang="sv-SE" baseline="0" dirty="0"/>
          </a:p>
          <a:p>
            <a:endParaRPr lang="sv-SE" baseline="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975B8-1F9A-4EDB-BA17-BCF0A2C41A2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0510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sv-SE" baseline="0" dirty="0"/>
            </a:br>
            <a:endParaRPr lang="sv-SE" baseline="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975B8-1F9A-4EDB-BA17-BCF0A2C41A2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0510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latin typeface="PT Sans"/>
              </a:rPr>
              <a:t>EVELINA</a:t>
            </a:r>
            <a:br>
              <a:rPr lang="sv-SE" sz="1200" dirty="0">
                <a:latin typeface="PT Sans"/>
              </a:rPr>
            </a:br>
            <a:r>
              <a:rPr lang="sv-SE" sz="1200" dirty="0" err="1">
                <a:latin typeface="PT Sans"/>
              </a:rPr>
              <a:t>We</a:t>
            </a:r>
            <a:r>
              <a:rPr lang="sv-SE" sz="1200" dirty="0">
                <a:latin typeface="PT Sans"/>
              </a:rPr>
              <a:t> </a:t>
            </a:r>
            <a:r>
              <a:rPr lang="sv-SE" sz="1200" dirty="0" err="1">
                <a:latin typeface="PT Sans"/>
              </a:rPr>
              <a:t>will</a:t>
            </a:r>
            <a:r>
              <a:rPr lang="sv-SE" sz="1200" dirty="0">
                <a:latin typeface="PT Sans"/>
              </a:rPr>
              <a:t> not</a:t>
            </a:r>
            <a:r>
              <a:rPr lang="sv-SE" sz="1200" baseline="0" dirty="0">
                <a:latin typeface="PT Sans"/>
              </a:rPr>
              <a:t> make </a:t>
            </a:r>
            <a:r>
              <a:rPr lang="sv-SE" sz="1200" baseline="0" dirty="0" err="1">
                <a:latin typeface="PT Sans"/>
              </a:rPr>
              <a:t>any</a:t>
            </a:r>
            <a:r>
              <a:rPr lang="sv-SE" sz="1200" baseline="0" dirty="0">
                <a:latin typeface="PT Sans"/>
              </a:rPr>
              <a:t> </a:t>
            </a:r>
            <a:r>
              <a:rPr lang="sv-SE" sz="1200" baseline="0" dirty="0" err="1">
                <a:latin typeface="PT Sans"/>
              </a:rPr>
              <a:t>bigger</a:t>
            </a:r>
            <a:r>
              <a:rPr lang="sv-SE" sz="1200" baseline="0" dirty="0">
                <a:latin typeface="PT Sans"/>
              </a:rPr>
              <a:t> </a:t>
            </a:r>
            <a:r>
              <a:rPr lang="sv-SE" sz="1200" baseline="0" dirty="0" err="1">
                <a:latin typeface="PT Sans"/>
              </a:rPr>
              <a:t>efforts</a:t>
            </a:r>
            <a:r>
              <a:rPr lang="sv-SE" sz="1200" baseline="0" dirty="0">
                <a:latin typeface="PT Sans"/>
              </a:rPr>
              <a:t> </a:t>
            </a:r>
            <a:r>
              <a:rPr lang="sv-SE" sz="1200" baseline="0" dirty="0" err="1">
                <a:latin typeface="PT Sans"/>
              </a:rPr>
              <a:t>when</a:t>
            </a:r>
            <a:r>
              <a:rPr lang="sv-SE" sz="1200" baseline="0" dirty="0">
                <a:latin typeface="PT Sans"/>
              </a:rPr>
              <a:t> it </a:t>
            </a:r>
            <a:r>
              <a:rPr lang="sv-SE" sz="1200" baseline="0" dirty="0" err="1">
                <a:latin typeface="PT Sans"/>
              </a:rPr>
              <a:t>comes</a:t>
            </a:r>
            <a:r>
              <a:rPr lang="sv-SE" sz="1200" baseline="0" dirty="0">
                <a:latin typeface="PT Sans"/>
              </a:rPr>
              <a:t> </a:t>
            </a:r>
            <a:r>
              <a:rPr lang="sv-SE" sz="1200" baseline="0" dirty="0" err="1">
                <a:latin typeface="PT Sans"/>
              </a:rPr>
              <a:t>to</a:t>
            </a:r>
            <a:r>
              <a:rPr lang="sv-SE" sz="1200" baseline="0" dirty="0">
                <a:latin typeface="PT Sans"/>
              </a:rPr>
              <a:t> </a:t>
            </a:r>
            <a:r>
              <a:rPr lang="sv-SE" sz="1200" baseline="0" dirty="0" err="1">
                <a:latin typeface="PT Sans"/>
              </a:rPr>
              <a:t>mapping</a:t>
            </a:r>
            <a:r>
              <a:rPr lang="sv-SE" sz="1200" baseline="0" dirty="0">
                <a:latin typeface="PT Sans"/>
              </a:rPr>
              <a:t> </a:t>
            </a:r>
            <a:r>
              <a:rPr lang="sv-SE" sz="1200" baseline="0" dirty="0" err="1">
                <a:latin typeface="PT Sans"/>
              </a:rPr>
              <a:t>demand</a:t>
            </a:r>
            <a:r>
              <a:rPr lang="sv-SE" sz="1200" baseline="0" dirty="0">
                <a:latin typeface="PT Sans"/>
              </a:rPr>
              <a:t> and </a:t>
            </a:r>
            <a:r>
              <a:rPr lang="sv-SE" sz="1200" baseline="0" dirty="0" err="1">
                <a:latin typeface="PT Sans"/>
              </a:rPr>
              <a:t>supply</a:t>
            </a:r>
            <a:r>
              <a:rPr lang="sv-SE" sz="1200" baseline="0" dirty="0">
                <a:latin typeface="PT Sans"/>
              </a:rPr>
              <a:t>.</a:t>
            </a:r>
            <a:br>
              <a:rPr lang="sv-SE" sz="1200" baseline="0" dirty="0">
                <a:latin typeface="PT Sans"/>
              </a:rPr>
            </a:br>
            <a:endParaRPr lang="sv-SE" sz="1200" baseline="0" dirty="0">
              <a:latin typeface="PT San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aseline="0" dirty="0" err="1">
                <a:latin typeface="PT Sans"/>
              </a:rPr>
              <a:t>We</a:t>
            </a:r>
            <a:r>
              <a:rPr lang="sv-SE" sz="1200" baseline="0" dirty="0">
                <a:latin typeface="PT Sans"/>
              </a:rPr>
              <a:t> </a:t>
            </a:r>
            <a:r>
              <a:rPr lang="sv-SE" sz="1200" baseline="0" dirty="0" err="1">
                <a:latin typeface="PT Sans"/>
              </a:rPr>
              <a:t>have</a:t>
            </a:r>
            <a:r>
              <a:rPr lang="sv-SE" sz="1200" baseline="0" dirty="0">
                <a:latin typeface="PT Sans"/>
              </a:rPr>
              <a:t> </a:t>
            </a:r>
            <a:r>
              <a:rPr lang="sv-SE" sz="1200" baseline="0" dirty="0" err="1">
                <a:latin typeface="PT Sans"/>
              </a:rPr>
              <a:t>quite</a:t>
            </a:r>
            <a:r>
              <a:rPr lang="sv-SE" sz="1200" baseline="0" dirty="0">
                <a:latin typeface="PT Sans"/>
              </a:rPr>
              <a:t> a </a:t>
            </a:r>
            <a:r>
              <a:rPr lang="sv-SE" sz="1200" baseline="0" dirty="0" err="1">
                <a:latin typeface="PT Sans"/>
              </a:rPr>
              <a:t>good</a:t>
            </a:r>
            <a:r>
              <a:rPr lang="sv-SE" sz="1200" baseline="0" dirty="0">
                <a:latin typeface="PT Sans"/>
              </a:rPr>
              <a:t> </a:t>
            </a:r>
            <a:r>
              <a:rPr lang="sv-SE" sz="1200" baseline="0" dirty="0" err="1">
                <a:latin typeface="PT Sans"/>
              </a:rPr>
              <a:t>picture</a:t>
            </a:r>
            <a:r>
              <a:rPr lang="sv-SE" sz="1200" baseline="0" dirty="0">
                <a:latin typeface="PT Sans"/>
              </a:rPr>
              <a:t>. Sammanställa befintlig information.</a:t>
            </a:r>
            <a:endParaRPr lang="sv-SE" sz="1200" dirty="0">
              <a:latin typeface="PT San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latin typeface="PT Sans"/>
            </a:endParaRPr>
          </a:p>
          <a:p>
            <a:pPr marL="0" indent="0">
              <a:buNone/>
            </a:pPr>
            <a:r>
              <a:rPr lang="sv-SE" altLang="en-US" sz="1200" dirty="0">
                <a:latin typeface="Verdana" pitchFamily="34" charset="0"/>
              </a:rPr>
              <a:t>Bugs </a:t>
            </a:r>
            <a:r>
              <a:rPr lang="sv-SE" altLang="en-US" sz="1200" dirty="0" err="1">
                <a:latin typeface="Verdana" pitchFamily="34" charset="0"/>
              </a:rPr>
              <a:t>identified</a:t>
            </a:r>
            <a:r>
              <a:rPr lang="sv-SE" altLang="en-US" sz="1200" dirty="0">
                <a:latin typeface="Verdana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altLang="en-US" sz="1200" dirty="0" err="1">
                <a:latin typeface="Verdana" pitchFamily="34" charset="0"/>
              </a:rPr>
              <a:t>effective</a:t>
            </a:r>
            <a:r>
              <a:rPr lang="sv-SE" altLang="en-US" sz="1200" dirty="0">
                <a:latin typeface="Verdana" pitchFamily="34" charset="0"/>
              </a:rPr>
              <a:t> logistics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altLang="en-US" sz="1200" dirty="0">
                <a:latin typeface="Verdana" pitchFamily="34" charset="0"/>
              </a:rPr>
              <a:t>common </a:t>
            </a:r>
            <a:r>
              <a:rPr lang="sv-SE" altLang="en-US" sz="1200" dirty="0" err="1">
                <a:latin typeface="Verdana" pitchFamily="34" charset="0"/>
              </a:rPr>
              <a:t>sales</a:t>
            </a:r>
            <a:r>
              <a:rPr lang="sv-SE" altLang="en-US" sz="1200" dirty="0">
                <a:latin typeface="Verdana" pitchFamily="34" charset="0"/>
              </a:rPr>
              <a:t> organisation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altLang="en-US" sz="1200" dirty="0" err="1">
                <a:latin typeface="Verdana" pitchFamily="34" charset="0"/>
              </a:rPr>
              <a:t>create</a:t>
            </a:r>
            <a:r>
              <a:rPr lang="sv-SE" altLang="en-US" sz="1200" dirty="0">
                <a:latin typeface="Verdana" pitchFamily="34" charset="0"/>
              </a:rPr>
              <a:t> a </a:t>
            </a:r>
            <a:r>
              <a:rPr lang="sv-SE" altLang="en-US" sz="1200" dirty="0" err="1">
                <a:latin typeface="Verdana" pitchFamily="34" charset="0"/>
              </a:rPr>
              <a:t>better</a:t>
            </a:r>
            <a:r>
              <a:rPr lang="sv-SE" altLang="en-US" sz="1200" dirty="0">
                <a:latin typeface="Verdana" pitchFamily="34" charset="0"/>
              </a:rPr>
              <a:t> </a:t>
            </a:r>
            <a:r>
              <a:rPr lang="sv-SE" altLang="en-US" sz="1200" dirty="0" err="1">
                <a:latin typeface="Verdana" pitchFamily="34" charset="0"/>
              </a:rPr>
              <a:t>understanding</a:t>
            </a:r>
            <a:r>
              <a:rPr lang="sv-SE" altLang="en-US" sz="1200" dirty="0">
                <a:latin typeface="Verdana" pitchFamily="34" charset="0"/>
              </a:rPr>
              <a:t> </a:t>
            </a:r>
            <a:r>
              <a:rPr lang="sv-SE" altLang="en-US" sz="1200" dirty="0" err="1">
                <a:latin typeface="Verdana" pitchFamily="34" charset="0"/>
              </a:rPr>
              <a:t>between</a:t>
            </a:r>
            <a:r>
              <a:rPr lang="sv-SE" altLang="en-US" sz="1200" dirty="0">
                <a:latin typeface="Verdana" pitchFamily="34" charset="0"/>
              </a:rPr>
              <a:t> small </a:t>
            </a:r>
            <a:r>
              <a:rPr lang="sv-SE" altLang="en-US" sz="1200" dirty="0" err="1">
                <a:latin typeface="Verdana" pitchFamily="34" charset="0"/>
              </a:rPr>
              <a:t>producers</a:t>
            </a:r>
            <a:r>
              <a:rPr lang="sv-SE" altLang="en-US" sz="1200" dirty="0">
                <a:latin typeface="Verdana" pitchFamily="34" charset="0"/>
              </a:rPr>
              <a:t> and </a:t>
            </a:r>
            <a:r>
              <a:rPr lang="sv-SE" altLang="en-US" sz="1200" dirty="0" err="1">
                <a:latin typeface="Verdana" pitchFamily="34" charset="0"/>
              </a:rPr>
              <a:t>purchasers</a:t>
            </a:r>
            <a:r>
              <a:rPr lang="sv-SE" altLang="en-US" sz="1200" dirty="0">
                <a:latin typeface="Verdana" pitchFamily="34" charset="0"/>
              </a:rPr>
              <a:t>/  </a:t>
            </a:r>
            <a:r>
              <a:rPr lang="sv-SE" altLang="en-US" sz="1200" dirty="0" err="1">
                <a:latin typeface="Verdana" pitchFamily="34" charset="0"/>
              </a:rPr>
              <a:t>procurement</a:t>
            </a:r>
            <a:r>
              <a:rPr lang="sv-SE" altLang="en-US" sz="1200" dirty="0">
                <a:latin typeface="Verdana" pitchFamily="34" charset="0"/>
              </a:rPr>
              <a:t> officers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altLang="en-US" sz="1200" dirty="0">
              <a:latin typeface="PT San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975B8-1F9A-4EDB-BA17-BCF0A2C41A2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1021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EVELINA – STINA - CAMILLA</a:t>
            </a:r>
          </a:p>
          <a:p>
            <a:b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better meet the large scale demand and help producers to scale up from local to regional, we want to try to tailor our rural food supply chain and form a better proposition from the suppliers. To that end, we will focus on three main activities: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975B8-1F9A-4EDB-BA17-BCF0A2C41A2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1744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Västra</a:t>
            </a:r>
            <a:r>
              <a:rPr lang="sv-SE" baseline="0" dirty="0"/>
              <a:t> Götaland – </a:t>
            </a:r>
            <a:r>
              <a:rPr lang="sv-SE" baseline="0" dirty="0" err="1"/>
              <a:t>one</a:t>
            </a:r>
            <a:r>
              <a:rPr lang="sv-SE" baseline="0" dirty="0"/>
              <a:t> </a:t>
            </a:r>
            <a:r>
              <a:rPr lang="sv-SE" baseline="0" dirty="0" err="1"/>
              <a:t>out</a:t>
            </a:r>
            <a:r>
              <a:rPr lang="sv-SE" baseline="0" dirty="0"/>
              <a:t> </a:t>
            </a:r>
            <a:r>
              <a:rPr lang="sv-SE" baseline="0" dirty="0" err="1"/>
              <a:t>of</a:t>
            </a:r>
            <a:r>
              <a:rPr lang="sv-SE" baseline="0" dirty="0"/>
              <a:t> </a:t>
            </a:r>
            <a:r>
              <a:rPr lang="sv-SE" baseline="0" dirty="0" err="1"/>
              <a:t>three</a:t>
            </a:r>
            <a:r>
              <a:rPr lang="sv-SE" baseline="0" dirty="0"/>
              <a:t> regions in Sweden </a:t>
            </a:r>
            <a:r>
              <a:rPr lang="sv-SE" baseline="0" dirty="0" err="1"/>
              <a:t>where</a:t>
            </a:r>
            <a:r>
              <a:rPr lang="sv-SE" baseline="0" dirty="0"/>
              <a:t> </a:t>
            </a:r>
            <a:r>
              <a:rPr lang="sv-SE" baseline="0" dirty="0" err="1"/>
              <a:t>agriculture</a:t>
            </a:r>
            <a:r>
              <a:rPr lang="sv-SE" baseline="0" dirty="0"/>
              <a:t> and </a:t>
            </a:r>
            <a:r>
              <a:rPr lang="sv-SE" baseline="0" dirty="0" err="1"/>
              <a:t>food</a:t>
            </a:r>
            <a:r>
              <a:rPr lang="sv-SE" baseline="0" dirty="0"/>
              <a:t> is a vital </a:t>
            </a:r>
            <a:r>
              <a:rPr lang="sv-SE" baseline="0" dirty="0" err="1"/>
              <a:t>sector</a:t>
            </a:r>
            <a:r>
              <a:rPr lang="sv-SE" baseline="0" dirty="0"/>
              <a:t> </a:t>
            </a:r>
            <a:r>
              <a:rPr lang="sv-SE" baseline="0" dirty="0" err="1"/>
              <a:t>with</a:t>
            </a:r>
            <a:r>
              <a:rPr lang="sv-SE" baseline="0" dirty="0"/>
              <a:t> </a:t>
            </a:r>
            <a:r>
              <a:rPr lang="sv-SE" baseline="0" dirty="0" err="1"/>
              <a:t>high</a:t>
            </a:r>
            <a:r>
              <a:rPr lang="sv-SE" baseline="0" dirty="0"/>
              <a:t> </a:t>
            </a:r>
            <a:r>
              <a:rPr lang="sv-SE" baseline="0" dirty="0" err="1"/>
              <a:t>political</a:t>
            </a:r>
            <a:r>
              <a:rPr lang="sv-SE" baseline="0" dirty="0"/>
              <a:t> </a:t>
            </a:r>
            <a:r>
              <a:rPr lang="sv-SE" baseline="0" dirty="0" err="1"/>
              <a:t>priority</a:t>
            </a:r>
            <a:r>
              <a:rPr lang="sv-SE" baseline="0" dirty="0"/>
              <a:t>.</a:t>
            </a:r>
            <a:br>
              <a:rPr lang="sv-SE" baseline="0" dirty="0"/>
            </a:br>
            <a:br>
              <a:rPr lang="sv-SE" baseline="0" dirty="0"/>
            </a:br>
            <a:r>
              <a:rPr lang="sv-SE" baseline="0" dirty="0" err="1"/>
              <a:t>Totally</a:t>
            </a:r>
            <a:r>
              <a:rPr lang="sv-SE" baseline="0" dirty="0"/>
              <a:t> 1,6 million </a:t>
            </a:r>
            <a:r>
              <a:rPr lang="sv-SE" baseline="0" dirty="0" err="1"/>
              <a:t>inhabitants</a:t>
            </a:r>
            <a:r>
              <a:rPr lang="sv-SE" baseline="0" dirty="0"/>
              <a:t> – 1 million </a:t>
            </a:r>
            <a:r>
              <a:rPr lang="sv-SE" baseline="0" dirty="0" err="1"/>
              <a:t>around</a:t>
            </a:r>
            <a:r>
              <a:rPr lang="sv-SE" baseline="0" dirty="0"/>
              <a:t> Gothenburg.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975B8-1F9A-4EDB-BA17-BCF0A2C41A2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051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2E48-EE1F-A74B-8583-901CE3EABBFE}" type="datetimeFigureOut">
              <a:rPr lang="sv-SE" smtClean="0"/>
              <a:t>2016-10-05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3578-A8DA-2B47-9EAA-0B5F583063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367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2E48-EE1F-A74B-8583-901CE3EABBFE}" type="datetimeFigureOut">
              <a:rPr lang="sv-SE" smtClean="0"/>
              <a:t>2016-10-05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3578-A8DA-2B47-9EAA-0B5F583063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480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2E48-EE1F-A74B-8583-901CE3EABBFE}" type="datetimeFigureOut">
              <a:rPr lang="sv-SE" smtClean="0"/>
              <a:t>2016-10-05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3578-A8DA-2B47-9EAA-0B5F583063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853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2E48-EE1F-A74B-8583-901CE3EABBFE}" type="datetimeFigureOut">
              <a:rPr lang="sv-SE" smtClean="0"/>
              <a:t>2016-10-05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3578-A8DA-2B47-9EAA-0B5F583063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886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2E48-EE1F-A74B-8583-901CE3EABBFE}" type="datetimeFigureOut">
              <a:rPr lang="sv-SE" smtClean="0"/>
              <a:t>2016-10-05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3578-A8DA-2B47-9EAA-0B5F583063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184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2E48-EE1F-A74B-8583-901CE3EABBFE}" type="datetimeFigureOut">
              <a:rPr lang="sv-SE" smtClean="0"/>
              <a:t>2016-10-05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3578-A8DA-2B47-9EAA-0B5F583063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528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2E48-EE1F-A74B-8583-901CE3EABBFE}" type="datetimeFigureOut">
              <a:rPr lang="sv-SE" smtClean="0"/>
              <a:t>2016-10-05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3578-A8DA-2B47-9EAA-0B5F583063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989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2E48-EE1F-A74B-8583-901CE3EABBFE}" type="datetimeFigureOut">
              <a:rPr lang="sv-SE" smtClean="0"/>
              <a:t>2016-10-05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3578-A8DA-2B47-9EAA-0B5F583063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315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2E48-EE1F-A74B-8583-901CE3EABBFE}" type="datetimeFigureOut">
              <a:rPr lang="sv-SE" smtClean="0"/>
              <a:t>2016-10-05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3578-A8DA-2B47-9EAA-0B5F583063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804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2E48-EE1F-A74B-8583-901CE3EABBFE}" type="datetimeFigureOut">
              <a:rPr lang="sv-SE" smtClean="0"/>
              <a:t>2016-10-05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3578-A8DA-2B47-9EAA-0B5F583063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844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2E48-EE1F-A74B-8583-901CE3EABBFE}" type="datetimeFigureOut">
              <a:rPr lang="sv-SE" smtClean="0"/>
              <a:t>2016-10-05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3578-A8DA-2B47-9EAA-0B5F583063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9442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52E48-EE1F-A74B-8583-901CE3EABBFE}" type="datetimeFigureOut">
              <a:rPr lang="sv-SE" smtClean="0"/>
              <a:t>2016-10-05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23578-A8DA-2B47-9EAA-0B5F583063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062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5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.png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.png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-13025" y="0"/>
            <a:ext cx="9189590" cy="4272409"/>
          </a:xfrm>
          <a:prstGeom prst="rect">
            <a:avLst/>
          </a:prstGeom>
          <a:solidFill>
            <a:srgbClr val="7DAD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90023" y="1217076"/>
            <a:ext cx="7383493" cy="2320781"/>
          </a:xfrm>
          <a:noFill/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br>
              <a:rPr lang="sv-SE" b="1" dirty="0">
                <a:solidFill>
                  <a:schemeClr val="bg1"/>
                </a:solidFill>
                <a:latin typeface="PT Sans"/>
                <a:cs typeface="PT Sans"/>
              </a:rPr>
            </a:br>
            <a:r>
              <a:rPr lang="sv-SE" b="1" dirty="0">
                <a:solidFill>
                  <a:schemeClr val="bg1"/>
                </a:solidFill>
                <a:latin typeface="PT Sans"/>
                <a:cs typeface="PT Sans"/>
              </a:rPr>
              <a:t>WEST SWEDEN </a:t>
            </a:r>
            <a:br>
              <a:rPr lang="sv-SE" b="1" dirty="0">
                <a:solidFill>
                  <a:schemeClr val="bg1"/>
                </a:solidFill>
                <a:latin typeface="PT Sans"/>
                <a:cs typeface="PT Sans"/>
              </a:rPr>
            </a:br>
            <a:r>
              <a:rPr lang="sv-SE" b="1" i="1" dirty="0">
                <a:solidFill>
                  <a:schemeClr val="bg1"/>
                </a:solidFill>
                <a:latin typeface="PT Sans"/>
                <a:cs typeface="PT Sans"/>
              </a:rPr>
              <a:t>Regional </a:t>
            </a:r>
            <a:r>
              <a:rPr lang="sv-SE" b="1" i="1" dirty="0" err="1">
                <a:solidFill>
                  <a:schemeClr val="bg1"/>
                </a:solidFill>
                <a:latin typeface="PT Sans"/>
                <a:cs typeface="PT Sans"/>
              </a:rPr>
              <a:t>food</a:t>
            </a:r>
            <a:r>
              <a:rPr lang="sv-SE" b="1" i="1" dirty="0">
                <a:solidFill>
                  <a:schemeClr val="bg1"/>
                </a:solidFill>
                <a:latin typeface="PT Sans"/>
                <a:cs typeface="PT Sans"/>
              </a:rPr>
              <a:t> </a:t>
            </a:r>
            <a:r>
              <a:rPr lang="sv-SE" b="1" i="1" dirty="0" err="1">
                <a:solidFill>
                  <a:schemeClr val="bg1"/>
                </a:solidFill>
                <a:latin typeface="PT Sans"/>
                <a:cs typeface="PT Sans"/>
              </a:rPr>
              <a:t>out</a:t>
            </a:r>
            <a:r>
              <a:rPr lang="sv-SE" b="1" i="1" dirty="0">
                <a:solidFill>
                  <a:schemeClr val="bg1"/>
                </a:solidFill>
                <a:latin typeface="PT Sans"/>
                <a:cs typeface="PT Sans"/>
              </a:rPr>
              <a:t> </a:t>
            </a:r>
            <a:r>
              <a:rPr lang="sv-SE" b="1" i="1" dirty="0" err="1">
                <a:solidFill>
                  <a:schemeClr val="bg1"/>
                </a:solidFill>
                <a:latin typeface="PT Sans"/>
                <a:cs typeface="PT Sans"/>
              </a:rPr>
              <a:t>of</a:t>
            </a:r>
            <a:r>
              <a:rPr lang="sv-SE" b="1" i="1" dirty="0">
                <a:solidFill>
                  <a:schemeClr val="bg1"/>
                </a:solidFill>
                <a:latin typeface="PT Sans"/>
                <a:cs typeface="PT Sans"/>
              </a:rPr>
              <a:t> the </a:t>
            </a:r>
            <a:r>
              <a:rPr lang="sv-SE" b="1" i="1" dirty="0" err="1">
                <a:solidFill>
                  <a:schemeClr val="bg1"/>
                </a:solidFill>
                <a:latin typeface="PT Sans"/>
                <a:cs typeface="PT Sans"/>
              </a:rPr>
              <a:t>niche</a:t>
            </a:r>
            <a:br>
              <a:rPr lang="sv-SE" b="1" dirty="0">
                <a:solidFill>
                  <a:schemeClr val="bg1"/>
                </a:solidFill>
                <a:latin typeface="PT Sans"/>
                <a:cs typeface="PT Sans"/>
              </a:rPr>
            </a:br>
            <a:endParaRPr lang="sv-SE" b="1" dirty="0">
              <a:solidFill>
                <a:schemeClr val="bg1"/>
              </a:solidFill>
              <a:latin typeface="PT Sans"/>
              <a:cs typeface="PT Sans"/>
            </a:endParaRPr>
          </a:p>
        </p:txBody>
      </p:sp>
      <p:pic>
        <p:nvPicPr>
          <p:cNvPr id="8" name="Bildobjekt 7" descr="Agrov_farg traditionella logg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23" y="4803446"/>
            <a:ext cx="1454078" cy="170412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023" y="4916258"/>
            <a:ext cx="1021743" cy="107855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456" y="6131976"/>
            <a:ext cx="2165905" cy="3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395" y="5830932"/>
            <a:ext cx="3237034" cy="67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2" descr="20160112 Official REFRAME LOGO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249" y="174173"/>
            <a:ext cx="2281751" cy="114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72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886370" cy="6858000"/>
          </a:xfrm>
          <a:prstGeom prst="rect">
            <a:avLst/>
          </a:prstGeom>
          <a:solidFill>
            <a:srgbClr val="7DAD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45845" y="416821"/>
            <a:ext cx="7358186" cy="922662"/>
          </a:xfrm>
        </p:spPr>
        <p:txBody>
          <a:bodyPr>
            <a:normAutofit/>
          </a:bodyPr>
          <a:lstStyle/>
          <a:p>
            <a:pPr algn="l"/>
            <a:r>
              <a:rPr lang="sv-SE" b="1" dirty="0">
                <a:solidFill>
                  <a:srgbClr val="7DAD28"/>
                </a:solidFill>
                <a:latin typeface="PT Sans"/>
                <a:cs typeface="PT Sans"/>
              </a:rPr>
              <a:t>3. Urban intention</a:t>
            </a:r>
          </a:p>
        </p:txBody>
      </p:sp>
      <p:sp>
        <p:nvSpPr>
          <p:cNvPr id="3" name="Underrubrik 2"/>
          <p:cNvSpPr>
            <a:spLocks noGrp="1"/>
          </p:cNvSpPr>
          <p:nvPr>
            <p:ph sz="half" idx="1"/>
          </p:nvPr>
        </p:nvSpPr>
        <p:spPr>
          <a:xfrm>
            <a:off x="1445845" y="1517491"/>
            <a:ext cx="3670441" cy="4641240"/>
          </a:xfrm>
        </p:spPr>
        <p:txBody>
          <a:bodyPr>
            <a:normAutofit lnSpcReduction="10000"/>
          </a:bodyPr>
          <a:lstStyle/>
          <a:p>
            <a:r>
              <a:rPr lang="en-GB" altLang="en-US" sz="2000" dirty="0">
                <a:latin typeface="Verdana" pitchFamily="34" charset="0"/>
              </a:rPr>
              <a:t>Region </a:t>
            </a:r>
            <a:r>
              <a:rPr lang="en-GB" altLang="en-US" sz="2000" dirty="0" err="1">
                <a:latin typeface="Verdana" pitchFamily="34" charset="0"/>
              </a:rPr>
              <a:t>Västra</a:t>
            </a:r>
            <a:r>
              <a:rPr lang="en-GB" altLang="en-US" sz="2000" dirty="0">
                <a:latin typeface="Verdana" pitchFamily="34" charset="0"/>
              </a:rPr>
              <a:t> </a:t>
            </a:r>
            <a:r>
              <a:rPr lang="en-GB" altLang="en-US" sz="2000" dirty="0" err="1">
                <a:latin typeface="Verdana" pitchFamily="34" charset="0"/>
              </a:rPr>
              <a:t>Götaland</a:t>
            </a:r>
            <a:r>
              <a:rPr lang="en-GB" altLang="en-US" sz="2000" dirty="0">
                <a:latin typeface="Verdana" pitchFamily="34" charset="0"/>
              </a:rPr>
              <a:t> have a food strategy.</a:t>
            </a:r>
            <a:br>
              <a:rPr lang="en-GB" altLang="en-US" sz="2000" dirty="0">
                <a:latin typeface="Verdana" pitchFamily="34" charset="0"/>
              </a:rPr>
            </a:br>
            <a:endParaRPr lang="en-GB" altLang="en-US" sz="2000" dirty="0">
              <a:latin typeface="Verdana" pitchFamily="34" charset="0"/>
            </a:endParaRPr>
          </a:p>
          <a:p>
            <a:r>
              <a:rPr lang="en-GB" altLang="en-US" sz="2000" dirty="0">
                <a:latin typeface="Verdana" pitchFamily="34" charset="0"/>
              </a:rPr>
              <a:t>Strong demand from urban consumers, and a growing interest from the public sector.</a:t>
            </a:r>
            <a:br>
              <a:rPr lang="en-GB" altLang="en-US" sz="2000" dirty="0">
                <a:latin typeface="Verdana" pitchFamily="34" charset="0"/>
              </a:rPr>
            </a:br>
            <a:endParaRPr lang="en-GB" altLang="en-US" sz="2000" dirty="0">
              <a:latin typeface="Verdana" pitchFamily="34" charset="0"/>
            </a:endParaRPr>
          </a:p>
          <a:p>
            <a:r>
              <a:rPr lang="en-GB" altLang="en-US" sz="2000" dirty="0">
                <a:latin typeface="Verdana" pitchFamily="34" charset="0"/>
              </a:rPr>
              <a:t>Ongoing project to support and inspire municipalities and small regional producers regarding public procurement (not included in our pilot).</a:t>
            </a:r>
          </a:p>
        </p:txBody>
      </p:sp>
      <p:pic>
        <p:nvPicPr>
          <p:cNvPr id="4" name="Bildobjekt 3" descr="agrovast_vaxt_green_and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757654" y="3792830"/>
            <a:ext cx="4253385" cy="3005658"/>
          </a:xfrm>
          <a:prstGeom prst="rect">
            <a:avLst/>
          </a:prstGeom>
        </p:spPr>
      </p:pic>
      <p:pic>
        <p:nvPicPr>
          <p:cNvPr id="8" name="Bildobjekt 7" descr="Agrov_farg traditionella logg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99" y="6248498"/>
            <a:ext cx="425982" cy="499233"/>
          </a:xfrm>
          <a:prstGeom prst="rect">
            <a:avLst/>
          </a:prstGeom>
        </p:spPr>
      </p:pic>
      <p:pic>
        <p:nvPicPr>
          <p:cNvPr id="6146" name="Picture 2" descr="\\storage-sa.slu.se\home$\kack0002\My Documents\My Pictures\rotfruk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183" y="2126795"/>
            <a:ext cx="3106317" cy="326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782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886370" cy="6858000"/>
          </a:xfrm>
          <a:prstGeom prst="rect">
            <a:avLst/>
          </a:prstGeom>
          <a:solidFill>
            <a:srgbClr val="7DAD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45845" y="416821"/>
            <a:ext cx="7358186" cy="922662"/>
          </a:xfrm>
        </p:spPr>
        <p:txBody>
          <a:bodyPr>
            <a:normAutofit/>
          </a:bodyPr>
          <a:lstStyle/>
          <a:p>
            <a:pPr algn="l"/>
            <a:r>
              <a:rPr lang="sv-SE" b="1" dirty="0">
                <a:solidFill>
                  <a:srgbClr val="7DAD28"/>
                </a:solidFill>
                <a:latin typeface="PT Sans"/>
                <a:cs typeface="PT Sans"/>
              </a:rPr>
              <a:t>4. </a:t>
            </a:r>
            <a:r>
              <a:rPr lang="sv-SE" b="1" dirty="0" err="1">
                <a:solidFill>
                  <a:srgbClr val="7DAD28"/>
                </a:solidFill>
                <a:latin typeface="PT Sans"/>
                <a:cs typeface="PT Sans"/>
              </a:rPr>
              <a:t>Cooperation</a:t>
            </a:r>
            <a:r>
              <a:rPr lang="sv-SE" b="1" dirty="0">
                <a:solidFill>
                  <a:srgbClr val="7DAD28"/>
                </a:solidFill>
                <a:latin typeface="PT Sans"/>
                <a:cs typeface="PT Sans"/>
              </a:rPr>
              <a:t> market</a:t>
            </a:r>
          </a:p>
        </p:txBody>
      </p:sp>
      <p:sp>
        <p:nvSpPr>
          <p:cNvPr id="3" name="Underrubrik 2"/>
          <p:cNvSpPr>
            <a:spLocks noGrp="1"/>
          </p:cNvSpPr>
          <p:nvPr>
            <p:ph sz="half" idx="1"/>
          </p:nvPr>
        </p:nvSpPr>
        <p:spPr>
          <a:xfrm>
            <a:off x="1445845" y="1517491"/>
            <a:ext cx="3445283" cy="46412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altLang="en-US" sz="2000" dirty="0">
              <a:latin typeface="Verdana" pitchFamily="34" charset="0"/>
            </a:endParaRPr>
          </a:p>
          <a:p>
            <a:pPr marL="0" indent="0">
              <a:buNone/>
            </a:pPr>
            <a:r>
              <a:rPr lang="en-GB" altLang="en-US" sz="2000" dirty="0">
                <a:latin typeface="Verdana" pitchFamily="34" charset="0"/>
              </a:rPr>
              <a:t>”Locally produced in West” is a kind of RFA. </a:t>
            </a:r>
            <a:br>
              <a:rPr lang="en-GB" altLang="en-US" sz="2000" dirty="0">
                <a:latin typeface="Verdana" pitchFamily="34" charset="0"/>
              </a:rPr>
            </a:br>
            <a:endParaRPr lang="en-GB" altLang="en-US" sz="2000" dirty="0">
              <a:latin typeface="Verdana" pitchFamily="34" charset="0"/>
            </a:endParaRPr>
          </a:p>
          <a:p>
            <a:pPr marL="0" indent="0">
              <a:buNone/>
            </a:pPr>
            <a:r>
              <a:rPr lang="en-GB" altLang="en-US" sz="2000" dirty="0">
                <a:latin typeface="Verdana" pitchFamily="34" charset="0"/>
              </a:rPr>
              <a:t>LPIV supports small-scale food producers and promotes trade of locally produced food. </a:t>
            </a:r>
          </a:p>
          <a:p>
            <a:pPr marL="0" indent="0">
              <a:buNone/>
            </a:pPr>
            <a:endParaRPr lang="en-GB" altLang="en-US" sz="2000" dirty="0">
              <a:latin typeface="Verdana" pitchFamily="34" charset="0"/>
            </a:endParaRPr>
          </a:p>
          <a:p>
            <a:pPr marL="0" indent="0">
              <a:buNone/>
            </a:pPr>
            <a:r>
              <a:rPr lang="en-GB" altLang="en-US" sz="2000" dirty="0">
                <a:latin typeface="Verdana" pitchFamily="34" charset="0"/>
              </a:rPr>
              <a:t>LPIV also promotes network and cooperation between the producers with focus on sale and  marketing.</a:t>
            </a:r>
          </a:p>
          <a:p>
            <a:pPr marL="0" indent="0">
              <a:buNone/>
            </a:pPr>
            <a:endParaRPr lang="en-GB" altLang="en-US" sz="2000" dirty="0">
              <a:solidFill>
                <a:srgbClr val="FF0000"/>
              </a:solidFill>
              <a:latin typeface="Verdana" pitchFamily="34" charset="0"/>
            </a:endParaRPr>
          </a:p>
          <a:p>
            <a:pPr marL="0" indent="0">
              <a:buNone/>
            </a:pPr>
            <a:r>
              <a:rPr lang="en-GB" altLang="en-US" sz="2000" dirty="0">
                <a:latin typeface="Verdana" pitchFamily="34" charset="0"/>
              </a:rPr>
              <a:t>Focus in this step is to create networks and collaboration between the producers in the areas around the hubs</a:t>
            </a:r>
            <a:br>
              <a:rPr lang="sv-SE" altLang="en-US" sz="2000" i="1" dirty="0">
                <a:solidFill>
                  <a:srgbClr val="FF0000"/>
                </a:solidFill>
                <a:latin typeface="Verdana" pitchFamily="34" charset="0"/>
              </a:rPr>
            </a:br>
            <a:br>
              <a:rPr lang="sv-SE" altLang="en-US" sz="2000" i="1" dirty="0">
                <a:latin typeface="Verdana" pitchFamily="34" charset="0"/>
              </a:rPr>
            </a:br>
            <a:endParaRPr lang="sv-SE" altLang="en-US" sz="2400" i="1" dirty="0">
              <a:latin typeface="PT Sans"/>
            </a:endParaRPr>
          </a:p>
        </p:txBody>
      </p:sp>
      <p:pic>
        <p:nvPicPr>
          <p:cNvPr id="4" name="Bildobjekt 3" descr="agrovast_vaxt_green_and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757654" y="3792830"/>
            <a:ext cx="4253385" cy="300565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030" y="1791550"/>
            <a:ext cx="3212469" cy="4367181"/>
          </a:xfrm>
          <a:prstGeom prst="rect">
            <a:avLst/>
          </a:prstGeom>
        </p:spPr>
      </p:pic>
      <p:pic>
        <p:nvPicPr>
          <p:cNvPr id="9" name="Afbeelding 2" descr="20160112 Official REFRAME 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71" y="5990431"/>
            <a:ext cx="1705029" cy="85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957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886370" cy="6858000"/>
          </a:xfrm>
          <a:prstGeom prst="rect">
            <a:avLst/>
          </a:prstGeom>
          <a:solidFill>
            <a:srgbClr val="7DAD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45845" y="416821"/>
            <a:ext cx="7358186" cy="922662"/>
          </a:xfrm>
        </p:spPr>
        <p:txBody>
          <a:bodyPr>
            <a:normAutofit fontScale="90000"/>
          </a:bodyPr>
          <a:lstStyle/>
          <a:p>
            <a:pPr algn="l"/>
            <a:r>
              <a:rPr lang="sv-SE" b="1" dirty="0">
                <a:solidFill>
                  <a:srgbClr val="7DAD28"/>
                </a:solidFill>
                <a:latin typeface="PT Sans"/>
                <a:cs typeface="PT Sans"/>
              </a:rPr>
              <a:t>5. </a:t>
            </a:r>
            <a:r>
              <a:rPr lang="sv-SE" b="1" dirty="0" err="1">
                <a:solidFill>
                  <a:srgbClr val="7DAD28"/>
                </a:solidFill>
                <a:latin typeface="PT Sans"/>
                <a:cs typeface="PT Sans"/>
              </a:rPr>
              <a:t>Evaluation</a:t>
            </a:r>
            <a:r>
              <a:rPr lang="sv-SE" b="1" dirty="0">
                <a:solidFill>
                  <a:srgbClr val="7DAD28"/>
                </a:solidFill>
                <a:latin typeface="PT Sans"/>
                <a:cs typeface="PT Sans"/>
              </a:rPr>
              <a:t> and </a:t>
            </a:r>
            <a:br>
              <a:rPr lang="sv-SE" b="1" dirty="0">
                <a:solidFill>
                  <a:srgbClr val="7DAD28"/>
                </a:solidFill>
                <a:latin typeface="PT Sans"/>
                <a:cs typeface="PT Sans"/>
              </a:rPr>
            </a:br>
            <a:r>
              <a:rPr lang="sv-SE" b="1" dirty="0">
                <a:solidFill>
                  <a:srgbClr val="7DAD28"/>
                </a:solidFill>
                <a:latin typeface="PT Sans"/>
                <a:cs typeface="PT Sans"/>
              </a:rPr>
              <a:t>    </a:t>
            </a:r>
            <a:r>
              <a:rPr lang="sv-SE" b="1" dirty="0" err="1">
                <a:solidFill>
                  <a:srgbClr val="7DAD28"/>
                </a:solidFill>
                <a:latin typeface="PT Sans"/>
                <a:cs typeface="PT Sans"/>
              </a:rPr>
              <a:t>improvements</a:t>
            </a:r>
            <a:endParaRPr lang="sv-SE" b="1" dirty="0">
              <a:solidFill>
                <a:srgbClr val="7DAD28"/>
              </a:solidFill>
              <a:latin typeface="PT Sans"/>
              <a:cs typeface="PT Sans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sz="half" idx="1"/>
          </p:nvPr>
        </p:nvSpPr>
        <p:spPr>
          <a:xfrm>
            <a:off x="1445845" y="1517491"/>
            <a:ext cx="3445283" cy="4641240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sv-SE" altLang="en-US" sz="2000" dirty="0">
                <a:latin typeface="Verdana" pitchFamily="34" charset="0"/>
              </a:rPr>
            </a:br>
            <a:endParaRPr lang="sv-SE" altLang="en-US" sz="2000" dirty="0">
              <a:latin typeface="Verdana" pitchFamily="34" charset="0"/>
            </a:endParaRPr>
          </a:p>
          <a:p>
            <a:pPr marL="0" indent="0">
              <a:buNone/>
            </a:pPr>
            <a:endParaRPr lang="sv-SE" altLang="en-US" sz="2400" dirty="0">
              <a:latin typeface="PT Sans"/>
            </a:endParaRPr>
          </a:p>
        </p:txBody>
      </p:sp>
      <p:pic>
        <p:nvPicPr>
          <p:cNvPr id="4" name="Bildobjekt 3" descr="agrovast_vaxt_green_and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757654" y="3792830"/>
            <a:ext cx="4253385" cy="3005658"/>
          </a:xfrm>
          <a:prstGeom prst="rect">
            <a:avLst/>
          </a:prstGeom>
        </p:spPr>
      </p:pic>
      <p:sp>
        <p:nvSpPr>
          <p:cNvPr id="9" name="Underrubrik 2"/>
          <p:cNvSpPr txBox="1">
            <a:spLocks/>
          </p:cNvSpPr>
          <p:nvPr/>
        </p:nvSpPr>
        <p:spPr>
          <a:xfrm>
            <a:off x="1598245" y="1669891"/>
            <a:ext cx="3445283" cy="4641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sv-SE" altLang="en-US" sz="2000" dirty="0">
              <a:latin typeface="Verdana" pitchFamily="34" charset="0"/>
            </a:endParaRPr>
          </a:p>
          <a:p>
            <a:pPr marL="0" indent="0">
              <a:buFont typeface="Arial"/>
              <a:buNone/>
            </a:pPr>
            <a:endParaRPr lang="sv-SE" altLang="en-US" sz="2000" dirty="0">
              <a:latin typeface="Verdana" pitchFamily="34" charset="0"/>
            </a:endParaRPr>
          </a:p>
          <a:p>
            <a:pPr marL="0" indent="0">
              <a:buFont typeface="Arial"/>
              <a:buNone/>
            </a:pPr>
            <a:endParaRPr lang="sv-SE" altLang="en-US" sz="2000" dirty="0">
              <a:latin typeface="Verdana" pitchFamily="34" charset="0"/>
            </a:endParaRPr>
          </a:p>
          <a:p>
            <a:pPr marL="0" indent="0">
              <a:buFont typeface="Arial"/>
              <a:buNone/>
            </a:pPr>
            <a:endParaRPr lang="sv-SE" altLang="en-US" sz="2000" dirty="0">
              <a:latin typeface="Verdana" pitchFamily="34" charset="0"/>
            </a:endParaRPr>
          </a:p>
          <a:p>
            <a:pPr marL="0" indent="0">
              <a:buFont typeface="Arial"/>
              <a:buNone/>
            </a:pPr>
            <a:r>
              <a:rPr lang="sv-SE" altLang="en-US" sz="2000" dirty="0" err="1">
                <a:latin typeface="Verdana" pitchFamily="34" charset="0"/>
              </a:rPr>
              <a:t>We</a:t>
            </a:r>
            <a:r>
              <a:rPr lang="sv-SE" altLang="en-US" sz="2000" dirty="0">
                <a:latin typeface="Verdana" pitchFamily="34" charset="0"/>
              </a:rPr>
              <a:t> </a:t>
            </a:r>
            <a:r>
              <a:rPr lang="sv-SE" altLang="en-US" sz="2000" dirty="0" err="1">
                <a:latin typeface="Verdana" pitchFamily="34" charset="0"/>
              </a:rPr>
              <a:t>will</a:t>
            </a:r>
            <a:r>
              <a:rPr lang="sv-SE" altLang="en-US" sz="2000" dirty="0">
                <a:latin typeface="Verdana" pitchFamily="34" charset="0"/>
              </a:rPr>
              <a:t> register </a:t>
            </a:r>
            <a:r>
              <a:rPr lang="sv-SE" altLang="en-US" sz="2000" dirty="0" err="1">
                <a:latin typeface="Verdana" pitchFamily="34" charset="0"/>
              </a:rPr>
              <a:t>bugs</a:t>
            </a:r>
            <a:r>
              <a:rPr lang="sv-SE" altLang="en-US" sz="2000" dirty="0">
                <a:latin typeface="Verdana" pitchFamily="34" charset="0"/>
              </a:rPr>
              <a:t> and problems and try </a:t>
            </a:r>
            <a:r>
              <a:rPr lang="sv-SE" altLang="en-US" sz="2000" dirty="0" err="1">
                <a:latin typeface="Verdana" pitchFamily="34" charset="0"/>
              </a:rPr>
              <a:t>to</a:t>
            </a:r>
            <a:r>
              <a:rPr lang="sv-SE" altLang="en-US" sz="2000" dirty="0">
                <a:latin typeface="Verdana" pitchFamily="34" charset="0"/>
              </a:rPr>
              <a:t> </a:t>
            </a:r>
            <a:r>
              <a:rPr lang="sv-SE" altLang="en-US" sz="2000" dirty="0" err="1">
                <a:latin typeface="Verdana" pitchFamily="34" charset="0"/>
              </a:rPr>
              <a:t>settle</a:t>
            </a:r>
            <a:r>
              <a:rPr lang="sv-SE" altLang="en-US" sz="2000" dirty="0">
                <a:latin typeface="Verdana" pitchFamily="34" charset="0"/>
              </a:rPr>
              <a:t> </a:t>
            </a:r>
            <a:r>
              <a:rPr lang="sv-SE" altLang="en-US" sz="2000" dirty="0" err="1">
                <a:latin typeface="Verdana" pitchFamily="34" charset="0"/>
              </a:rPr>
              <a:t>them</a:t>
            </a:r>
            <a:r>
              <a:rPr lang="sv-SE" altLang="en-US" sz="2000" dirty="0">
                <a:latin typeface="Verdana" pitchFamily="34" charset="0"/>
              </a:rPr>
              <a:t> </a:t>
            </a:r>
            <a:r>
              <a:rPr lang="sv-SE" altLang="en-US" sz="2000" dirty="0" err="1">
                <a:latin typeface="Verdana" pitchFamily="34" charset="0"/>
              </a:rPr>
              <a:t>along</a:t>
            </a:r>
            <a:r>
              <a:rPr lang="sv-SE" altLang="en-US" sz="2000" dirty="0">
                <a:latin typeface="Verdana" pitchFamily="34" charset="0"/>
              </a:rPr>
              <a:t> the </a:t>
            </a:r>
            <a:r>
              <a:rPr lang="sv-SE" altLang="en-US" sz="2000" dirty="0" err="1">
                <a:latin typeface="Verdana" pitchFamily="34" charset="0"/>
              </a:rPr>
              <a:t>way</a:t>
            </a:r>
            <a:r>
              <a:rPr lang="sv-SE" altLang="en-US" sz="2000" dirty="0">
                <a:latin typeface="Verdana" pitchFamily="34" charset="0"/>
              </a:rPr>
              <a:t>…</a:t>
            </a:r>
            <a:br>
              <a:rPr lang="sv-SE" altLang="en-US" sz="2000" i="1" dirty="0">
                <a:latin typeface="Verdana" pitchFamily="34" charset="0"/>
              </a:rPr>
            </a:br>
            <a:endParaRPr lang="sv-SE" altLang="en-US" sz="2400" i="1" dirty="0">
              <a:latin typeface="PT Sans"/>
            </a:endParaRPr>
          </a:p>
        </p:txBody>
      </p:sp>
      <p:pic>
        <p:nvPicPr>
          <p:cNvPr id="10" name="Platshållare för innehåll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57" y="2116023"/>
            <a:ext cx="3555433" cy="3555433"/>
          </a:xfrm>
        </p:spPr>
      </p:pic>
      <p:pic>
        <p:nvPicPr>
          <p:cNvPr id="11" name="Afbeelding 2" descr="20160112 Official REFRAME 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71" y="5990431"/>
            <a:ext cx="1705029" cy="85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159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45845" y="416821"/>
            <a:ext cx="7358186" cy="922662"/>
          </a:xfrm>
        </p:spPr>
        <p:txBody>
          <a:bodyPr>
            <a:normAutofit/>
          </a:bodyPr>
          <a:lstStyle/>
          <a:p>
            <a:pPr algn="l"/>
            <a:r>
              <a:rPr lang="sv-SE" b="1" dirty="0" err="1">
                <a:solidFill>
                  <a:srgbClr val="7DAD28"/>
                </a:solidFill>
                <a:latin typeface="PT Sans"/>
                <a:cs typeface="PT Sans"/>
              </a:rPr>
              <a:t>Activities</a:t>
            </a:r>
            <a:r>
              <a:rPr lang="sv-SE" b="1" dirty="0">
                <a:solidFill>
                  <a:srgbClr val="7DAD28"/>
                </a:solidFill>
                <a:latin typeface="PT Sans"/>
                <a:cs typeface="PT Sans"/>
              </a:rPr>
              <a:t> per partner</a:t>
            </a:r>
          </a:p>
        </p:txBody>
      </p:sp>
      <p:pic>
        <p:nvPicPr>
          <p:cNvPr id="8" name="Bildobjekt 7" descr="Agrov_farg traditionella logg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808" y="2495463"/>
            <a:ext cx="648989" cy="760588"/>
          </a:xfrm>
          <a:prstGeom prst="rect">
            <a:avLst/>
          </a:prstGeom>
        </p:spPr>
      </p:pic>
      <p:graphicFrame>
        <p:nvGraphicFramePr>
          <p:cNvPr id="9" name="Platshållare för innehåll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0220815"/>
              </p:ext>
            </p:extLst>
          </p:nvPr>
        </p:nvGraphicFramePr>
        <p:xfrm>
          <a:off x="2634343" y="1396504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2655731" y="5084276"/>
            <a:ext cx="4257897" cy="830997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i="1" dirty="0" err="1">
                <a:latin typeface="PT Sans"/>
              </a:rPr>
              <a:t>Update</a:t>
            </a:r>
            <a:r>
              <a:rPr lang="sv-SE" sz="1600" i="1" dirty="0">
                <a:latin typeface="PT Sans"/>
              </a:rPr>
              <a:t> </a:t>
            </a:r>
            <a:r>
              <a:rPr lang="sv-SE" sz="1600" i="1" dirty="0" err="1">
                <a:latin typeface="PT Sans"/>
              </a:rPr>
              <a:t>mapping</a:t>
            </a:r>
            <a:endParaRPr lang="sv-SE" sz="1600" i="1" dirty="0">
              <a:latin typeface="PT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i="1" dirty="0">
                <a:latin typeface="PT Sans"/>
              </a:rPr>
              <a:t>Distribution </a:t>
            </a:r>
            <a:r>
              <a:rPr lang="sv-SE" sz="1600" i="1" dirty="0" err="1">
                <a:latin typeface="PT Sans"/>
              </a:rPr>
              <a:t>network</a:t>
            </a:r>
            <a:r>
              <a:rPr lang="sv-SE" sz="1600" i="1" dirty="0">
                <a:latin typeface="PT Sans"/>
              </a:rPr>
              <a:t> for </a:t>
            </a:r>
            <a:r>
              <a:rPr lang="sv-SE" sz="1600" i="1" dirty="0" err="1">
                <a:latin typeface="PT Sans"/>
              </a:rPr>
              <a:t>effective</a:t>
            </a:r>
            <a:r>
              <a:rPr lang="sv-SE" sz="1600" i="1" dirty="0">
                <a:latin typeface="PT Sans"/>
              </a:rPr>
              <a:t> logistics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i="1" dirty="0" err="1">
                <a:latin typeface="PT Sans"/>
              </a:rPr>
              <a:t>Stimulate</a:t>
            </a:r>
            <a:r>
              <a:rPr lang="sv-SE" sz="1600" i="1" dirty="0">
                <a:latin typeface="PT Sans"/>
              </a:rPr>
              <a:t> </a:t>
            </a:r>
            <a:r>
              <a:rPr lang="sv-SE" sz="1600" i="1" dirty="0" err="1">
                <a:latin typeface="PT Sans"/>
              </a:rPr>
              <a:t>collaboration</a:t>
            </a:r>
            <a:r>
              <a:rPr lang="sv-SE" sz="1600" i="1" dirty="0">
                <a:latin typeface="PT Sans"/>
              </a:rPr>
              <a:t> </a:t>
            </a:r>
            <a:r>
              <a:rPr lang="sv-SE" sz="1600" i="1" dirty="0" err="1">
                <a:latin typeface="PT Sans"/>
              </a:rPr>
              <a:t>among</a:t>
            </a:r>
            <a:r>
              <a:rPr lang="sv-SE" sz="1600" i="1" dirty="0">
                <a:latin typeface="PT Sans"/>
              </a:rPr>
              <a:t> </a:t>
            </a:r>
            <a:r>
              <a:rPr lang="sv-SE" sz="1600" i="1" dirty="0" err="1">
                <a:latin typeface="PT Sans"/>
              </a:rPr>
              <a:t>producers</a:t>
            </a:r>
            <a:r>
              <a:rPr lang="sv-SE" sz="1600" i="1" dirty="0">
                <a:latin typeface="PT Sans"/>
              </a:rPr>
              <a:t> </a:t>
            </a:r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>
            <a:off x="5869375" y="3417633"/>
            <a:ext cx="3274625" cy="83099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i="1" dirty="0" err="1">
                <a:latin typeface="PT Sans"/>
              </a:rPr>
              <a:t>Coordination</a:t>
            </a:r>
            <a:endParaRPr lang="sv-SE" sz="1600" i="1" dirty="0">
              <a:latin typeface="PT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i="1" dirty="0">
                <a:latin typeface="PT Sans"/>
              </a:rPr>
              <a:t>Business support </a:t>
            </a:r>
            <a:r>
              <a:rPr lang="sv-SE" sz="1600" i="1" dirty="0" err="1">
                <a:latin typeface="PT Sans"/>
              </a:rPr>
              <a:t>to</a:t>
            </a:r>
            <a:r>
              <a:rPr lang="sv-SE" sz="1600" i="1" dirty="0">
                <a:latin typeface="PT Sans"/>
              </a:rPr>
              <a:t> innovative </a:t>
            </a:r>
            <a:br>
              <a:rPr lang="sv-SE" sz="1600" i="1" dirty="0">
                <a:latin typeface="PT Sans"/>
              </a:rPr>
            </a:br>
            <a:r>
              <a:rPr lang="sv-SE" sz="1600" i="1" dirty="0" err="1">
                <a:latin typeface="PT Sans"/>
              </a:rPr>
              <a:t>food</a:t>
            </a:r>
            <a:r>
              <a:rPr lang="sv-SE" sz="1600" i="1" dirty="0">
                <a:latin typeface="PT Sans"/>
              </a:rPr>
              <a:t> </a:t>
            </a:r>
            <a:r>
              <a:rPr lang="sv-SE" sz="1600" i="1" dirty="0" err="1">
                <a:latin typeface="PT Sans"/>
              </a:rPr>
              <a:t>producers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36" y="6164687"/>
            <a:ext cx="1938501" cy="356948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47" y="2514063"/>
            <a:ext cx="730186" cy="770789"/>
          </a:xfrm>
          <a:prstGeom prst="rect">
            <a:avLst/>
          </a:prstGeom>
        </p:spPr>
      </p:pic>
      <p:sp>
        <p:nvSpPr>
          <p:cNvPr id="18" name="textruta 17"/>
          <p:cNvSpPr txBox="1"/>
          <p:nvPr/>
        </p:nvSpPr>
        <p:spPr>
          <a:xfrm>
            <a:off x="304800" y="3417634"/>
            <a:ext cx="2885489" cy="58477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i="1" dirty="0">
                <a:latin typeface="PT Sans"/>
              </a:rPr>
              <a:t>Learning </a:t>
            </a:r>
            <a:r>
              <a:rPr lang="sv-SE" sz="1600" i="1" dirty="0" err="1">
                <a:latin typeface="PT Sans"/>
              </a:rPr>
              <a:t>environment</a:t>
            </a:r>
            <a:r>
              <a:rPr lang="sv-SE" sz="1600" i="1" dirty="0">
                <a:latin typeface="PT Sans"/>
              </a:rPr>
              <a:t> – from </a:t>
            </a:r>
            <a:r>
              <a:rPr lang="sv-SE" sz="1600" i="1" dirty="0" err="1">
                <a:latin typeface="PT Sans"/>
              </a:rPr>
              <a:t>field</a:t>
            </a:r>
            <a:r>
              <a:rPr lang="sv-SE" sz="1600" i="1" dirty="0">
                <a:latin typeface="PT Sans"/>
              </a:rPr>
              <a:t> to </a:t>
            </a:r>
            <a:r>
              <a:rPr lang="sv-SE" sz="1600" i="1" dirty="0" err="1">
                <a:latin typeface="PT Sans"/>
              </a:rPr>
              <a:t>fork</a:t>
            </a:r>
            <a:r>
              <a:rPr lang="sv-SE" sz="1600" i="1" dirty="0">
                <a:latin typeface="PT Sans"/>
              </a:rPr>
              <a:t> to </a:t>
            </a:r>
            <a:r>
              <a:rPr lang="sv-SE" sz="1600" i="1" dirty="0" err="1">
                <a:latin typeface="PT Sans"/>
              </a:rPr>
              <a:t>field</a:t>
            </a:r>
            <a:endParaRPr lang="sv-SE" dirty="0"/>
          </a:p>
        </p:txBody>
      </p:sp>
      <p:pic>
        <p:nvPicPr>
          <p:cNvPr id="10" name="Afbeelding 2" descr="20160112 Official REFRAME LOGO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71" y="5990431"/>
            <a:ext cx="1705029" cy="85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345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sz="half" idx="1"/>
          </p:nvPr>
        </p:nvSpPr>
        <p:spPr>
          <a:xfrm>
            <a:off x="1445845" y="1916723"/>
            <a:ext cx="3445283" cy="4242008"/>
          </a:xfrm>
        </p:spPr>
        <p:txBody>
          <a:bodyPr>
            <a:normAutofit/>
          </a:bodyPr>
          <a:lstStyle/>
          <a:p>
            <a:pPr algn="l">
              <a:lnSpc>
                <a:spcPct val="130000"/>
              </a:lnSpc>
            </a:pPr>
            <a:r>
              <a:rPr lang="sv-SE" sz="2000" dirty="0">
                <a:solidFill>
                  <a:srgbClr val="595959"/>
                </a:solidFill>
                <a:latin typeface="PT Sans"/>
                <a:cs typeface="PT Sans"/>
              </a:rPr>
              <a:t>Marine </a:t>
            </a:r>
            <a:r>
              <a:rPr lang="sv-SE" sz="2000" dirty="0" err="1">
                <a:solidFill>
                  <a:srgbClr val="595959"/>
                </a:solidFill>
                <a:latin typeface="PT Sans"/>
                <a:cs typeface="PT Sans"/>
              </a:rPr>
              <a:t>environment</a:t>
            </a:r>
            <a:endParaRPr lang="sv-SE" sz="2000" dirty="0">
              <a:solidFill>
                <a:srgbClr val="595959"/>
              </a:solidFill>
              <a:latin typeface="PT Sans"/>
              <a:cs typeface="PT Sans"/>
            </a:endParaRPr>
          </a:p>
          <a:p>
            <a:pPr algn="l">
              <a:lnSpc>
                <a:spcPct val="130000"/>
              </a:lnSpc>
            </a:pPr>
            <a:r>
              <a:rPr lang="sv-SE" sz="2000" dirty="0">
                <a:solidFill>
                  <a:srgbClr val="595959"/>
                </a:solidFill>
                <a:latin typeface="PT Sans"/>
                <a:cs typeface="PT Sans"/>
              </a:rPr>
              <a:t>….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3328"/>
            <a:ext cx="8059099" cy="6124004"/>
          </a:xfrm>
          <a:ln>
            <a:solidFill>
              <a:schemeClr val="tx1"/>
            </a:solidFill>
            <a:prstDash val="dash"/>
          </a:ln>
        </p:spPr>
      </p:pic>
      <p:cxnSp>
        <p:nvCxnSpPr>
          <p:cNvPr id="5" name="Rak pil 4"/>
          <p:cNvCxnSpPr/>
          <p:nvPr/>
        </p:nvCxnSpPr>
        <p:spPr>
          <a:xfrm flipH="1">
            <a:off x="5018314" y="2645229"/>
            <a:ext cx="1534886" cy="10886"/>
          </a:xfrm>
          <a:prstGeom prst="straightConnector1">
            <a:avLst/>
          </a:prstGeom>
          <a:ln w="15875">
            <a:solidFill>
              <a:srgbClr val="6D992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804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45845" y="416821"/>
            <a:ext cx="7358186" cy="922662"/>
          </a:xfrm>
        </p:spPr>
        <p:txBody>
          <a:bodyPr>
            <a:normAutofit/>
          </a:bodyPr>
          <a:lstStyle/>
          <a:p>
            <a:pPr algn="l"/>
            <a:r>
              <a:rPr lang="sv-SE" b="1" dirty="0">
                <a:solidFill>
                  <a:srgbClr val="7DAD28"/>
                </a:solidFill>
                <a:latin typeface="PT Sans"/>
                <a:cs typeface="PT Sans"/>
              </a:rPr>
              <a:t>Regional partnership</a:t>
            </a:r>
          </a:p>
        </p:txBody>
      </p:sp>
      <p:pic>
        <p:nvPicPr>
          <p:cNvPr id="8" name="Bildobjekt 7" descr="Agrov_farg traditionella logg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723" y="1999656"/>
            <a:ext cx="915790" cy="1073268"/>
          </a:xfrm>
          <a:prstGeom prst="rect">
            <a:avLst/>
          </a:prstGeom>
        </p:spPr>
      </p:pic>
      <p:graphicFrame>
        <p:nvGraphicFramePr>
          <p:cNvPr id="9" name="Platshållare för innehåll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3981326"/>
              </p:ext>
            </p:extLst>
          </p:nvPr>
        </p:nvGraphicFramePr>
        <p:xfrm>
          <a:off x="2634343" y="1206326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2899153" y="4904494"/>
            <a:ext cx="3744935" cy="861774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v-SE" altLang="sv-SE" sz="1600" dirty="0">
                <a:latin typeface="PT Sans"/>
              </a:rPr>
              <a:t>Supports small-</a:t>
            </a:r>
            <a:r>
              <a:rPr lang="sv-SE" altLang="sv-SE" sz="1600" dirty="0" err="1">
                <a:latin typeface="PT Sans"/>
              </a:rPr>
              <a:t>scale</a:t>
            </a:r>
            <a:r>
              <a:rPr lang="sv-SE" altLang="sv-SE" sz="1600" dirty="0">
                <a:latin typeface="PT Sans"/>
              </a:rPr>
              <a:t>  </a:t>
            </a:r>
            <a:r>
              <a:rPr lang="sv-SE" altLang="sv-SE" sz="1600" dirty="0" err="1">
                <a:latin typeface="PT Sans"/>
              </a:rPr>
              <a:t>food</a:t>
            </a:r>
            <a:r>
              <a:rPr lang="sv-SE" altLang="sv-SE" sz="1600" dirty="0">
                <a:latin typeface="PT Sans"/>
              </a:rPr>
              <a:t> </a:t>
            </a:r>
            <a:r>
              <a:rPr lang="sv-SE" altLang="sv-SE" sz="1600" dirty="0" err="1">
                <a:latin typeface="PT Sans"/>
              </a:rPr>
              <a:t>production</a:t>
            </a:r>
            <a:r>
              <a:rPr lang="sv-SE" altLang="sv-SE" sz="1600" dirty="0">
                <a:latin typeface="PT Sans"/>
              </a:rPr>
              <a:t> </a:t>
            </a:r>
          </a:p>
          <a:p>
            <a:pPr algn="ctr"/>
            <a:r>
              <a:rPr lang="sv-SE" altLang="sv-SE" sz="1600" dirty="0">
                <a:latin typeface="PT Sans"/>
              </a:rPr>
              <a:t>and </a:t>
            </a:r>
            <a:r>
              <a:rPr lang="sv-SE" altLang="sv-SE" sz="1600" dirty="0" err="1">
                <a:latin typeface="PT Sans"/>
              </a:rPr>
              <a:t>processing</a:t>
            </a:r>
            <a:r>
              <a:rPr lang="sv-SE" altLang="sv-SE" sz="1600" dirty="0">
                <a:latin typeface="PT Sans"/>
              </a:rPr>
              <a:t> </a:t>
            </a:r>
            <a:r>
              <a:rPr lang="sv-SE" altLang="sv-SE" sz="1600" dirty="0" err="1">
                <a:latin typeface="PT Sans"/>
              </a:rPr>
              <a:t>with</a:t>
            </a:r>
            <a:r>
              <a:rPr lang="sv-SE" altLang="sv-SE" sz="1600" dirty="0">
                <a:latin typeface="PT Sans"/>
              </a:rPr>
              <a:t> the </a:t>
            </a:r>
            <a:r>
              <a:rPr lang="sv-SE" altLang="sv-SE" sz="1600" dirty="0" err="1">
                <a:latin typeface="PT Sans"/>
              </a:rPr>
              <a:t>aim</a:t>
            </a:r>
            <a:r>
              <a:rPr lang="sv-SE" altLang="sv-SE" sz="1600" dirty="0">
                <a:latin typeface="PT Sans"/>
              </a:rPr>
              <a:t> to</a:t>
            </a:r>
          </a:p>
          <a:p>
            <a:pPr algn="ctr"/>
            <a:r>
              <a:rPr lang="sv-SE" altLang="sv-SE" sz="1600" dirty="0" err="1">
                <a:latin typeface="PT Sans"/>
              </a:rPr>
              <a:t>promote</a:t>
            </a:r>
            <a:r>
              <a:rPr lang="sv-SE" altLang="sv-SE" sz="1600" dirty="0">
                <a:latin typeface="PT Sans"/>
              </a:rPr>
              <a:t> </a:t>
            </a:r>
            <a:r>
              <a:rPr lang="sv-SE" altLang="sv-SE" sz="1600" dirty="0" err="1">
                <a:latin typeface="PT Sans"/>
              </a:rPr>
              <a:t>trade</a:t>
            </a:r>
            <a:r>
              <a:rPr lang="sv-SE" altLang="sv-SE" sz="1600" dirty="0">
                <a:latin typeface="PT Sans"/>
              </a:rPr>
              <a:t> </a:t>
            </a:r>
            <a:r>
              <a:rPr lang="sv-SE" altLang="sv-SE" sz="1600" dirty="0" err="1">
                <a:latin typeface="PT Sans"/>
              </a:rPr>
              <a:t>of</a:t>
            </a:r>
            <a:r>
              <a:rPr lang="sv-SE" altLang="sv-SE" sz="1600" dirty="0">
                <a:latin typeface="PT Sans"/>
              </a:rPr>
              <a:t> </a:t>
            </a:r>
            <a:r>
              <a:rPr lang="sv-SE" altLang="sv-SE" sz="1600" dirty="0" err="1">
                <a:latin typeface="PT Sans"/>
              </a:rPr>
              <a:t>locally</a:t>
            </a:r>
            <a:r>
              <a:rPr lang="sv-SE" altLang="sv-SE" sz="1600" dirty="0">
                <a:latin typeface="PT Sans"/>
              </a:rPr>
              <a:t> </a:t>
            </a:r>
            <a:r>
              <a:rPr lang="sv-SE" altLang="sv-SE" sz="1600" dirty="0" err="1">
                <a:latin typeface="PT Sans"/>
              </a:rPr>
              <a:t>produced</a:t>
            </a:r>
            <a:r>
              <a:rPr lang="sv-SE" altLang="sv-SE" sz="1600" dirty="0">
                <a:latin typeface="PT Sans"/>
              </a:rPr>
              <a:t> </a:t>
            </a:r>
            <a:r>
              <a:rPr lang="sv-SE" altLang="sv-SE" sz="1600" dirty="0" err="1">
                <a:latin typeface="PT Sans"/>
              </a:rPr>
              <a:t>food</a:t>
            </a:r>
            <a:r>
              <a:rPr lang="sv-SE" altLang="sv-SE" dirty="0"/>
              <a:t>.</a:t>
            </a:r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>
            <a:off x="5913641" y="3196552"/>
            <a:ext cx="3230372" cy="132343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sv-SE" altLang="sv-SE" sz="1600" dirty="0" err="1">
                <a:latin typeface="PT Sans"/>
              </a:rPr>
              <a:t>Initiates</a:t>
            </a:r>
            <a:r>
              <a:rPr lang="sv-SE" altLang="sv-SE" sz="1600" dirty="0">
                <a:latin typeface="PT Sans"/>
              </a:rPr>
              <a:t>, </a:t>
            </a:r>
            <a:r>
              <a:rPr lang="sv-SE" altLang="sv-SE" sz="1600" dirty="0" err="1">
                <a:latin typeface="PT Sans"/>
              </a:rPr>
              <a:t>coordinates</a:t>
            </a:r>
            <a:r>
              <a:rPr lang="sv-SE" altLang="sv-SE" sz="1600" dirty="0">
                <a:latin typeface="PT Sans"/>
              </a:rPr>
              <a:t> and </a:t>
            </a:r>
            <a:r>
              <a:rPr lang="sv-SE" altLang="sv-SE" sz="1600" dirty="0" err="1">
                <a:latin typeface="PT Sans"/>
              </a:rPr>
              <a:t>finds</a:t>
            </a:r>
            <a:r>
              <a:rPr lang="sv-SE" altLang="sv-SE" sz="1600" dirty="0">
                <a:latin typeface="PT Sans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sv-SE" altLang="sv-SE" sz="1600" dirty="0" err="1">
                <a:latin typeface="PT Sans"/>
              </a:rPr>
              <a:t>funding</a:t>
            </a:r>
            <a:r>
              <a:rPr lang="sv-SE" altLang="sv-SE" sz="1600" dirty="0">
                <a:latin typeface="PT Sans"/>
              </a:rPr>
              <a:t> for </a:t>
            </a:r>
            <a:r>
              <a:rPr lang="sv-SE" altLang="sv-SE" sz="1600" dirty="0" err="1">
                <a:latin typeface="PT Sans"/>
              </a:rPr>
              <a:t>activities</a:t>
            </a:r>
            <a:r>
              <a:rPr lang="sv-SE" altLang="sv-SE" sz="1600" dirty="0">
                <a:latin typeface="PT Sans"/>
              </a:rPr>
              <a:t> and </a:t>
            </a:r>
            <a:r>
              <a:rPr lang="sv-SE" altLang="sv-SE" sz="1600" dirty="0" err="1">
                <a:latin typeface="PT Sans"/>
              </a:rPr>
              <a:t>projects</a:t>
            </a:r>
            <a:r>
              <a:rPr lang="sv-SE" altLang="sv-SE" sz="1600" dirty="0">
                <a:latin typeface="PT Sans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sv-SE" altLang="sv-SE" sz="1600" dirty="0" err="1">
                <a:latin typeface="PT Sans"/>
              </a:rPr>
              <a:t>that</a:t>
            </a:r>
            <a:r>
              <a:rPr lang="sv-SE" altLang="sv-SE" sz="1600" dirty="0">
                <a:latin typeface="PT Sans"/>
              </a:rPr>
              <a:t> </a:t>
            </a:r>
            <a:r>
              <a:rPr lang="sv-SE" altLang="sv-SE" sz="1600" dirty="0" err="1">
                <a:latin typeface="PT Sans"/>
              </a:rPr>
              <a:t>develops</a:t>
            </a:r>
            <a:r>
              <a:rPr lang="sv-SE" altLang="sv-SE" sz="1600" dirty="0">
                <a:latin typeface="PT Sans"/>
              </a:rPr>
              <a:t> the green </a:t>
            </a:r>
            <a:r>
              <a:rPr lang="sv-SE" altLang="sv-SE" sz="1600" dirty="0" err="1">
                <a:latin typeface="PT Sans"/>
              </a:rPr>
              <a:t>sector</a:t>
            </a:r>
            <a:r>
              <a:rPr lang="sv-SE" altLang="sv-SE" sz="1600" dirty="0">
                <a:solidFill>
                  <a:srgbClr val="1CB020"/>
                </a:solidFill>
                <a:latin typeface="PT Sans"/>
              </a:rPr>
              <a:t>.</a:t>
            </a:r>
            <a:br>
              <a:rPr lang="sv-SE" altLang="sv-SE" sz="1600" dirty="0">
                <a:solidFill>
                  <a:srgbClr val="1CB020"/>
                </a:solidFill>
                <a:latin typeface="PT Sans"/>
              </a:rPr>
            </a:br>
            <a:r>
              <a:rPr lang="sv-SE" altLang="sv-SE" sz="1600" dirty="0" err="1">
                <a:latin typeface="PT Sans"/>
              </a:rPr>
              <a:t>Unites</a:t>
            </a:r>
            <a:r>
              <a:rPr lang="sv-SE" altLang="sv-SE" sz="1600" dirty="0">
                <a:latin typeface="PT Sans"/>
              </a:rPr>
              <a:t> research, </a:t>
            </a:r>
            <a:r>
              <a:rPr lang="sv-SE" altLang="sv-SE" sz="1600" dirty="0" err="1">
                <a:latin typeface="PT Sans"/>
              </a:rPr>
              <a:t>farming</a:t>
            </a:r>
            <a:r>
              <a:rPr lang="sv-SE" altLang="sv-SE" sz="1600" dirty="0">
                <a:latin typeface="PT Sans"/>
              </a:rPr>
              <a:t>, </a:t>
            </a:r>
            <a:r>
              <a:rPr lang="sv-SE" altLang="sv-SE" sz="1600" dirty="0" err="1">
                <a:latin typeface="PT Sans"/>
              </a:rPr>
              <a:t>food</a:t>
            </a:r>
            <a:r>
              <a:rPr lang="sv-SE" altLang="sv-SE" sz="1600" dirty="0">
                <a:latin typeface="PT Sans"/>
              </a:rPr>
              <a:t> </a:t>
            </a:r>
            <a:br>
              <a:rPr lang="sv-SE" altLang="sv-SE" sz="1600" dirty="0">
                <a:latin typeface="PT Sans"/>
              </a:rPr>
            </a:br>
            <a:r>
              <a:rPr lang="sv-SE" altLang="sv-SE" sz="1600" dirty="0" err="1">
                <a:latin typeface="PT Sans"/>
              </a:rPr>
              <a:t>producers</a:t>
            </a:r>
            <a:r>
              <a:rPr lang="sv-SE" altLang="sv-SE" sz="1600" dirty="0">
                <a:latin typeface="PT Sans"/>
              </a:rPr>
              <a:t> and </a:t>
            </a:r>
            <a:r>
              <a:rPr lang="sv-SE" altLang="sv-SE" sz="1600" dirty="0" err="1">
                <a:latin typeface="PT Sans"/>
              </a:rPr>
              <a:t>society</a:t>
            </a:r>
            <a:r>
              <a:rPr lang="sv-SE" altLang="sv-SE" sz="1600" dirty="0">
                <a:latin typeface="PT Sans"/>
              </a:rPr>
              <a:t>.</a:t>
            </a:r>
            <a:r>
              <a:rPr lang="sv-SE" altLang="sv-SE" sz="1600" dirty="0">
                <a:solidFill>
                  <a:srgbClr val="1CB020"/>
                </a:solidFill>
                <a:latin typeface="PT Sans"/>
              </a:rPr>
              <a:t> </a:t>
            </a:r>
            <a:endParaRPr lang="sv-SE" altLang="sv-SE" sz="2000" dirty="0">
              <a:solidFill>
                <a:srgbClr val="1CB020"/>
              </a:solidFill>
              <a:latin typeface="PT Sans"/>
            </a:endParaRPr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461" y="6026326"/>
            <a:ext cx="2913825" cy="53654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42" y="1972132"/>
            <a:ext cx="1042805" cy="1100792"/>
          </a:xfrm>
          <a:prstGeom prst="rect">
            <a:avLst/>
          </a:prstGeom>
        </p:spPr>
      </p:pic>
      <p:sp>
        <p:nvSpPr>
          <p:cNvPr id="18" name="textruta 17"/>
          <p:cNvSpPr txBox="1"/>
          <p:nvPr/>
        </p:nvSpPr>
        <p:spPr>
          <a:xfrm>
            <a:off x="272143" y="3319663"/>
            <a:ext cx="3059660" cy="107721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600" i="1" dirty="0" err="1">
                <a:latin typeface="PT Sans"/>
              </a:rPr>
              <a:t>One</a:t>
            </a:r>
            <a:r>
              <a:rPr lang="sv-SE" sz="1600" i="1" dirty="0">
                <a:latin typeface="PT Sans"/>
              </a:rPr>
              <a:t> </a:t>
            </a:r>
            <a:r>
              <a:rPr lang="sv-SE" sz="1600" i="1" dirty="0" err="1">
                <a:latin typeface="PT Sans"/>
              </a:rPr>
              <a:t>of</a:t>
            </a:r>
            <a:r>
              <a:rPr lang="sv-SE" sz="1600" i="1" dirty="0">
                <a:latin typeface="PT Sans"/>
              </a:rPr>
              <a:t> </a:t>
            </a:r>
            <a:r>
              <a:rPr lang="sv-SE" sz="1600" i="1" dirty="0" err="1">
                <a:latin typeface="PT Sans"/>
              </a:rPr>
              <a:t>six</a:t>
            </a:r>
            <a:r>
              <a:rPr lang="sv-SE" sz="1600" i="1" dirty="0">
                <a:latin typeface="PT Sans"/>
              </a:rPr>
              <a:t> </a:t>
            </a:r>
            <a:r>
              <a:rPr lang="sv-SE" sz="1600" i="1" dirty="0" err="1">
                <a:latin typeface="PT Sans"/>
              </a:rPr>
              <a:t>natural</a:t>
            </a:r>
            <a:r>
              <a:rPr lang="sv-SE" sz="1600" i="1" dirty="0">
                <a:latin typeface="PT Sans"/>
              </a:rPr>
              <a:t> </a:t>
            </a:r>
            <a:r>
              <a:rPr lang="sv-SE" sz="1600" i="1" dirty="0" err="1">
                <a:latin typeface="PT Sans"/>
              </a:rPr>
              <a:t>resource</a:t>
            </a:r>
            <a:r>
              <a:rPr lang="sv-SE" sz="1600" i="1" dirty="0">
                <a:latin typeface="PT Sans"/>
              </a:rPr>
              <a:t> </a:t>
            </a:r>
            <a:r>
              <a:rPr lang="sv-SE" sz="1600" i="1" dirty="0" err="1">
                <a:latin typeface="PT Sans"/>
              </a:rPr>
              <a:t>school</a:t>
            </a:r>
            <a:r>
              <a:rPr lang="sv-SE" sz="1600" i="1" dirty="0">
                <a:latin typeface="PT Sans"/>
              </a:rPr>
              <a:t> </a:t>
            </a:r>
            <a:r>
              <a:rPr lang="sv-SE" sz="1600" i="1" dirty="0" err="1">
                <a:latin typeface="PT Sans"/>
              </a:rPr>
              <a:t>governed</a:t>
            </a:r>
            <a:r>
              <a:rPr lang="sv-SE" sz="1600" i="1" dirty="0">
                <a:latin typeface="PT Sans"/>
              </a:rPr>
              <a:t> by the regional </a:t>
            </a:r>
            <a:r>
              <a:rPr lang="sv-SE" sz="1600" i="1" dirty="0" err="1">
                <a:latin typeface="PT Sans"/>
              </a:rPr>
              <a:t>authority</a:t>
            </a:r>
            <a:r>
              <a:rPr lang="sv-SE" sz="1600" i="1" dirty="0">
                <a:latin typeface="PT Sans"/>
              </a:rPr>
              <a:t> </a:t>
            </a:r>
            <a:r>
              <a:rPr lang="sv-SE" sz="1600" i="1" dirty="0" err="1">
                <a:latin typeface="PT Sans"/>
              </a:rPr>
              <a:t>of</a:t>
            </a:r>
            <a:r>
              <a:rPr lang="sv-SE" sz="1600" i="1" dirty="0">
                <a:latin typeface="PT Sans"/>
              </a:rPr>
              <a:t> Västra Götaland.</a:t>
            </a:r>
            <a:endParaRPr lang="sv-SE" dirty="0"/>
          </a:p>
        </p:txBody>
      </p:sp>
      <p:pic>
        <p:nvPicPr>
          <p:cNvPr id="10" name="Afbeelding 2" descr="20160112 Official REFRAME LOGO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71" y="5990431"/>
            <a:ext cx="1705029" cy="85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85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886370" cy="6858000"/>
          </a:xfrm>
          <a:prstGeom prst="rect">
            <a:avLst/>
          </a:prstGeom>
          <a:solidFill>
            <a:srgbClr val="7DAD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45845" y="416821"/>
            <a:ext cx="7358186" cy="922662"/>
          </a:xfrm>
        </p:spPr>
        <p:txBody>
          <a:bodyPr>
            <a:normAutofit/>
          </a:bodyPr>
          <a:lstStyle/>
          <a:p>
            <a:pPr algn="l"/>
            <a:r>
              <a:rPr lang="sv-SE" b="1" dirty="0">
                <a:solidFill>
                  <a:srgbClr val="7DAD28"/>
                </a:solidFill>
                <a:latin typeface="PT Sans"/>
                <a:cs typeface="PT Sans"/>
              </a:rPr>
              <a:t>A </a:t>
            </a:r>
            <a:r>
              <a:rPr lang="sv-SE" b="1" dirty="0" err="1">
                <a:solidFill>
                  <a:srgbClr val="7DAD28"/>
                </a:solidFill>
                <a:latin typeface="PT Sans"/>
                <a:cs typeface="PT Sans"/>
              </a:rPr>
              <a:t>growing</a:t>
            </a:r>
            <a:r>
              <a:rPr lang="sv-SE" b="1" dirty="0">
                <a:solidFill>
                  <a:srgbClr val="7DAD28"/>
                </a:solidFill>
                <a:latin typeface="PT Sans"/>
                <a:cs typeface="PT Sans"/>
              </a:rPr>
              <a:t> </a:t>
            </a:r>
            <a:r>
              <a:rPr lang="sv-SE" b="1" dirty="0" err="1">
                <a:solidFill>
                  <a:srgbClr val="7DAD28"/>
                </a:solidFill>
                <a:latin typeface="PT Sans"/>
                <a:cs typeface="PT Sans"/>
              </a:rPr>
              <a:t>demand</a:t>
            </a:r>
            <a:endParaRPr lang="sv-SE" b="1" dirty="0">
              <a:solidFill>
                <a:srgbClr val="7DAD28"/>
              </a:solidFill>
              <a:latin typeface="PT Sans"/>
              <a:cs typeface="PT Sans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sz="half" idx="1"/>
          </p:nvPr>
        </p:nvSpPr>
        <p:spPr>
          <a:xfrm>
            <a:off x="1543817" y="1950217"/>
            <a:ext cx="3703098" cy="445142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endParaRPr lang="sv-SE" sz="1800" dirty="0"/>
          </a:p>
          <a:p>
            <a:pPr marL="0" indent="0">
              <a:lnSpc>
                <a:spcPct val="130000"/>
              </a:lnSpc>
              <a:buNone/>
            </a:pPr>
            <a:r>
              <a:rPr lang="sv-SE" sz="2000" dirty="0"/>
              <a:t>”80 % </a:t>
            </a:r>
            <a:r>
              <a:rPr lang="sv-SE" sz="2000" dirty="0" err="1"/>
              <a:t>of</a:t>
            </a:r>
            <a:r>
              <a:rPr lang="sv-SE" sz="2000" dirty="0"/>
              <a:t> the </a:t>
            </a:r>
            <a:r>
              <a:rPr lang="sv-SE" sz="2000" dirty="0" err="1"/>
              <a:t>Swedes</a:t>
            </a:r>
            <a:r>
              <a:rPr lang="sv-SE" sz="2000" dirty="0"/>
              <a:t> </a:t>
            </a:r>
            <a:r>
              <a:rPr lang="sv-SE" sz="2000" dirty="0" err="1"/>
              <a:t>think</a:t>
            </a:r>
            <a:r>
              <a:rPr lang="sv-SE" sz="2000" dirty="0"/>
              <a:t> </a:t>
            </a:r>
            <a:r>
              <a:rPr lang="sv-SE" sz="2000" dirty="0" err="1"/>
              <a:t>that</a:t>
            </a:r>
            <a:r>
              <a:rPr lang="sv-SE" sz="2000" dirty="0"/>
              <a:t> </a:t>
            </a:r>
            <a:r>
              <a:rPr lang="sv-SE" sz="2000" dirty="0" err="1"/>
              <a:t>origin</a:t>
            </a:r>
            <a:r>
              <a:rPr lang="sv-SE" sz="2000" dirty="0"/>
              <a:t> </a:t>
            </a:r>
            <a:r>
              <a:rPr lang="sv-SE" sz="2000" dirty="0" err="1"/>
              <a:t>marking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food</a:t>
            </a:r>
            <a:r>
              <a:rPr lang="sv-SE" sz="2000" dirty="0"/>
              <a:t> is </a:t>
            </a:r>
            <a:r>
              <a:rPr lang="sv-SE" sz="2000" dirty="0" err="1"/>
              <a:t>important</a:t>
            </a:r>
            <a:r>
              <a:rPr lang="sv-SE" sz="2000" dirty="0"/>
              <a:t>. </a:t>
            </a:r>
            <a:r>
              <a:rPr lang="sv-SE" sz="2000" dirty="0" err="1"/>
              <a:t>Almost</a:t>
            </a:r>
            <a:r>
              <a:rPr lang="sv-SE" sz="2000" dirty="0"/>
              <a:t> as </a:t>
            </a:r>
            <a:r>
              <a:rPr lang="sv-SE" sz="2000" dirty="0" err="1"/>
              <a:t>many</a:t>
            </a:r>
            <a:r>
              <a:rPr lang="sv-SE" sz="2000" dirty="0"/>
              <a:t> </a:t>
            </a:r>
            <a:r>
              <a:rPr lang="sv-SE" sz="2000" dirty="0" err="1"/>
              <a:t>feel</a:t>
            </a:r>
            <a:r>
              <a:rPr lang="sv-SE" sz="2000" dirty="0"/>
              <a:t> </a:t>
            </a:r>
            <a:r>
              <a:rPr lang="sv-SE" sz="2000" dirty="0" err="1"/>
              <a:t>that</a:t>
            </a:r>
            <a:r>
              <a:rPr lang="sv-SE" sz="2000" dirty="0"/>
              <a:t> it is </a:t>
            </a:r>
            <a:r>
              <a:rPr lang="sv-SE" sz="2000" dirty="0" err="1"/>
              <a:t>important</a:t>
            </a:r>
            <a:r>
              <a:rPr lang="sv-SE" sz="2000" dirty="0"/>
              <a:t> </a:t>
            </a:r>
            <a:r>
              <a:rPr lang="sv-SE" sz="2000" dirty="0" err="1"/>
              <a:t>with</a:t>
            </a:r>
            <a:r>
              <a:rPr lang="sv-SE" sz="2000" dirty="0"/>
              <a:t> Swedish </a:t>
            </a:r>
            <a:r>
              <a:rPr lang="sv-SE" sz="2000" dirty="0" err="1"/>
              <a:t>primary</a:t>
            </a:r>
            <a:r>
              <a:rPr lang="sv-SE" sz="2000" dirty="0"/>
              <a:t> </a:t>
            </a:r>
            <a:r>
              <a:rPr lang="sv-SE" sz="2000" dirty="0" err="1"/>
              <a:t>products</a:t>
            </a:r>
            <a:r>
              <a:rPr lang="sv-SE" sz="2000" dirty="0"/>
              <a:t> and </a:t>
            </a:r>
            <a:r>
              <a:rPr lang="sv-SE" sz="2000" dirty="0" err="1"/>
              <a:t>that</a:t>
            </a:r>
            <a:r>
              <a:rPr lang="sv-SE" sz="2000" dirty="0"/>
              <a:t> the </a:t>
            </a:r>
            <a:r>
              <a:rPr lang="sv-SE" sz="2000" dirty="0" err="1"/>
              <a:t>food</a:t>
            </a:r>
            <a:r>
              <a:rPr lang="sv-SE" sz="2000" dirty="0"/>
              <a:t> is </a:t>
            </a:r>
            <a:r>
              <a:rPr lang="sv-SE" sz="2000" dirty="0" err="1"/>
              <a:t>produced</a:t>
            </a:r>
            <a:r>
              <a:rPr lang="sv-SE" sz="2000" dirty="0"/>
              <a:t> in Sweden” </a:t>
            </a:r>
            <a:br>
              <a:rPr lang="sv-SE" sz="2000" dirty="0"/>
            </a:br>
            <a:r>
              <a:rPr lang="sv-SE" sz="2000" dirty="0"/>
              <a:t>– </a:t>
            </a:r>
            <a:r>
              <a:rPr lang="sv-SE" sz="2000" dirty="0" err="1"/>
              <a:t>Ipsos</a:t>
            </a:r>
            <a:r>
              <a:rPr lang="sv-SE" sz="2000" dirty="0"/>
              <a:t>, Januari 2015</a:t>
            </a:r>
          </a:p>
          <a:p>
            <a:pPr marL="0" indent="0">
              <a:lnSpc>
                <a:spcPct val="130000"/>
              </a:lnSpc>
              <a:buNone/>
            </a:pPr>
            <a:endParaRPr lang="sv-SE" sz="1800" dirty="0"/>
          </a:p>
        </p:txBody>
      </p:sp>
      <p:pic>
        <p:nvPicPr>
          <p:cNvPr id="4" name="Bildobjekt 3" descr="agrovast_vaxt_green_and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757654" y="3792830"/>
            <a:ext cx="4253385" cy="300565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813956"/>
            <a:ext cx="2286000" cy="2057400"/>
          </a:xfrm>
          <a:prstGeom prst="rect">
            <a:avLst/>
          </a:prstGeom>
        </p:spPr>
      </p:pic>
      <p:pic>
        <p:nvPicPr>
          <p:cNvPr id="9" name="Afbeelding 2" descr="20160112 Official REFRAME 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71" y="5990431"/>
            <a:ext cx="1705029" cy="85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541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886370" cy="6858000"/>
          </a:xfrm>
          <a:prstGeom prst="rect">
            <a:avLst/>
          </a:prstGeom>
          <a:solidFill>
            <a:srgbClr val="7DAD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45845" y="416821"/>
            <a:ext cx="7358186" cy="922662"/>
          </a:xfrm>
        </p:spPr>
        <p:txBody>
          <a:bodyPr>
            <a:normAutofit/>
          </a:bodyPr>
          <a:lstStyle/>
          <a:p>
            <a:pPr algn="l"/>
            <a:r>
              <a:rPr lang="sv-SE" b="1" dirty="0" err="1">
                <a:solidFill>
                  <a:srgbClr val="7DAD28"/>
                </a:solidFill>
                <a:latin typeface="PT Sans"/>
                <a:cs typeface="PT Sans"/>
              </a:rPr>
              <a:t>Based</a:t>
            </a:r>
            <a:r>
              <a:rPr lang="sv-SE" b="1" dirty="0">
                <a:solidFill>
                  <a:srgbClr val="7DAD28"/>
                </a:solidFill>
                <a:latin typeface="PT Sans"/>
                <a:cs typeface="PT Sans"/>
              </a:rPr>
              <a:t> on </a:t>
            </a:r>
            <a:r>
              <a:rPr lang="sv-SE" b="1" dirty="0" err="1">
                <a:solidFill>
                  <a:srgbClr val="7DAD28"/>
                </a:solidFill>
                <a:latin typeface="PT Sans"/>
                <a:cs typeface="PT Sans"/>
              </a:rPr>
              <a:t>concerns</a:t>
            </a:r>
            <a:r>
              <a:rPr lang="sv-SE" b="1" dirty="0">
                <a:solidFill>
                  <a:srgbClr val="7DAD28"/>
                </a:solidFill>
                <a:latin typeface="PT Sans"/>
                <a:cs typeface="PT Sans"/>
              </a:rPr>
              <a:t> </a:t>
            </a:r>
            <a:r>
              <a:rPr lang="sv-SE" b="1" dirty="0" err="1">
                <a:solidFill>
                  <a:srgbClr val="7DAD28"/>
                </a:solidFill>
                <a:latin typeface="PT Sans"/>
                <a:cs typeface="PT Sans"/>
              </a:rPr>
              <a:t>about</a:t>
            </a:r>
            <a:endParaRPr lang="sv-SE" b="1" dirty="0">
              <a:solidFill>
                <a:srgbClr val="7DAD28"/>
              </a:solidFill>
              <a:latin typeface="PT Sans"/>
              <a:cs typeface="PT Sans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sz="half" idx="1"/>
          </p:nvPr>
        </p:nvSpPr>
        <p:spPr>
          <a:xfrm>
            <a:off x="1445845" y="1916723"/>
            <a:ext cx="3659555" cy="4451420"/>
          </a:xfrm>
        </p:spPr>
        <p:txBody>
          <a:bodyPr>
            <a:normAutofit/>
          </a:bodyPr>
          <a:lstStyle/>
          <a:p>
            <a:pPr algn="l">
              <a:lnSpc>
                <a:spcPct val="130000"/>
              </a:lnSpc>
              <a:spcAft>
                <a:spcPts val="600"/>
              </a:spcAft>
            </a:pPr>
            <a:endParaRPr lang="sv-SE" sz="800" dirty="0">
              <a:solidFill>
                <a:schemeClr val="tx1">
                  <a:lumMod val="75000"/>
                  <a:lumOff val="25000"/>
                </a:schemeClr>
              </a:solidFill>
              <a:latin typeface="PT Sans"/>
              <a:cs typeface="PT Sans"/>
            </a:endParaRPr>
          </a:p>
          <a:p>
            <a:pPr marL="446088" indent="-446088" algn="l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v-S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Local</a:t>
            </a: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 </a:t>
            </a:r>
            <a:r>
              <a:rPr lang="sv-S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economy</a:t>
            </a:r>
            <a:endParaRPr lang="sv-SE" dirty="0">
              <a:solidFill>
                <a:schemeClr val="tx1">
                  <a:lumMod val="75000"/>
                  <a:lumOff val="25000"/>
                </a:schemeClr>
              </a:solidFill>
              <a:latin typeface="PT Sans"/>
              <a:cs typeface="PT Sans"/>
            </a:endParaRPr>
          </a:p>
          <a:p>
            <a:pPr marL="446088" indent="-446088" algn="l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Environment</a:t>
            </a:r>
          </a:p>
          <a:p>
            <a:pPr marL="446088" indent="-446088" algn="l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v-S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Safe</a:t>
            </a: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 and </a:t>
            </a:r>
            <a:r>
              <a:rPr lang="sv-S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nutritious</a:t>
            </a: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 </a:t>
            </a:r>
            <a:r>
              <a:rPr lang="sv-S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food</a:t>
            </a:r>
            <a:endParaRPr lang="sv-SE" dirty="0">
              <a:solidFill>
                <a:schemeClr val="tx1">
                  <a:lumMod val="75000"/>
                  <a:lumOff val="25000"/>
                </a:schemeClr>
              </a:solidFill>
              <a:latin typeface="PT Sans"/>
              <a:cs typeface="PT Sans"/>
            </a:endParaRPr>
          </a:p>
          <a:p>
            <a:pPr marL="446088" indent="-446088" algn="l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Animal </a:t>
            </a:r>
            <a:r>
              <a:rPr lang="sv-S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welfare</a:t>
            </a:r>
            <a:endParaRPr lang="sv-SE" sz="1800" dirty="0">
              <a:solidFill>
                <a:schemeClr val="tx1">
                  <a:lumMod val="75000"/>
                  <a:lumOff val="25000"/>
                </a:schemeClr>
              </a:solidFill>
              <a:latin typeface="PT Sans"/>
              <a:cs typeface="PT Sans"/>
            </a:endParaRPr>
          </a:p>
        </p:txBody>
      </p:sp>
      <p:pic>
        <p:nvPicPr>
          <p:cNvPr id="4" name="Bildobjekt 3" descr="agrovast_vaxt_green_and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757654" y="3792830"/>
            <a:ext cx="4253385" cy="300565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237" y="2090894"/>
            <a:ext cx="2944548" cy="3955596"/>
          </a:xfrm>
          <a:prstGeom prst="rect">
            <a:avLst/>
          </a:prstGeom>
        </p:spPr>
      </p:pic>
      <p:pic>
        <p:nvPicPr>
          <p:cNvPr id="9" name="Afbeelding 2" descr="20160112 Official REFRAME 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71" y="5990431"/>
            <a:ext cx="1705029" cy="85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175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886370" cy="6858000"/>
          </a:xfrm>
          <a:prstGeom prst="rect">
            <a:avLst/>
          </a:prstGeom>
          <a:solidFill>
            <a:srgbClr val="7DAD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45845" y="416821"/>
            <a:ext cx="7358186" cy="922662"/>
          </a:xfrm>
        </p:spPr>
        <p:txBody>
          <a:bodyPr>
            <a:normAutofit/>
          </a:bodyPr>
          <a:lstStyle/>
          <a:p>
            <a:pPr algn="l"/>
            <a:r>
              <a:rPr lang="sv-SE" b="1" dirty="0" err="1">
                <a:solidFill>
                  <a:srgbClr val="7DAD28"/>
                </a:solidFill>
                <a:latin typeface="PT Sans"/>
                <a:cs typeface="PT Sans"/>
              </a:rPr>
              <a:t>Supporting</a:t>
            </a:r>
            <a:r>
              <a:rPr lang="sv-SE" b="1" dirty="0">
                <a:solidFill>
                  <a:srgbClr val="7DAD28"/>
                </a:solidFill>
                <a:latin typeface="PT Sans"/>
                <a:cs typeface="PT Sans"/>
              </a:rPr>
              <a:t> </a:t>
            </a:r>
            <a:r>
              <a:rPr lang="sv-SE" b="1" dirty="0" err="1">
                <a:solidFill>
                  <a:srgbClr val="7DAD28"/>
                </a:solidFill>
                <a:latin typeface="PT Sans"/>
                <a:cs typeface="PT Sans"/>
              </a:rPr>
              <a:t>factors</a:t>
            </a:r>
            <a:endParaRPr lang="sv-SE" b="1" dirty="0">
              <a:solidFill>
                <a:srgbClr val="7DAD28"/>
              </a:solidFill>
              <a:latin typeface="PT Sans"/>
              <a:cs typeface="PT Sans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sz="half" idx="1"/>
          </p:nvPr>
        </p:nvSpPr>
        <p:spPr>
          <a:xfrm>
            <a:off x="1445845" y="1916723"/>
            <a:ext cx="7146654" cy="4451420"/>
          </a:xfrm>
        </p:spPr>
        <p:txBody>
          <a:bodyPr>
            <a:normAutofit/>
          </a:bodyPr>
          <a:lstStyle/>
          <a:p>
            <a:pPr marL="533400" indent="-533400" algn="l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50% </a:t>
            </a:r>
            <a:r>
              <a:rPr lang="sv-S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of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 the </a:t>
            </a:r>
            <a:r>
              <a:rPr lang="sv-S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grocery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 stores in Sweden </a:t>
            </a:r>
            <a:r>
              <a:rPr lang="sv-S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are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 </a:t>
            </a:r>
            <a:r>
              <a:rPr lang="sv-S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run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 as SMEs. </a:t>
            </a:r>
            <a:r>
              <a:rPr lang="sv-S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They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 </a:t>
            </a:r>
            <a:r>
              <a:rPr lang="sv-S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decide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 </a:t>
            </a:r>
            <a:r>
              <a:rPr lang="sv-S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themselves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 </a:t>
            </a:r>
            <a:r>
              <a:rPr lang="sv-S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which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 </a:t>
            </a:r>
            <a:r>
              <a:rPr lang="sv-S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products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 </a:t>
            </a:r>
            <a:r>
              <a:rPr lang="sv-S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to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 </a:t>
            </a:r>
            <a:r>
              <a:rPr lang="sv-S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buy</a:t>
            </a:r>
            <a:endParaRPr lang="sv-SE" sz="2000" dirty="0">
              <a:solidFill>
                <a:schemeClr val="tx1">
                  <a:lumMod val="75000"/>
                  <a:lumOff val="25000"/>
                </a:schemeClr>
              </a:solidFill>
              <a:latin typeface="PT Sans"/>
              <a:cs typeface="PT Sans"/>
            </a:endParaRPr>
          </a:p>
          <a:p>
            <a:pPr marL="533400" indent="-533400" algn="l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sv-S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Agriculture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 and </a:t>
            </a:r>
            <a:r>
              <a:rPr lang="sv-S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food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 is a regional </a:t>
            </a:r>
            <a:r>
              <a:rPr lang="sv-S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target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 area</a:t>
            </a:r>
            <a:b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</a:b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-&gt; </a:t>
            </a:r>
            <a:r>
              <a:rPr lang="sv-S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better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 </a:t>
            </a:r>
            <a:r>
              <a:rPr lang="sv-S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possibilites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 </a:t>
            </a:r>
            <a:r>
              <a:rPr lang="sv-S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through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 </a:t>
            </a:r>
            <a:r>
              <a:rPr lang="sv-S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funding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 and org. </a:t>
            </a:r>
            <a:r>
              <a:rPr lang="sv-S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policies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 </a:t>
            </a:r>
          </a:p>
          <a:p>
            <a:pPr marL="533400" indent="-533400" algn="l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sv-S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Food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 </a:t>
            </a:r>
            <a:r>
              <a:rPr lang="sv-S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experience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 part </a:t>
            </a:r>
            <a:r>
              <a:rPr lang="sv-S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of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 the regions </a:t>
            </a:r>
            <a:r>
              <a:rPr lang="sv-S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branding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 </a:t>
            </a:r>
            <a:r>
              <a:rPr lang="sv-S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strategy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 ”</a:t>
            </a:r>
            <a:r>
              <a:rPr lang="sv-S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Taste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 West Sweden”</a:t>
            </a:r>
          </a:p>
          <a:p>
            <a:pPr marL="533400" indent="-533400" algn="l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sv-S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Food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 </a:t>
            </a:r>
            <a:r>
              <a:rPr lang="sv-S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awareness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 as a status symbol</a:t>
            </a:r>
          </a:p>
          <a:p>
            <a:pPr marL="533400" indent="-533400" algn="l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sv-S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Food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 </a:t>
            </a:r>
            <a:r>
              <a:rPr lang="sv-S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scandals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, milk </a:t>
            </a:r>
            <a:r>
              <a:rPr lang="sv-S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crisis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…</a:t>
            </a:r>
          </a:p>
        </p:txBody>
      </p:sp>
      <p:pic>
        <p:nvPicPr>
          <p:cNvPr id="4" name="Bildobjekt 3" descr="agrovast_vaxt_green_and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757654" y="3792830"/>
            <a:ext cx="4253385" cy="3005658"/>
          </a:xfrm>
          <a:prstGeom prst="rect">
            <a:avLst/>
          </a:prstGeom>
        </p:spPr>
      </p:pic>
      <p:pic>
        <p:nvPicPr>
          <p:cNvPr id="9" name="Afbeelding 2" descr="20160112 Official REFRAME 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71" y="5990431"/>
            <a:ext cx="1705029" cy="85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95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886370" cy="6858000"/>
          </a:xfrm>
          <a:prstGeom prst="rect">
            <a:avLst/>
          </a:prstGeom>
          <a:solidFill>
            <a:srgbClr val="7DAD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45845" y="416821"/>
            <a:ext cx="7358186" cy="922662"/>
          </a:xfrm>
        </p:spPr>
        <p:txBody>
          <a:bodyPr>
            <a:normAutofit/>
          </a:bodyPr>
          <a:lstStyle/>
          <a:p>
            <a:pPr algn="l"/>
            <a:r>
              <a:rPr lang="sv-SE" b="1" dirty="0">
                <a:solidFill>
                  <a:srgbClr val="7DAD28"/>
                </a:solidFill>
                <a:latin typeface="PT Sans"/>
                <a:cs typeface="PT Sans"/>
              </a:rPr>
              <a:t>1. </a:t>
            </a:r>
            <a:r>
              <a:rPr lang="sv-SE" b="1" dirty="0" err="1">
                <a:solidFill>
                  <a:srgbClr val="7DAD28"/>
                </a:solidFill>
                <a:latin typeface="PT Sans"/>
                <a:cs typeface="PT Sans"/>
              </a:rPr>
              <a:t>Mapping</a:t>
            </a:r>
            <a:endParaRPr lang="sv-SE" b="1" dirty="0">
              <a:solidFill>
                <a:srgbClr val="7DAD28"/>
              </a:solidFill>
              <a:latin typeface="PT Sans"/>
              <a:cs typeface="PT Sans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sz="half" idx="1"/>
          </p:nvPr>
        </p:nvSpPr>
        <p:spPr>
          <a:xfrm>
            <a:off x="1445845" y="1517491"/>
            <a:ext cx="3572469" cy="46412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altLang="en-US" sz="2000" dirty="0">
              <a:latin typeface="Verdana" pitchFamily="34" charset="0"/>
            </a:endParaRPr>
          </a:p>
          <a:p>
            <a:r>
              <a:rPr lang="en-GB" altLang="en-US" sz="2000" dirty="0">
                <a:latin typeface="Verdana" pitchFamily="34" charset="0"/>
              </a:rPr>
              <a:t>Highly developed  demand for local food at grocery stores, restaurants and delis.</a:t>
            </a:r>
            <a:br>
              <a:rPr lang="en-GB" altLang="en-US" sz="2000" dirty="0">
                <a:latin typeface="Verdana" pitchFamily="34" charset="0"/>
              </a:rPr>
            </a:br>
            <a:endParaRPr lang="en-GB" altLang="en-US" sz="2000" dirty="0">
              <a:latin typeface="Verdana" pitchFamily="34" charset="0"/>
            </a:endParaRPr>
          </a:p>
          <a:p>
            <a:r>
              <a:rPr lang="en-GB" altLang="en-US" sz="2000" dirty="0">
                <a:latin typeface="Verdana" pitchFamily="34" charset="0"/>
              </a:rPr>
              <a:t>Demand and supply of products match quite well. </a:t>
            </a:r>
            <a:br>
              <a:rPr lang="en-GB" altLang="en-US" sz="2000" dirty="0">
                <a:latin typeface="Verdana" pitchFamily="34" charset="0"/>
              </a:rPr>
            </a:br>
            <a:endParaRPr lang="en-GB" altLang="en-US" sz="2000" dirty="0">
              <a:latin typeface="Verdana" pitchFamily="34" charset="0"/>
            </a:endParaRPr>
          </a:p>
          <a:p>
            <a:r>
              <a:rPr lang="en-GB" altLang="en-US" sz="2000" dirty="0">
                <a:latin typeface="Verdana" pitchFamily="34" charset="0"/>
              </a:rPr>
              <a:t>Identified challenges concerns logistics, business approach, volumes and sales.</a:t>
            </a:r>
            <a:br>
              <a:rPr lang="en-GB" altLang="en-US" sz="2000" dirty="0">
                <a:latin typeface="Verdana" pitchFamily="34" charset="0"/>
              </a:rPr>
            </a:br>
            <a:endParaRPr lang="en-GB" altLang="en-US" sz="2000" dirty="0">
              <a:latin typeface="Verdana" pitchFamily="34" charset="0"/>
            </a:endParaRPr>
          </a:p>
          <a:p>
            <a:r>
              <a:rPr lang="en-GB" altLang="en-US" sz="2000" dirty="0">
                <a:latin typeface="Verdana" pitchFamily="34" charset="0"/>
              </a:rPr>
              <a:t>Focus in this step is to update previous mapping.</a:t>
            </a:r>
          </a:p>
        </p:txBody>
      </p:sp>
      <p:pic>
        <p:nvPicPr>
          <p:cNvPr id="4" name="Bildobjekt 3" descr="agrovast_vaxt_green_and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757654" y="3792830"/>
            <a:ext cx="4253385" cy="300565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642" y="1627415"/>
            <a:ext cx="34972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2" descr="20160112 Official REFRAME 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71" y="5990431"/>
            <a:ext cx="1705029" cy="85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751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886370" cy="6858000"/>
          </a:xfrm>
          <a:prstGeom prst="rect">
            <a:avLst/>
          </a:prstGeom>
          <a:solidFill>
            <a:srgbClr val="7DAD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45845" y="416821"/>
            <a:ext cx="7358186" cy="922662"/>
          </a:xfrm>
        </p:spPr>
        <p:txBody>
          <a:bodyPr>
            <a:normAutofit fontScale="90000"/>
          </a:bodyPr>
          <a:lstStyle/>
          <a:p>
            <a:pPr algn="l"/>
            <a:r>
              <a:rPr lang="sv-SE" b="1" dirty="0">
                <a:solidFill>
                  <a:srgbClr val="7DAD28"/>
                </a:solidFill>
                <a:latin typeface="PT Sans"/>
                <a:cs typeface="PT Sans"/>
              </a:rPr>
              <a:t>2. Smart </a:t>
            </a:r>
            <a:r>
              <a:rPr lang="sv-SE" b="1" dirty="0" err="1">
                <a:solidFill>
                  <a:srgbClr val="7DAD28"/>
                </a:solidFill>
                <a:latin typeface="PT Sans"/>
                <a:cs typeface="PT Sans"/>
              </a:rPr>
              <a:t>specialization</a:t>
            </a:r>
            <a:r>
              <a:rPr lang="sv-SE" b="1" dirty="0">
                <a:solidFill>
                  <a:srgbClr val="7DAD28"/>
                </a:solidFill>
                <a:latin typeface="PT Sans"/>
                <a:cs typeface="PT Sans"/>
              </a:rPr>
              <a:t> </a:t>
            </a:r>
            <a:br>
              <a:rPr lang="sv-SE" b="1" dirty="0">
                <a:solidFill>
                  <a:srgbClr val="7DAD28"/>
                </a:solidFill>
                <a:latin typeface="PT Sans"/>
                <a:cs typeface="PT Sans"/>
              </a:rPr>
            </a:br>
            <a:r>
              <a:rPr lang="sv-SE" b="1" dirty="0">
                <a:solidFill>
                  <a:srgbClr val="7DAD28"/>
                </a:solidFill>
                <a:latin typeface="PT Sans"/>
                <a:cs typeface="PT Sans"/>
              </a:rPr>
              <a:t>    </a:t>
            </a:r>
            <a:r>
              <a:rPr lang="sv-SE" b="1" dirty="0" err="1">
                <a:solidFill>
                  <a:srgbClr val="7DAD28"/>
                </a:solidFill>
                <a:latin typeface="PT Sans"/>
                <a:cs typeface="PT Sans"/>
              </a:rPr>
              <a:t>strategies</a:t>
            </a:r>
            <a:endParaRPr lang="sv-SE" b="1" dirty="0">
              <a:solidFill>
                <a:srgbClr val="7DAD28"/>
              </a:solidFill>
              <a:latin typeface="PT Sans"/>
              <a:cs typeface="PT Sans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sz="half" idx="1"/>
          </p:nvPr>
        </p:nvSpPr>
        <p:spPr>
          <a:xfrm>
            <a:off x="1445845" y="1517491"/>
            <a:ext cx="3445283" cy="5068366"/>
          </a:xfrm>
        </p:spPr>
        <p:txBody>
          <a:bodyPr>
            <a:no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en-GB" altLang="en-US" sz="1800" dirty="0">
                <a:latin typeface="PT Sans"/>
              </a:rPr>
              <a:t>To tailor our rural food supply chain and form a better proposition from the suppliers:</a:t>
            </a:r>
          </a:p>
          <a:p>
            <a:pPr>
              <a:spcAft>
                <a:spcPts val="900"/>
              </a:spcAft>
              <a:buFont typeface="+mj-lt"/>
              <a:buAutoNum type="arabicPeriod"/>
            </a:pPr>
            <a:r>
              <a:rPr lang="en-GB" altLang="en-US" sz="1800" dirty="0">
                <a:latin typeface="PT Sans"/>
              </a:rPr>
              <a:t>Develop a distribution network of 15 hubs for effective logistics and work with joint marketing and sales.</a:t>
            </a:r>
          </a:p>
          <a:p>
            <a:pPr>
              <a:spcAft>
                <a:spcPts val="900"/>
              </a:spcAft>
              <a:buFont typeface="+mj-lt"/>
              <a:buAutoNum type="arabicPeriod"/>
            </a:pPr>
            <a:r>
              <a:rPr lang="en-GB" altLang="en-US" sz="1800" dirty="0">
                <a:latin typeface="PT Sans"/>
              </a:rPr>
              <a:t>Give support to 30 food producers adjusting their offer so that it better matches the regional demand.</a:t>
            </a:r>
          </a:p>
          <a:p>
            <a:pPr>
              <a:spcAft>
                <a:spcPts val="900"/>
              </a:spcAft>
              <a:buFont typeface="+mj-lt"/>
              <a:buAutoNum type="arabicPeriod"/>
            </a:pPr>
            <a:r>
              <a:rPr lang="en-GB" altLang="en-US" sz="1800" dirty="0">
                <a:latin typeface="PT Sans"/>
              </a:rPr>
              <a:t>Establish internal trade between the natural resource schools and hospitals in the region.</a:t>
            </a:r>
          </a:p>
        </p:txBody>
      </p:sp>
      <p:pic>
        <p:nvPicPr>
          <p:cNvPr id="4" name="Bildobjekt 3" descr="agrovast_vaxt_green_and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757654" y="3792830"/>
            <a:ext cx="4253385" cy="3005658"/>
          </a:xfrm>
          <a:prstGeom prst="rect">
            <a:avLst/>
          </a:prstGeom>
        </p:spPr>
      </p:pic>
      <p:pic>
        <p:nvPicPr>
          <p:cNvPr id="13" name="Picture 2" descr="\\storage-sa.slu.se\home$\kack0002\My Documents\My Pictures\tomat_kvin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717" y="1863576"/>
            <a:ext cx="3137511" cy="412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2" descr="20160112 Official REFRAME 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71" y="5990431"/>
            <a:ext cx="1705029" cy="85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15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sz="half" idx="1"/>
          </p:nvPr>
        </p:nvSpPr>
        <p:spPr>
          <a:xfrm>
            <a:off x="1445845" y="1916723"/>
            <a:ext cx="3445283" cy="4242008"/>
          </a:xfrm>
        </p:spPr>
        <p:txBody>
          <a:bodyPr>
            <a:normAutofit/>
          </a:bodyPr>
          <a:lstStyle/>
          <a:p>
            <a:pPr algn="l">
              <a:lnSpc>
                <a:spcPct val="130000"/>
              </a:lnSpc>
            </a:pPr>
            <a:r>
              <a:rPr lang="sv-SE" sz="2000" dirty="0">
                <a:solidFill>
                  <a:srgbClr val="595959"/>
                </a:solidFill>
                <a:latin typeface="PT Sans"/>
                <a:cs typeface="PT Sans"/>
              </a:rPr>
              <a:t>Marine </a:t>
            </a:r>
            <a:r>
              <a:rPr lang="sv-SE" sz="2000" dirty="0" err="1">
                <a:solidFill>
                  <a:srgbClr val="595959"/>
                </a:solidFill>
                <a:latin typeface="PT Sans"/>
                <a:cs typeface="PT Sans"/>
              </a:rPr>
              <a:t>environment</a:t>
            </a:r>
            <a:endParaRPr lang="sv-SE" sz="2000" dirty="0">
              <a:solidFill>
                <a:srgbClr val="595959"/>
              </a:solidFill>
              <a:latin typeface="PT Sans"/>
              <a:cs typeface="PT Sans"/>
            </a:endParaRPr>
          </a:p>
          <a:p>
            <a:pPr algn="l">
              <a:lnSpc>
                <a:spcPct val="130000"/>
              </a:lnSpc>
            </a:pPr>
            <a:r>
              <a:rPr lang="sv-SE" sz="2000" dirty="0">
                <a:solidFill>
                  <a:srgbClr val="595959"/>
                </a:solidFill>
                <a:latin typeface="PT Sans"/>
                <a:cs typeface="PT Sans"/>
              </a:rPr>
              <a:t>….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3328"/>
            <a:ext cx="8059099" cy="6124004"/>
          </a:xfrm>
          <a:ln>
            <a:solidFill>
              <a:schemeClr val="tx1"/>
            </a:solidFill>
            <a:prstDash val="dash"/>
          </a:ln>
        </p:spPr>
      </p:pic>
      <p:cxnSp>
        <p:nvCxnSpPr>
          <p:cNvPr id="5" name="Rak pil 4"/>
          <p:cNvCxnSpPr/>
          <p:nvPr/>
        </p:nvCxnSpPr>
        <p:spPr>
          <a:xfrm flipH="1">
            <a:off x="5018314" y="2645229"/>
            <a:ext cx="1534886" cy="10886"/>
          </a:xfrm>
          <a:prstGeom prst="straightConnector1">
            <a:avLst/>
          </a:prstGeom>
          <a:ln w="15875">
            <a:solidFill>
              <a:srgbClr val="6D992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llips 1"/>
          <p:cNvSpPr/>
          <p:nvPr/>
        </p:nvSpPr>
        <p:spPr>
          <a:xfrm>
            <a:off x="1534886" y="2607129"/>
            <a:ext cx="261257" cy="2503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/>
          <p:cNvSpPr/>
          <p:nvPr/>
        </p:nvSpPr>
        <p:spPr>
          <a:xfrm>
            <a:off x="2166257" y="2911929"/>
            <a:ext cx="261257" cy="2503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2677886" y="3848100"/>
            <a:ext cx="261257" cy="2503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1785257" y="3722914"/>
            <a:ext cx="261257" cy="2503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/>
          <p:cNvSpPr/>
          <p:nvPr/>
        </p:nvSpPr>
        <p:spPr>
          <a:xfrm>
            <a:off x="3058886" y="2862943"/>
            <a:ext cx="261257" cy="2503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/>
          <p:cNvSpPr/>
          <p:nvPr/>
        </p:nvSpPr>
        <p:spPr>
          <a:xfrm>
            <a:off x="4027715" y="2471057"/>
            <a:ext cx="261257" cy="2503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/>
          <p:cNvSpPr txBox="1"/>
          <p:nvPr/>
        </p:nvSpPr>
        <p:spPr>
          <a:xfrm>
            <a:off x="946673" y="263328"/>
            <a:ext cx="2581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HUBBAR</a:t>
            </a:r>
          </a:p>
        </p:txBody>
      </p:sp>
      <p:sp>
        <p:nvSpPr>
          <p:cNvPr id="12" name="Ellips 11"/>
          <p:cNvSpPr/>
          <p:nvPr/>
        </p:nvSpPr>
        <p:spPr>
          <a:xfrm>
            <a:off x="1057402" y="1916723"/>
            <a:ext cx="261257" cy="2503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/>
          <p:cNvSpPr/>
          <p:nvPr/>
        </p:nvSpPr>
        <p:spPr>
          <a:xfrm>
            <a:off x="3345097" y="3112866"/>
            <a:ext cx="261257" cy="2503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/>
          <p:cNvSpPr/>
          <p:nvPr/>
        </p:nvSpPr>
        <p:spPr>
          <a:xfrm>
            <a:off x="1971540" y="3258606"/>
            <a:ext cx="261257" cy="2503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1114688"/>
      </p:ext>
    </p:extLst>
  </p:cSld>
  <p:clrMapOvr>
    <a:masterClrMapping/>
  </p:clrMapOvr>
</p:sld>
</file>

<file path=ppt/theme/theme1.xml><?xml version="1.0" encoding="utf-8"?>
<a:theme xmlns:a="http://schemas.openxmlformats.org/drawingml/2006/main" name="Agrovä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Agroväst</Template>
  <TotalTime>2433</TotalTime>
  <Words>666</Words>
  <Application>Microsoft Office PowerPoint</Application>
  <PresentationFormat>Bildspel på skärmen (4:3)</PresentationFormat>
  <Paragraphs>128</Paragraphs>
  <Slides>13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9" baseType="lpstr">
      <vt:lpstr>Arial</vt:lpstr>
      <vt:lpstr>Calibri</vt:lpstr>
      <vt:lpstr>PT Sans</vt:lpstr>
      <vt:lpstr>Verdana</vt:lpstr>
      <vt:lpstr>Wingdings</vt:lpstr>
      <vt:lpstr>Agroväst</vt:lpstr>
      <vt:lpstr> WEST SWEDEN  Regional food out of the niche </vt:lpstr>
      <vt:lpstr>PowerPoint-presentation</vt:lpstr>
      <vt:lpstr>Regional partnership</vt:lpstr>
      <vt:lpstr>A growing demand</vt:lpstr>
      <vt:lpstr>Based on concerns about</vt:lpstr>
      <vt:lpstr>Supporting factors</vt:lpstr>
      <vt:lpstr>1. Mapping</vt:lpstr>
      <vt:lpstr>2. Smart specialization      strategies</vt:lpstr>
      <vt:lpstr>PowerPoint-presentation</vt:lpstr>
      <vt:lpstr>3. Urban intention</vt:lpstr>
      <vt:lpstr>4. Cooperation market</vt:lpstr>
      <vt:lpstr>5. Evaluation and      improvements</vt:lpstr>
      <vt:lpstr>Activities per partner</vt:lpstr>
    </vt:vector>
  </TitlesOfParts>
  <Company>SLU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Detta är en huvudrubrik på första bilden</dc:title>
  <dc:creator>Kristina Anderback</dc:creator>
  <cp:lastModifiedBy>Evelina Svaninger</cp:lastModifiedBy>
  <cp:revision>239</cp:revision>
  <cp:lastPrinted>2015-02-02T14:12:45Z</cp:lastPrinted>
  <dcterms:created xsi:type="dcterms:W3CDTF">2015-01-26T13:16:17Z</dcterms:created>
  <dcterms:modified xsi:type="dcterms:W3CDTF">2016-10-05T08:03:40Z</dcterms:modified>
</cp:coreProperties>
</file>