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6" r:id="rId3"/>
    <p:sldId id="285" r:id="rId4"/>
    <p:sldId id="260" r:id="rId5"/>
    <p:sldId id="284" r:id="rId6"/>
    <p:sldId id="261" r:id="rId7"/>
    <p:sldId id="262" r:id="rId8"/>
    <p:sldId id="263" r:id="rId9"/>
    <p:sldId id="264" r:id="rId10"/>
    <p:sldId id="265" r:id="rId11"/>
    <p:sldId id="266" r:id="rId12"/>
    <p:sldId id="267" r:id="rId13"/>
    <p:sldId id="280" r:id="rId14"/>
    <p:sldId id="281" r:id="rId15"/>
    <p:sldId id="282" r:id="rId16"/>
    <p:sldId id="287" r:id="rId17"/>
  </p:sldIdLst>
  <p:sldSz cx="12192000" cy="6858000"/>
  <p:notesSz cx="6808788" cy="9940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5623"/>
    <a:srgbClr val="525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15" autoAdjust="0"/>
    <p:restoredTop sz="94660"/>
  </p:normalViewPr>
  <p:slideViewPr>
    <p:cSldViewPr snapToGrid="0">
      <p:cViewPr varScale="1">
        <p:scale>
          <a:sx n="85" d="100"/>
          <a:sy n="85" d="100"/>
        </p:scale>
        <p:origin x="570" y="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atin typeface="Arial Rounded MT Bold" panose="020F0704030504030204" pitchFamily="34" charset="0"/>
              </a:defRPr>
            </a:lvl1pPr>
          </a:lstStyle>
          <a:p>
            <a:r>
              <a:rPr lang="sv-SE" dirty="0"/>
              <a:t>Klicka här för att ändra format</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latin typeface="Book Antiqua" panose="0204060205030503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dirty="0"/>
              <a:t>Klicka här för att ändra format på bakgrundstexten</a:t>
            </a:r>
          </a:p>
        </p:txBody>
      </p:sp>
      <p:sp>
        <p:nvSpPr>
          <p:cNvPr id="4" name="Date Placeholder 3"/>
          <p:cNvSpPr>
            <a:spLocks noGrp="1"/>
          </p:cNvSpPr>
          <p:nvPr>
            <p:ph type="dt" sz="half" idx="10"/>
          </p:nvPr>
        </p:nvSpPr>
        <p:spPr>
          <a:xfrm>
            <a:off x="10361612" y="6130437"/>
            <a:ext cx="1146283" cy="370396"/>
          </a:xfrm>
          <a:prstGeom prst="rect">
            <a:avLst/>
          </a:prstGeom>
        </p:spPr>
        <p:txBody>
          <a:bodyPr/>
          <a:lstStyle/>
          <a:p>
            <a:fld id="{B61BEF0D-F0BB-DE4B-95CE-6DB70DBA9567}" type="datetimeFigureOut">
              <a:rPr lang="en-US" dirty="0"/>
              <a:pPr/>
              <a:t>3/8/2021</a:t>
            </a:fld>
            <a:endParaRPr lang="en-US" dirty="0"/>
          </a:p>
        </p:txBody>
      </p:sp>
      <p:sp>
        <p:nvSpPr>
          <p:cNvPr id="5" name="Footer Placeholder 4"/>
          <p:cNvSpPr>
            <a:spLocks noGrp="1"/>
          </p:cNvSpPr>
          <p:nvPr>
            <p:ph type="ftr" sz="quarter" idx="11"/>
          </p:nvPr>
        </p:nvSpPr>
        <p:spPr>
          <a:xfrm>
            <a:off x="2589212" y="6135808"/>
            <a:ext cx="7619999" cy="365125"/>
          </a:xfrm>
          <a:prstGeom prst="rect">
            <a:avLst/>
          </a:prstGeom>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sv-SE"/>
              <a:t>Klicka här för att ändra format</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a:xfrm>
            <a:off x="10361612" y="6130437"/>
            <a:ext cx="1146283" cy="370396"/>
          </a:xfrm>
          <a:prstGeom prst="rect">
            <a:avLst/>
          </a:prstGeom>
        </p:spPr>
        <p:txBody>
          <a:bodyPr/>
          <a:lstStyle/>
          <a:p>
            <a:fld id="{B61BEF0D-F0BB-DE4B-95CE-6DB70DBA9567}" type="datetimeFigureOut">
              <a:rPr lang="en-US" dirty="0"/>
              <a:pPr/>
              <a:t>3/8/2021</a:t>
            </a:fld>
            <a:endParaRPr lang="en-US" dirty="0"/>
          </a:p>
        </p:txBody>
      </p:sp>
      <p:sp>
        <p:nvSpPr>
          <p:cNvPr id="5" name="Footer Placeholder 4"/>
          <p:cNvSpPr>
            <a:spLocks noGrp="1"/>
          </p:cNvSpPr>
          <p:nvPr>
            <p:ph type="ftr" sz="quarter" idx="11"/>
          </p:nvPr>
        </p:nvSpPr>
        <p:spPr>
          <a:xfrm>
            <a:off x="2589212" y="6135808"/>
            <a:ext cx="7619999" cy="365125"/>
          </a:xfrm>
          <a:prstGeom prst="rect">
            <a:avLst/>
          </a:prstGeom>
        </p:spPr>
        <p:txBody>
          <a:bodyPr/>
          <a:lstStyle/>
          <a:p>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v-SE"/>
              <a:t>Klicka här för att ändra format</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a:xfrm>
            <a:off x="10361612" y="6130437"/>
            <a:ext cx="1146283" cy="370396"/>
          </a:xfrm>
          <a:prstGeom prst="rect">
            <a:avLst/>
          </a:prstGeom>
        </p:spPr>
        <p:txBody>
          <a:bodyPr/>
          <a:lstStyle/>
          <a:p>
            <a:fld id="{B61BEF0D-F0BB-DE4B-95CE-6DB70DBA9567}" type="datetimeFigureOut">
              <a:rPr lang="en-US" dirty="0"/>
              <a:pPr/>
              <a:t>3/8/2021</a:t>
            </a:fld>
            <a:endParaRPr lang="en-US" dirty="0"/>
          </a:p>
        </p:txBody>
      </p:sp>
      <p:sp>
        <p:nvSpPr>
          <p:cNvPr id="5" name="Footer Placeholder 4"/>
          <p:cNvSpPr>
            <a:spLocks noGrp="1"/>
          </p:cNvSpPr>
          <p:nvPr>
            <p:ph type="ftr" sz="quarter" idx="11"/>
          </p:nvPr>
        </p:nvSpPr>
        <p:spPr>
          <a:xfrm>
            <a:off x="2589212" y="6135808"/>
            <a:ext cx="7619999" cy="365125"/>
          </a:xfrm>
          <a:prstGeom prst="rect">
            <a:avLst/>
          </a:prstGeom>
        </p:spPr>
        <p:txBody>
          <a:bodyPr/>
          <a:lstStyle/>
          <a:p>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sv-SE"/>
              <a:t>Klicka här för att ändra format</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a:t>Klicka här för att ändra format på bakgrundstexten</a:t>
            </a:r>
          </a:p>
        </p:txBody>
      </p:sp>
      <p:sp>
        <p:nvSpPr>
          <p:cNvPr id="5" name="Date Placeholder 4"/>
          <p:cNvSpPr>
            <a:spLocks noGrp="1"/>
          </p:cNvSpPr>
          <p:nvPr>
            <p:ph type="dt" sz="half" idx="10"/>
          </p:nvPr>
        </p:nvSpPr>
        <p:spPr>
          <a:xfrm>
            <a:off x="10361612" y="6130437"/>
            <a:ext cx="1146283" cy="370396"/>
          </a:xfrm>
          <a:prstGeom prst="rect">
            <a:avLst/>
          </a:prstGeom>
        </p:spPr>
        <p:txBody>
          <a:bodyPr/>
          <a:lstStyle/>
          <a:p>
            <a:fld id="{B61BEF0D-F0BB-DE4B-95CE-6DB70DBA9567}" type="datetimeFigureOut">
              <a:rPr lang="en-US" dirty="0"/>
              <a:pPr/>
              <a:t>3/8/2021</a:t>
            </a:fld>
            <a:endParaRPr lang="en-US" dirty="0"/>
          </a:p>
        </p:txBody>
      </p:sp>
      <p:sp>
        <p:nvSpPr>
          <p:cNvPr id="6" name="Footer Placeholder 5"/>
          <p:cNvSpPr>
            <a:spLocks noGrp="1"/>
          </p:cNvSpPr>
          <p:nvPr>
            <p:ph type="ftr" sz="quarter" idx="11"/>
          </p:nvPr>
        </p:nvSpPr>
        <p:spPr>
          <a:xfrm>
            <a:off x="2589212" y="6135808"/>
            <a:ext cx="7619999" cy="365125"/>
          </a:xfrm>
          <a:prstGeom prst="rect">
            <a:avLst/>
          </a:prstGeom>
        </p:spPr>
        <p:txBody>
          <a:bodyPr/>
          <a:lstStyle/>
          <a:p>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för c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v-SE"/>
              <a:t>Klicka här för att ändra format</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a:t>Klicka här för att ändra format på bakgrundstexten</a:t>
            </a:r>
          </a:p>
        </p:txBody>
      </p:sp>
      <p:sp>
        <p:nvSpPr>
          <p:cNvPr id="5" name="Date Placeholder 4"/>
          <p:cNvSpPr>
            <a:spLocks noGrp="1"/>
          </p:cNvSpPr>
          <p:nvPr>
            <p:ph type="dt" sz="half" idx="10"/>
          </p:nvPr>
        </p:nvSpPr>
        <p:spPr>
          <a:xfrm>
            <a:off x="10361612" y="6130437"/>
            <a:ext cx="1146283" cy="370396"/>
          </a:xfrm>
          <a:prstGeom prst="rect">
            <a:avLst/>
          </a:prstGeom>
        </p:spPr>
        <p:txBody>
          <a:bodyPr/>
          <a:lstStyle/>
          <a:p>
            <a:fld id="{B61BEF0D-F0BB-DE4B-95CE-6DB70DBA9567}" type="datetimeFigureOut">
              <a:rPr lang="en-US" dirty="0"/>
              <a:pPr/>
              <a:t>3/8/2021</a:t>
            </a:fld>
            <a:endParaRPr lang="en-US" dirty="0"/>
          </a:p>
        </p:txBody>
      </p:sp>
      <p:sp>
        <p:nvSpPr>
          <p:cNvPr id="6" name="Footer Placeholder 5"/>
          <p:cNvSpPr>
            <a:spLocks noGrp="1"/>
          </p:cNvSpPr>
          <p:nvPr>
            <p:ph type="ftr" sz="quarter" idx="11"/>
          </p:nvPr>
        </p:nvSpPr>
        <p:spPr>
          <a:xfrm>
            <a:off x="2589212" y="6135808"/>
            <a:ext cx="7619999" cy="365125"/>
          </a:xfrm>
          <a:prstGeom prst="rect">
            <a:avLst/>
          </a:prstGeom>
        </p:spPr>
        <p:txBody>
          <a:bodyPr/>
          <a:lstStyle/>
          <a:p>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t eller falskt">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sv-SE"/>
              <a:t>Klicka här för att ändra format</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a:t>Klicka här för att ändra format på bakgrundstexten</a:t>
            </a:r>
          </a:p>
        </p:txBody>
      </p:sp>
      <p:sp>
        <p:nvSpPr>
          <p:cNvPr id="5" name="Date Placeholder 4"/>
          <p:cNvSpPr>
            <a:spLocks noGrp="1"/>
          </p:cNvSpPr>
          <p:nvPr>
            <p:ph type="dt" sz="half" idx="10"/>
          </p:nvPr>
        </p:nvSpPr>
        <p:spPr>
          <a:xfrm>
            <a:off x="10361612" y="6130437"/>
            <a:ext cx="1146283" cy="370396"/>
          </a:xfrm>
          <a:prstGeom prst="rect">
            <a:avLst/>
          </a:prstGeom>
        </p:spPr>
        <p:txBody>
          <a:bodyPr/>
          <a:lstStyle/>
          <a:p>
            <a:fld id="{B61BEF0D-F0BB-DE4B-95CE-6DB70DBA9567}" type="datetimeFigureOut">
              <a:rPr lang="en-US" dirty="0"/>
              <a:pPr/>
              <a:t>3/8/2021</a:t>
            </a:fld>
            <a:endParaRPr lang="en-US" dirty="0"/>
          </a:p>
        </p:txBody>
      </p:sp>
      <p:sp>
        <p:nvSpPr>
          <p:cNvPr id="6" name="Footer Placeholder 5"/>
          <p:cNvSpPr>
            <a:spLocks noGrp="1"/>
          </p:cNvSpPr>
          <p:nvPr>
            <p:ph type="ftr" sz="quarter" idx="11"/>
          </p:nvPr>
        </p:nvSpPr>
        <p:spPr>
          <a:xfrm>
            <a:off x="2589212" y="6135808"/>
            <a:ext cx="7619999" cy="365125"/>
          </a:xfrm>
          <a:prstGeom prst="rect">
            <a:avLst/>
          </a:prstGeom>
        </p:spPr>
        <p:txBody>
          <a:bodyPr/>
          <a:lstStyle/>
          <a:p>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Vertical Text Placeholder 2"/>
          <p:cNvSpPr>
            <a:spLocks noGrp="1"/>
          </p:cNvSpPr>
          <p:nvPr>
            <p:ph type="body" orient="vert" idx="1"/>
          </p:nvPr>
        </p:nvSpPr>
        <p:spPr/>
        <p:txBody>
          <a:bodyPr vert="eaVert" ancho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a:xfrm>
            <a:off x="10361612" y="6130437"/>
            <a:ext cx="1146283" cy="370396"/>
          </a:xfrm>
          <a:prstGeom prst="rect">
            <a:avLst/>
          </a:prstGeom>
        </p:spPr>
        <p:txBody>
          <a:bodyPr/>
          <a:lstStyle/>
          <a:p>
            <a:fld id="{B61BEF0D-F0BB-DE4B-95CE-6DB70DBA9567}" type="datetimeFigureOut">
              <a:rPr lang="en-US" dirty="0"/>
              <a:pPr/>
              <a:t>3/8/2021</a:t>
            </a:fld>
            <a:endParaRPr lang="en-US" dirty="0"/>
          </a:p>
        </p:txBody>
      </p:sp>
      <p:sp>
        <p:nvSpPr>
          <p:cNvPr id="5" name="Footer Placeholder 4"/>
          <p:cNvSpPr>
            <a:spLocks noGrp="1"/>
          </p:cNvSpPr>
          <p:nvPr>
            <p:ph type="ftr" sz="quarter" idx="11"/>
          </p:nvPr>
        </p:nvSpPr>
        <p:spPr>
          <a:xfrm>
            <a:off x="2589212" y="6135808"/>
            <a:ext cx="7619999" cy="365125"/>
          </a:xfrm>
          <a:prstGeom prst="rect">
            <a:avLst/>
          </a:prstGeom>
        </p:spPr>
        <p:txBody>
          <a:bodyPr/>
          <a:lstStyle/>
          <a:p>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sv-SE" dirty="0"/>
              <a:t>Klicka här för att ändra format</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a:xfrm>
            <a:off x="10361612" y="6130437"/>
            <a:ext cx="1146283" cy="370396"/>
          </a:xfrm>
          <a:prstGeom prst="rect">
            <a:avLst/>
          </a:prstGeom>
        </p:spPr>
        <p:txBody>
          <a:bodyPr/>
          <a:lstStyle/>
          <a:p>
            <a:fld id="{B61BEF0D-F0BB-DE4B-95CE-6DB70DBA9567}" type="datetimeFigureOut">
              <a:rPr lang="en-US" dirty="0"/>
              <a:pPr/>
              <a:t>3/8/2021</a:t>
            </a:fld>
            <a:endParaRPr lang="en-US" dirty="0"/>
          </a:p>
        </p:txBody>
      </p:sp>
      <p:sp>
        <p:nvSpPr>
          <p:cNvPr id="5" name="Footer Placeholder 4"/>
          <p:cNvSpPr>
            <a:spLocks noGrp="1"/>
          </p:cNvSpPr>
          <p:nvPr>
            <p:ph type="ftr" sz="quarter" idx="11"/>
          </p:nvPr>
        </p:nvSpPr>
        <p:spPr>
          <a:xfrm>
            <a:off x="2589212" y="6135808"/>
            <a:ext cx="7619999" cy="365125"/>
          </a:xfrm>
          <a:prstGeom prst="rect">
            <a:avLst/>
          </a:prstGeom>
        </p:spPr>
        <p:txBody>
          <a:body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sv-SE"/>
              <a:t>Klicka här för att ändra format</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a:xfrm>
            <a:off x="10361612" y="6130437"/>
            <a:ext cx="1146283" cy="370396"/>
          </a:xfrm>
          <a:prstGeom prst="rect">
            <a:avLst/>
          </a:prstGeom>
        </p:spPr>
        <p:txBody>
          <a:bodyPr/>
          <a:lstStyle/>
          <a:p>
            <a:fld id="{B61BEF0D-F0BB-DE4B-95CE-6DB70DBA9567}" type="datetimeFigureOut">
              <a:rPr lang="en-US" dirty="0"/>
              <a:pPr/>
              <a:t>3/8/2021</a:t>
            </a:fld>
            <a:endParaRPr lang="en-US" dirty="0"/>
          </a:p>
        </p:txBody>
      </p:sp>
      <p:sp>
        <p:nvSpPr>
          <p:cNvPr id="5" name="Footer Placeholder 4"/>
          <p:cNvSpPr>
            <a:spLocks noGrp="1"/>
          </p:cNvSpPr>
          <p:nvPr>
            <p:ph type="ftr" sz="quarter" idx="11"/>
          </p:nvPr>
        </p:nvSpPr>
        <p:spPr>
          <a:xfrm>
            <a:off x="2589212" y="6135808"/>
            <a:ext cx="7619999" cy="365125"/>
          </a:xfrm>
          <a:prstGeom prst="rect">
            <a:avLst/>
          </a:prstGeom>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v-SE"/>
              <a:t>Klicka här för att ändra format</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a:xfrm>
            <a:off x="10361612" y="6130437"/>
            <a:ext cx="1146283" cy="370396"/>
          </a:xfrm>
          <a:prstGeom prst="rect">
            <a:avLst/>
          </a:prstGeom>
        </p:spPr>
        <p:txBody>
          <a:bodyPr/>
          <a:lstStyle/>
          <a:p>
            <a:fld id="{B61BEF0D-F0BB-DE4B-95CE-6DB70DBA9567}" type="datetimeFigureOut">
              <a:rPr lang="en-US" dirty="0"/>
              <a:pPr/>
              <a:t>3/8/2021</a:t>
            </a:fld>
            <a:endParaRPr lang="en-US" dirty="0"/>
          </a:p>
        </p:txBody>
      </p:sp>
      <p:sp>
        <p:nvSpPr>
          <p:cNvPr id="6" name="Footer Placeholder 5"/>
          <p:cNvSpPr>
            <a:spLocks noGrp="1"/>
          </p:cNvSpPr>
          <p:nvPr>
            <p:ph type="ftr" sz="quarter" idx="11"/>
          </p:nvPr>
        </p:nvSpPr>
        <p:spPr>
          <a:xfrm>
            <a:off x="2589212" y="6135808"/>
            <a:ext cx="7619999" cy="365125"/>
          </a:xfrm>
          <a:prstGeom prst="rect">
            <a:avLst/>
          </a:prstGeom>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sv-SE" dirty="0"/>
              <a:t>Klicka här för att ändra format</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endParaRPr lang="en-US" dirty="0"/>
          </a:p>
        </p:txBody>
      </p:sp>
      <p:sp>
        <p:nvSpPr>
          <p:cNvPr id="5" name="Footer Placeholder 4"/>
          <p:cNvSpPr>
            <a:spLocks noGrp="1"/>
          </p:cNvSpPr>
          <p:nvPr>
            <p:ph type="ftr" sz="quarter" idx="11"/>
          </p:nvPr>
        </p:nvSpPr>
        <p:spPr>
          <a:xfrm>
            <a:off x="2589212" y="6135808"/>
            <a:ext cx="7619999" cy="365125"/>
          </a:xfrm>
          <a:prstGeom prst="rect">
            <a:avLst/>
          </a:prstGeom>
        </p:spPr>
        <p:txBody>
          <a:body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v-SE"/>
              <a:t>Klicka här för att ändra format</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a:xfrm>
            <a:off x="10361612" y="6130437"/>
            <a:ext cx="1146283" cy="370396"/>
          </a:xfrm>
          <a:prstGeom prst="rect">
            <a:avLst/>
          </a:prstGeom>
        </p:spPr>
        <p:txBody>
          <a:bodyPr/>
          <a:lstStyle/>
          <a:p>
            <a:fld id="{B61BEF0D-F0BB-DE4B-95CE-6DB70DBA9567}" type="datetimeFigureOut">
              <a:rPr lang="en-US" dirty="0"/>
              <a:pPr/>
              <a:t>3/8/2021</a:t>
            </a:fld>
            <a:endParaRPr lang="en-US" dirty="0"/>
          </a:p>
        </p:txBody>
      </p:sp>
      <p:sp>
        <p:nvSpPr>
          <p:cNvPr id="8" name="Footer Placeholder 7"/>
          <p:cNvSpPr>
            <a:spLocks noGrp="1"/>
          </p:cNvSpPr>
          <p:nvPr>
            <p:ph type="ftr" sz="quarter" idx="11"/>
          </p:nvPr>
        </p:nvSpPr>
        <p:spPr>
          <a:xfrm>
            <a:off x="2589212" y="6135808"/>
            <a:ext cx="7619999" cy="365125"/>
          </a:xfrm>
          <a:prstGeom prst="rect">
            <a:avLst/>
          </a:prstGeom>
        </p:spPr>
        <p:txBody>
          <a:body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Date Placeholder 2"/>
          <p:cNvSpPr>
            <a:spLocks noGrp="1"/>
          </p:cNvSpPr>
          <p:nvPr>
            <p:ph type="dt" sz="half" idx="10"/>
          </p:nvPr>
        </p:nvSpPr>
        <p:spPr>
          <a:xfrm>
            <a:off x="10361612" y="6130437"/>
            <a:ext cx="1146283" cy="370396"/>
          </a:xfrm>
          <a:prstGeom prst="rect">
            <a:avLst/>
          </a:prstGeom>
        </p:spPr>
        <p:txBody>
          <a:bodyPr/>
          <a:lstStyle/>
          <a:p>
            <a:fld id="{B61BEF0D-F0BB-DE4B-95CE-6DB70DBA9567}" type="datetimeFigureOut">
              <a:rPr lang="en-US" dirty="0"/>
              <a:pPr/>
              <a:t>3/8/2021</a:t>
            </a:fld>
            <a:endParaRPr lang="en-US" dirty="0"/>
          </a:p>
        </p:txBody>
      </p:sp>
      <p:sp>
        <p:nvSpPr>
          <p:cNvPr id="4" name="Footer Placeholder 3"/>
          <p:cNvSpPr>
            <a:spLocks noGrp="1"/>
          </p:cNvSpPr>
          <p:nvPr>
            <p:ph type="ftr" sz="quarter" idx="11"/>
          </p:nvPr>
        </p:nvSpPr>
        <p:spPr>
          <a:xfrm>
            <a:off x="2589212" y="6135808"/>
            <a:ext cx="7619999" cy="365125"/>
          </a:xfrm>
          <a:prstGeom prst="rect">
            <a:avLst/>
          </a:prstGeom>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0361612" y="6130437"/>
            <a:ext cx="1146283" cy="370396"/>
          </a:xfrm>
          <a:prstGeom prst="rect">
            <a:avLst/>
          </a:prstGeom>
        </p:spPr>
        <p:txBody>
          <a:bodyPr/>
          <a:lstStyle/>
          <a:p>
            <a:fld id="{B61BEF0D-F0BB-DE4B-95CE-6DB70DBA9567}" type="datetimeFigureOut">
              <a:rPr lang="en-US" dirty="0"/>
              <a:pPr/>
              <a:t>3/8/2021</a:t>
            </a:fld>
            <a:endParaRPr lang="en-US" dirty="0"/>
          </a:p>
        </p:txBody>
      </p:sp>
      <p:sp>
        <p:nvSpPr>
          <p:cNvPr id="3" name="Footer Placeholder 2"/>
          <p:cNvSpPr>
            <a:spLocks noGrp="1"/>
          </p:cNvSpPr>
          <p:nvPr>
            <p:ph type="ftr" sz="quarter" idx="11"/>
          </p:nvPr>
        </p:nvSpPr>
        <p:spPr>
          <a:xfrm>
            <a:off x="2589212" y="6135808"/>
            <a:ext cx="7619999" cy="365125"/>
          </a:xfrm>
          <a:prstGeom prst="rect">
            <a:avLst/>
          </a:prstGeom>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sv-SE"/>
              <a:t>Klicka här för att ändra format</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a:xfrm>
            <a:off x="10361612" y="6130437"/>
            <a:ext cx="1146283" cy="370396"/>
          </a:xfrm>
          <a:prstGeom prst="rect">
            <a:avLst/>
          </a:prstGeom>
        </p:spPr>
        <p:txBody>
          <a:bodyPr/>
          <a:lstStyle/>
          <a:p>
            <a:fld id="{B61BEF0D-F0BB-DE4B-95CE-6DB70DBA9567}" type="datetimeFigureOut">
              <a:rPr lang="en-US" dirty="0"/>
              <a:pPr/>
              <a:t>3/8/2021</a:t>
            </a:fld>
            <a:endParaRPr lang="en-US" dirty="0"/>
          </a:p>
        </p:txBody>
      </p:sp>
      <p:sp>
        <p:nvSpPr>
          <p:cNvPr id="6" name="Footer Placeholder 5"/>
          <p:cNvSpPr>
            <a:spLocks noGrp="1"/>
          </p:cNvSpPr>
          <p:nvPr>
            <p:ph type="ftr" sz="quarter" idx="11"/>
          </p:nvPr>
        </p:nvSpPr>
        <p:spPr>
          <a:xfrm>
            <a:off x="2589212" y="6135808"/>
            <a:ext cx="7619999" cy="365125"/>
          </a:xfrm>
          <a:prstGeom prst="rect">
            <a:avLst/>
          </a:prstGeom>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sv-SE"/>
              <a:t>Klicka här för att ändra format</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a:xfrm>
            <a:off x="10361612" y="6130437"/>
            <a:ext cx="1146283" cy="370396"/>
          </a:xfrm>
          <a:prstGeom prst="rect">
            <a:avLst/>
          </a:prstGeom>
        </p:spPr>
        <p:txBody>
          <a:bodyPr/>
          <a:lstStyle/>
          <a:p>
            <a:fld id="{B61BEF0D-F0BB-DE4B-95CE-6DB70DBA9567}" type="datetimeFigureOut">
              <a:rPr lang="en-US" dirty="0"/>
              <a:pPr/>
              <a:t>3/8/2021</a:t>
            </a:fld>
            <a:endParaRPr lang="en-US" dirty="0"/>
          </a:p>
        </p:txBody>
      </p:sp>
      <p:sp>
        <p:nvSpPr>
          <p:cNvPr id="6" name="Footer Placeholder 5"/>
          <p:cNvSpPr>
            <a:spLocks noGrp="1"/>
          </p:cNvSpPr>
          <p:nvPr>
            <p:ph type="ftr" sz="quarter" idx="11"/>
          </p:nvPr>
        </p:nvSpPr>
        <p:spPr>
          <a:xfrm>
            <a:off x="2589212" y="6135808"/>
            <a:ext cx="7619999" cy="365125"/>
          </a:xfrm>
          <a:prstGeom prst="rect">
            <a:avLst/>
          </a:prstGeo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image" Target="../media/image4.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https://agrovast.se/wp-content/uploads/2017/01/La%CC%88nsstyrlsen-Va%CC%88star-go%CC%88talandlogo.jp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90000"/>
                <a:satMod val="92000"/>
                <a:lumMod val="120000"/>
              </a:schemeClr>
            </a:gs>
            <a:gs pos="100000">
              <a:schemeClr val="bg2">
                <a:shade val="98000"/>
                <a:satMod val="120000"/>
                <a:lumMod val="98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5791200"/>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5"/>
            <a:ext cx="2356674" cy="6020586"/>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sv-SE" dirty="0"/>
              <a:t>Klicka här för att ändra format</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36" name="Bildobjekt 35"/>
          <p:cNvPicPr>
            <a:picLocks noChangeAspect="1"/>
          </p:cNvPicPr>
          <p:nvPr userDrawn="1"/>
        </p:nvPicPr>
        <p:blipFill>
          <a:blip r:embed="rId18"/>
          <a:stretch>
            <a:fillRect/>
          </a:stretch>
        </p:blipFill>
        <p:spPr>
          <a:xfrm>
            <a:off x="196365" y="21274"/>
            <a:ext cx="2402922" cy="613109"/>
          </a:xfrm>
          <a:prstGeom prst="rect">
            <a:avLst/>
          </a:prstGeom>
        </p:spPr>
      </p:pic>
      <p:sp>
        <p:nvSpPr>
          <p:cNvPr id="37" name="Rektangel 36"/>
          <p:cNvSpPr/>
          <p:nvPr userDrawn="1"/>
        </p:nvSpPr>
        <p:spPr>
          <a:xfrm>
            <a:off x="196365" y="6019799"/>
            <a:ext cx="2392847" cy="8382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55" name="Grupp 54"/>
          <p:cNvGrpSpPr>
            <a:grpSpLocks noChangeAspect="1"/>
          </p:cNvGrpSpPr>
          <p:nvPr userDrawn="1"/>
        </p:nvGrpSpPr>
        <p:grpSpPr>
          <a:xfrm>
            <a:off x="250155" y="6087307"/>
            <a:ext cx="2253810" cy="684000"/>
            <a:chOff x="769725" y="5580761"/>
            <a:chExt cx="3442409" cy="1044722"/>
          </a:xfrm>
        </p:grpSpPr>
        <p:pic>
          <p:nvPicPr>
            <p:cNvPr id="56" name="Picture 1" descr="Logo_lpiv"/>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69725" y="5601310"/>
              <a:ext cx="2312988" cy="430213"/>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2" descr="Agrovastliggande_small"/>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942193" y="6187010"/>
              <a:ext cx="1996217" cy="426244"/>
            </a:xfrm>
            <a:prstGeom prst="rect">
              <a:avLst/>
            </a:prstGeom>
            <a:noFill/>
            <a:extLst>
              <a:ext uri="{909E8E84-426E-40DD-AFC4-6F175D3DCCD1}">
                <a14:hiddenFill xmlns:a14="http://schemas.microsoft.com/office/drawing/2010/main">
                  <a:solidFill>
                    <a:srgbClr val="FFFFFF"/>
                  </a:solidFill>
                </a14:hiddenFill>
              </a:ext>
            </a:extLst>
          </p:spPr>
        </p:pic>
        <p:pic>
          <p:nvPicPr>
            <p:cNvPr id="58" name="Picture 3" descr="https://agrovast.se/wp-content/uploads/2017/01/La%CC%88nsstyrlsen-Va%CC%88star-go%CC%88talandlogo.jpg"/>
            <p:cNvPicPr>
              <a:picLocks noChangeAspect="1" noChangeArrowheads="1"/>
            </p:cNvPicPr>
            <p:nvPr/>
          </p:nvPicPr>
          <p:blipFill>
            <a:blip r:embed="rId21" r:link="rId22">
              <a:extLst>
                <a:ext uri="{28A0092B-C50C-407E-A947-70E740481C1C}">
                  <a14:useLocalDpi xmlns:a14="http://schemas.microsoft.com/office/drawing/2010/main" val="0"/>
                </a:ext>
              </a:extLst>
            </a:blip>
            <a:srcRect/>
            <a:stretch>
              <a:fillRect/>
            </a:stretch>
          </p:blipFill>
          <p:spPr bwMode="auto">
            <a:xfrm>
              <a:off x="3103261" y="5580761"/>
              <a:ext cx="1108873" cy="1044722"/>
            </a:xfrm>
            <a:prstGeom prst="rect">
              <a:avLst/>
            </a:prstGeom>
            <a:noFill/>
            <a:extLst>
              <a:ext uri="{909E8E84-426E-40DD-AFC4-6F175D3DCCD1}">
                <a14:hiddenFill xmlns:a14="http://schemas.microsoft.com/office/drawing/2010/main">
                  <a:solidFill>
                    <a:srgbClr val="FFFFFF"/>
                  </a:solidFill>
                </a14:hiddenFill>
              </a:ext>
            </a:extLst>
          </p:spPr>
        </p:pic>
      </p:grpSp>
    </p:spTree>
  </p:cSld>
  <p:clrMap bg1="lt1" tx1="dk1" bg2="lt2" tx2="dk2" accent1="accent1" accent2="accent2" accent3="accent3" accent4="accent4" accent5="accent5" accent6="accent6" hlink="hlink" folHlink="folHlink"/>
  <p:sldLayoutIdLst>
    <p:sldLayoutId id="2147483651" r:id="rId1"/>
    <p:sldLayoutId id="2147483650" r:id="rId2"/>
    <p:sldLayoutId id="2147483652" r:id="rId3"/>
    <p:sldLayoutId id="2147483649"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expowera.se/starta-eget-foretag/marknadsforing/marknadsplanens-olika-delar" TargetMode="External"/><Relationship Id="rId7" Type="http://schemas.openxmlformats.org/officeDocument/2006/relationships/hyperlink" Target="https://projektledning.se/swot-analys/" TargetMode="External"/><Relationship Id="rId2" Type="http://schemas.openxmlformats.org/officeDocument/2006/relationships/hyperlink" Target="https://www.expowera.se/starta-eget-foretag/marknadsforing/nulagesanalys/kunderna" TargetMode="External"/><Relationship Id="rId1" Type="http://schemas.openxmlformats.org/officeDocument/2006/relationships/slideLayout" Target="../slideLayouts/slideLayout2.xml"/><Relationship Id="rId6" Type="http://schemas.openxmlformats.org/officeDocument/2006/relationships/hyperlink" Target="https://claessonpartners.se/business-model-generation/" TargetMode="External"/><Relationship Id="rId5" Type="http://schemas.openxmlformats.org/officeDocument/2006/relationships/hyperlink" Target="http://www.expowera.se/" TargetMode="External"/><Relationship Id="rId4" Type="http://schemas.openxmlformats.org/officeDocument/2006/relationships/hyperlink" Target="https://www.expowera.se/starta-eget-foretag/marknadsforing/nulagesanalys/konkurrenterna"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ailto:mattias@lpiv.se" TargetMode="External"/><Relationship Id="rId2" Type="http://schemas.openxmlformats.org/officeDocument/2006/relationships/hyperlink" Target="mailto:marcus@lpiv.se" TargetMode="External"/><Relationship Id="rId1" Type="http://schemas.openxmlformats.org/officeDocument/2006/relationships/slideLayout" Target="../slideLayouts/slideLayout2.xml"/><Relationship Id="rId4" Type="http://schemas.openxmlformats.org/officeDocument/2006/relationships/hyperlink" Target="https://lokalproducerativast.s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claessonpartners.se/business-model-generation/"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projektledning.se/swot-analys/" TargetMode="External"/><Relationship Id="rId2" Type="http://schemas.openxmlformats.org/officeDocument/2006/relationships/hyperlink" Target="https://sellwave.se/marknadsanalys-amazon/" TargetMode="Externa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9493" y="836407"/>
            <a:ext cx="10467831" cy="2262781"/>
          </a:xfrm>
        </p:spPr>
        <p:txBody>
          <a:bodyPr>
            <a:normAutofit fontScale="90000"/>
          </a:bodyPr>
          <a:lstStyle/>
          <a:p>
            <a:pPr algn="ctr"/>
            <a:r>
              <a:rPr lang="sv-SE" dirty="0">
                <a:latin typeface="Arial Rounded MT Bold" panose="020F0704030504030204" pitchFamily="34" charset="0"/>
              </a:rPr>
              <a:t>Best </a:t>
            </a:r>
            <a:r>
              <a:rPr lang="sv-SE" dirty="0" err="1">
                <a:latin typeface="Arial Rounded MT Bold" panose="020F0704030504030204" pitchFamily="34" charset="0"/>
              </a:rPr>
              <a:t>Practice</a:t>
            </a:r>
            <a:br>
              <a:rPr lang="sv-SE" dirty="0">
                <a:latin typeface="Arial Rounded MT Bold" panose="020F0704030504030204" pitchFamily="34" charset="0"/>
              </a:rPr>
            </a:br>
            <a:r>
              <a:rPr lang="sv-SE" dirty="0">
                <a:latin typeface="Arial Rounded MT Bold" panose="020F0704030504030204" pitchFamily="34" charset="0"/>
              </a:rPr>
              <a:t>-guide inför </a:t>
            </a:r>
            <a:r>
              <a:rPr lang="sv-SE" dirty="0" err="1">
                <a:latin typeface="Arial Rounded MT Bold" panose="020F0704030504030204" pitchFamily="34" charset="0"/>
              </a:rPr>
              <a:t>uppskalning</a:t>
            </a:r>
            <a:r>
              <a:rPr lang="sv-SE" dirty="0">
                <a:latin typeface="Arial Rounded MT Bold" panose="020F0704030504030204" pitchFamily="34" charset="0"/>
              </a:rPr>
              <a:t> av verksamhet</a:t>
            </a:r>
          </a:p>
        </p:txBody>
      </p:sp>
      <p:sp>
        <p:nvSpPr>
          <p:cNvPr id="3" name="Underrubrik 2"/>
          <p:cNvSpPr>
            <a:spLocks noGrp="1"/>
          </p:cNvSpPr>
          <p:nvPr>
            <p:ph type="subTitle" idx="1"/>
          </p:nvPr>
        </p:nvSpPr>
        <p:spPr>
          <a:xfrm>
            <a:off x="2589211" y="3442448"/>
            <a:ext cx="8915399" cy="1966363"/>
          </a:xfrm>
        </p:spPr>
        <p:txBody>
          <a:bodyPr>
            <a:normAutofit fontScale="85000" lnSpcReduction="20000"/>
          </a:bodyPr>
          <a:lstStyle/>
          <a:p>
            <a:pPr algn="ctr"/>
            <a:r>
              <a:rPr lang="sv-SE" i="1" dirty="0">
                <a:latin typeface="Calibri" panose="020F0502020204030204" pitchFamily="34" charset="0"/>
                <a:cs typeface="Calibri" panose="020F0502020204030204" pitchFamily="34" charset="0"/>
              </a:rPr>
              <a:t>Den växande efterfrågan på regionala livsmedel ger goda möjligheter till nya affärer </a:t>
            </a:r>
            <a:br>
              <a:rPr lang="sv-SE" i="1" dirty="0">
                <a:latin typeface="Calibri" panose="020F0502020204030204" pitchFamily="34" charset="0"/>
                <a:cs typeface="Calibri" panose="020F0502020204030204" pitchFamily="34" charset="0"/>
              </a:rPr>
            </a:br>
            <a:r>
              <a:rPr lang="sv-SE" i="1" dirty="0">
                <a:latin typeface="Calibri" panose="020F0502020204030204" pitchFamily="34" charset="0"/>
                <a:cs typeface="Calibri" panose="020F0502020204030204" pitchFamily="34" charset="0"/>
              </a:rPr>
              <a:t>för dig som producerar mat lokalt, från råvara till förädlad livsmedelsprodukt. </a:t>
            </a:r>
            <a:br>
              <a:rPr lang="sv-SE" i="1" dirty="0">
                <a:latin typeface="Calibri" panose="020F0502020204030204" pitchFamily="34" charset="0"/>
                <a:cs typeface="Calibri" panose="020F0502020204030204" pitchFamily="34" charset="0"/>
              </a:rPr>
            </a:br>
            <a:r>
              <a:rPr lang="sv-SE" i="1" dirty="0">
                <a:latin typeface="Calibri" panose="020F0502020204030204" pitchFamily="34" charset="0"/>
                <a:cs typeface="Calibri" panose="020F0502020204030204" pitchFamily="34" charset="0"/>
              </a:rPr>
              <a:t>Vi har samlat viktig kompetens för dig som är beredd att ta steget framåt, </a:t>
            </a:r>
            <a:br>
              <a:rPr lang="sv-SE" i="1" dirty="0">
                <a:latin typeface="Calibri" panose="020F0502020204030204" pitchFamily="34" charset="0"/>
                <a:cs typeface="Calibri" panose="020F0502020204030204" pitchFamily="34" charset="0"/>
              </a:rPr>
            </a:br>
            <a:r>
              <a:rPr lang="sv-SE" i="1" dirty="0">
                <a:latin typeface="Calibri" panose="020F0502020204030204" pitchFamily="34" charset="0"/>
                <a:cs typeface="Calibri" panose="020F0502020204030204" pitchFamily="34" charset="0"/>
              </a:rPr>
              <a:t>uppåt med sikte att möta kunders behov och samtidigt öka din egen </a:t>
            </a:r>
            <a:br>
              <a:rPr lang="sv-SE" i="1" dirty="0">
                <a:latin typeface="Calibri" panose="020F0502020204030204" pitchFamily="34" charset="0"/>
                <a:cs typeface="Calibri" panose="020F0502020204030204" pitchFamily="34" charset="0"/>
              </a:rPr>
            </a:br>
            <a:r>
              <a:rPr lang="sv-SE" i="1" dirty="0">
                <a:latin typeface="Calibri" panose="020F0502020204030204" pitchFamily="34" charset="0"/>
                <a:cs typeface="Calibri" panose="020F0502020204030204" pitchFamily="34" charset="0"/>
              </a:rPr>
              <a:t>konkurrenskraft och lönsamhet – vi kallar det för </a:t>
            </a:r>
            <a:r>
              <a:rPr lang="sv-SE" b="1" i="1" dirty="0" err="1">
                <a:latin typeface="Calibri" panose="020F0502020204030204" pitchFamily="34" charset="0"/>
                <a:cs typeface="Calibri" panose="020F0502020204030204" pitchFamily="34" charset="0"/>
              </a:rPr>
              <a:t>Affärsboosten</a:t>
            </a:r>
            <a:r>
              <a:rPr lang="sv-SE" i="1" dirty="0">
                <a:latin typeface="Calibri" panose="020F0502020204030204" pitchFamily="34" charset="0"/>
                <a:cs typeface="Calibri" panose="020F0502020204030204" pitchFamily="34" charset="0"/>
              </a:rPr>
              <a:t>. </a:t>
            </a:r>
          </a:p>
          <a:p>
            <a:pPr algn="ctr"/>
            <a:r>
              <a:rPr lang="sv-SE" i="1" dirty="0">
                <a:latin typeface="Calibri" panose="020F0502020204030204" pitchFamily="34" charset="0"/>
                <a:cs typeface="Calibri" panose="020F0502020204030204" pitchFamily="34" charset="0"/>
              </a:rPr>
              <a:t>Lokalproducerat i Väst erbjuder tillsammans med Agroväst och </a:t>
            </a:r>
            <a:br>
              <a:rPr lang="sv-SE" i="1" dirty="0">
                <a:latin typeface="Calibri" panose="020F0502020204030204" pitchFamily="34" charset="0"/>
                <a:cs typeface="Calibri" panose="020F0502020204030204" pitchFamily="34" charset="0"/>
              </a:rPr>
            </a:br>
            <a:r>
              <a:rPr lang="sv-SE" i="1" dirty="0">
                <a:latin typeface="Calibri" panose="020F0502020204030204" pitchFamily="34" charset="0"/>
                <a:cs typeface="Calibri" panose="020F0502020204030204" pitchFamily="34" charset="0"/>
              </a:rPr>
              <a:t>Länsstyrelsen Västra Götaland verksamhetsstöd inom processteknik, </a:t>
            </a:r>
            <a:br>
              <a:rPr lang="sv-SE" i="1" dirty="0">
                <a:latin typeface="Calibri" panose="020F0502020204030204" pitchFamily="34" charset="0"/>
                <a:cs typeface="Calibri" panose="020F0502020204030204" pitchFamily="34" charset="0"/>
              </a:rPr>
            </a:br>
            <a:r>
              <a:rPr lang="sv-SE" i="1" dirty="0">
                <a:latin typeface="Calibri" panose="020F0502020204030204" pitchFamily="34" charset="0"/>
                <a:cs typeface="Calibri" panose="020F0502020204030204" pitchFamily="34" charset="0"/>
              </a:rPr>
              <a:t>marknadsföring och affärsutveckling genom gruppaktiviteter, enskild </a:t>
            </a:r>
            <a:br>
              <a:rPr lang="sv-SE" i="1" dirty="0">
                <a:latin typeface="Calibri" panose="020F0502020204030204" pitchFamily="34" charset="0"/>
                <a:cs typeface="Calibri" panose="020F0502020204030204" pitchFamily="34" charset="0"/>
              </a:rPr>
            </a:br>
            <a:r>
              <a:rPr lang="sv-SE" i="1" dirty="0">
                <a:latin typeface="Calibri" panose="020F0502020204030204" pitchFamily="34" charset="0"/>
                <a:cs typeface="Calibri" panose="020F0502020204030204" pitchFamily="34" charset="0"/>
              </a:rPr>
              <a:t>rådgivning och riktade insatser. Är du reda att </a:t>
            </a:r>
            <a:r>
              <a:rPr lang="sv-SE" i="1" dirty="0" err="1">
                <a:latin typeface="Calibri" panose="020F0502020204030204" pitchFamily="34" charset="0"/>
                <a:cs typeface="Calibri" panose="020F0502020204030204" pitchFamily="34" charset="0"/>
              </a:rPr>
              <a:t>boosta</a:t>
            </a:r>
            <a:r>
              <a:rPr lang="sv-SE" i="1" dirty="0">
                <a:latin typeface="Calibri" panose="020F0502020204030204" pitchFamily="34" charset="0"/>
                <a:cs typeface="Calibri" panose="020F0502020204030204" pitchFamily="34" charset="0"/>
              </a:rPr>
              <a:t> din affär?</a:t>
            </a:r>
          </a:p>
        </p:txBody>
      </p:sp>
      <p:pic>
        <p:nvPicPr>
          <p:cNvPr id="5" name="Bildobjekt 4"/>
          <p:cNvPicPr>
            <a:picLocks noChangeAspect="1"/>
          </p:cNvPicPr>
          <p:nvPr/>
        </p:nvPicPr>
        <p:blipFill>
          <a:blip r:embed="rId2"/>
          <a:stretch>
            <a:fillRect/>
          </a:stretch>
        </p:blipFill>
        <p:spPr>
          <a:xfrm>
            <a:off x="2708910" y="6016679"/>
            <a:ext cx="8529452" cy="841321"/>
          </a:xfrm>
          <a:prstGeom prst="rect">
            <a:avLst/>
          </a:prstGeom>
        </p:spPr>
      </p:pic>
      <p:pic>
        <p:nvPicPr>
          <p:cNvPr id="6" name="Picture 2" descr="EU-flagga+Europeiska+jordbruksfonden+fär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8910" y="6033320"/>
            <a:ext cx="825500" cy="80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ruta 3">
            <a:extLst>
              <a:ext uri="{FF2B5EF4-FFF2-40B4-BE49-F238E27FC236}">
                <a16:creationId xmlns:a16="http://schemas.microsoft.com/office/drawing/2014/main" id="{315A6D44-71BA-4807-B339-5E3F09218DA6}"/>
              </a:ext>
            </a:extLst>
          </p:cNvPr>
          <p:cNvSpPr txBox="1"/>
          <p:nvPr/>
        </p:nvSpPr>
        <p:spPr>
          <a:xfrm rot="16200000">
            <a:off x="9453410" y="4148536"/>
            <a:ext cx="4890830" cy="276999"/>
          </a:xfrm>
          <a:prstGeom prst="rect">
            <a:avLst/>
          </a:prstGeom>
          <a:noFill/>
        </p:spPr>
        <p:txBody>
          <a:bodyPr wrap="square" rtlCol="0">
            <a:spAutoFit/>
          </a:bodyPr>
          <a:lstStyle/>
          <a:p>
            <a:r>
              <a:rPr lang="sv-SE" sz="1200" dirty="0"/>
              <a:t>2021-03-12 Jens Juul, Marcus Nyström, Mattias Hjortenhed</a:t>
            </a:r>
          </a:p>
        </p:txBody>
      </p:sp>
    </p:spTree>
    <p:extLst>
      <p:ext uri="{BB962C8B-B14F-4D97-AF65-F5344CB8AC3E}">
        <p14:creationId xmlns:p14="http://schemas.microsoft.com/office/powerpoint/2010/main" val="3765906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6ADFE9-3FE0-45E3-A846-FF16C7BA6D21}"/>
              </a:ext>
            </a:extLst>
          </p:cNvPr>
          <p:cNvSpPr>
            <a:spLocks noGrp="1"/>
          </p:cNvSpPr>
          <p:nvPr>
            <p:ph type="title"/>
          </p:nvPr>
        </p:nvSpPr>
        <p:spPr>
          <a:xfrm>
            <a:off x="2589211" y="197998"/>
            <a:ext cx="8915401" cy="748780"/>
          </a:xfrm>
        </p:spPr>
        <p:txBody>
          <a:bodyPr>
            <a:normAutofit/>
          </a:bodyPr>
          <a:lstStyle/>
          <a:p>
            <a:pPr algn="ctr"/>
            <a:r>
              <a:rPr lang="sv-SE" sz="2400" dirty="0"/>
              <a:t>Verksamhetsutveckling</a:t>
            </a:r>
          </a:p>
        </p:txBody>
      </p:sp>
      <p:sp>
        <p:nvSpPr>
          <p:cNvPr id="3" name="Platshållare för innehåll 2">
            <a:extLst>
              <a:ext uri="{FF2B5EF4-FFF2-40B4-BE49-F238E27FC236}">
                <a16:creationId xmlns:a16="http://schemas.microsoft.com/office/drawing/2014/main" id="{C7D5CBC0-7626-4A42-BDB8-C723A2FD47B4}"/>
              </a:ext>
            </a:extLst>
          </p:cNvPr>
          <p:cNvSpPr>
            <a:spLocks noGrp="1"/>
          </p:cNvSpPr>
          <p:nvPr>
            <p:ph idx="1"/>
          </p:nvPr>
        </p:nvSpPr>
        <p:spPr>
          <a:xfrm>
            <a:off x="3823153" y="1485900"/>
            <a:ext cx="7681459" cy="4588608"/>
          </a:xfrm>
        </p:spPr>
        <p:txBody>
          <a:bodyPr>
            <a:normAutofit fontScale="92500" lnSpcReduction="10000"/>
          </a:bodyPr>
          <a:lstStyle/>
          <a:p>
            <a:r>
              <a:rPr lang="sv-SE" dirty="0"/>
              <a:t>Analyser och förbättring</a:t>
            </a:r>
          </a:p>
          <a:p>
            <a:pPr lvl="1"/>
            <a:r>
              <a:rPr lang="sv-SE" dirty="0"/>
              <a:t>Verksamhet, produkter, produktion/tjänster</a:t>
            </a:r>
          </a:p>
          <a:p>
            <a:pPr lvl="1"/>
            <a:r>
              <a:rPr lang="sv-SE" dirty="0"/>
              <a:t>Effektivisering +LEAN-analys</a:t>
            </a:r>
          </a:p>
          <a:p>
            <a:pPr lvl="1"/>
            <a:r>
              <a:rPr lang="sv-SE" dirty="0"/>
              <a:t>Investering, </a:t>
            </a:r>
            <a:r>
              <a:rPr lang="sv-SE" dirty="0" err="1"/>
              <a:t>payback</a:t>
            </a:r>
            <a:r>
              <a:rPr lang="sv-SE" dirty="0"/>
              <a:t> – </a:t>
            </a:r>
            <a:r>
              <a:rPr lang="sv-SE" dirty="0" err="1"/>
              <a:t>RoI</a:t>
            </a:r>
            <a:endParaRPr lang="sv-SE" dirty="0"/>
          </a:p>
          <a:p>
            <a:r>
              <a:rPr lang="sv-SE" dirty="0"/>
              <a:t>Planering och projektering</a:t>
            </a:r>
          </a:p>
          <a:p>
            <a:pPr lvl="1"/>
            <a:r>
              <a:rPr lang="sv-SE" dirty="0"/>
              <a:t>Tidplan, timing, expertis och support</a:t>
            </a:r>
          </a:p>
          <a:p>
            <a:pPr lvl="1"/>
            <a:r>
              <a:rPr lang="sv-SE" dirty="0"/>
              <a:t>Projektledning</a:t>
            </a:r>
          </a:p>
          <a:p>
            <a:r>
              <a:rPr lang="sv-SE" dirty="0"/>
              <a:t>Implementation</a:t>
            </a:r>
          </a:p>
          <a:p>
            <a:pPr lvl="1"/>
            <a:r>
              <a:rPr lang="sv-SE" dirty="0"/>
              <a:t>Infrastruktur</a:t>
            </a:r>
          </a:p>
          <a:p>
            <a:pPr lvl="1"/>
            <a:r>
              <a:rPr lang="sv-SE" dirty="0"/>
              <a:t>Offertrunda</a:t>
            </a:r>
          </a:p>
          <a:p>
            <a:pPr lvl="1"/>
            <a:r>
              <a:rPr lang="sv-SE" dirty="0"/>
              <a:t>Kontrakt</a:t>
            </a:r>
          </a:p>
          <a:p>
            <a:pPr lvl="1"/>
            <a:r>
              <a:rPr lang="sv-SE" dirty="0"/>
              <a:t>Helhetsleverantör</a:t>
            </a:r>
          </a:p>
          <a:p>
            <a:pPr lvl="1"/>
            <a:r>
              <a:rPr lang="sv-SE" dirty="0"/>
              <a:t>Leveranser – FAT och  uppföljning</a:t>
            </a:r>
          </a:p>
          <a:p>
            <a:endParaRPr lang="sv-SE" dirty="0"/>
          </a:p>
        </p:txBody>
      </p:sp>
    </p:spTree>
    <p:extLst>
      <p:ext uri="{BB962C8B-B14F-4D97-AF65-F5344CB8AC3E}">
        <p14:creationId xmlns:p14="http://schemas.microsoft.com/office/powerpoint/2010/main" val="405909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6ADFE9-3FE0-45E3-A846-FF16C7BA6D21}"/>
              </a:ext>
            </a:extLst>
          </p:cNvPr>
          <p:cNvSpPr>
            <a:spLocks noGrp="1"/>
          </p:cNvSpPr>
          <p:nvPr>
            <p:ph type="title"/>
          </p:nvPr>
        </p:nvSpPr>
        <p:spPr>
          <a:xfrm>
            <a:off x="2592925" y="134253"/>
            <a:ext cx="8911687" cy="535219"/>
          </a:xfrm>
        </p:spPr>
        <p:txBody>
          <a:bodyPr>
            <a:normAutofit fontScale="90000"/>
          </a:bodyPr>
          <a:lstStyle/>
          <a:p>
            <a:pPr algn="ctr"/>
            <a:r>
              <a:rPr lang="sv-SE" sz="2400" dirty="0"/>
              <a:t>Lagstiftning och regelverk</a:t>
            </a:r>
            <a:br>
              <a:rPr lang="sv-SE" sz="2400" dirty="0"/>
            </a:br>
            <a:endParaRPr lang="sv-SE" sz="2400" i="1" dirty="0">
              <a:solidFill>
                <a:srgbClr val="00B0F0"/>
              </a:solidFill>
            </a:endParaRPr>
          </a:p>
        </p:txBody>
      </p:sp>
      <p:sp>
        <p:nvSpPr>
          <p:cNvPr id="3" name="Platshållare för innehåll 2">
            <a:extLst>
              <a:ext uri="{FF2B5EF4-FFF2-40B4-BE49-F238E27FC236}">
                <a16:creationId xmlns:a16="http://schemas.microsoft.com/office/drawing/2014/main" id="{C7D5CBC0-7626-4A42-BDB8-C723A2FD47B4}"/>
              </a:ext>
            </a:extLst>
          </p:cNvPr>
          <p:cNvSpPr>
            <a:spLocks noGrp="1"/>
          </p:cNvSpPr>
          <p:nvPr>
            <p:ph idx="1"/>
          </p:nvPr>
        </p:nvSpPr>
        <p:spPr>
          <a:xfrm>
            <a:off x="1986911" y="1627415"/>
            <a:ext cx="10123714" cy="4316186"/>
          </a:xfrm>
        </p:spPr>
        <p:txBody>
          <a:bodyPr>
            <a:normAutofit/>
          </a:bodyPr>
          <a:lstStyle/>
          <a:p>
            <a:pPr lvl="1"/>
            <a:r>
              <a:rPr lang="sv-SE" dirty="0"/>
              <a:t>Eventuella anmälningsplikter till kommun och  myndigheter</a:t>
            </a:r>
          </a:p>
          <a:p>
            <a:pPr lvl="2"/>
            <a:r>
              <a:rPr lang="sv-SE" dirty="0"/>
              <a:t>Anläggning och lokal</a:t>
            </a:r>
          </a:p>
          <a:p>
            <a:pPr lvl="2"/>
            <a:r>
              <a:rPr lang="sv-SE" dirty="0"/>
              <a:t>Utsläpp</a:t>
            </a:r>
          </a:p>
          <a:p>
            <a:pPr lvl="2"/>
            <a:r>
              <a:rPr lang="sv-SE" dirty="0"/>
              <a:t>Miljöpåverkan</a:t>
            </a:r>
          </a:p>
          <a:p>
            <a:pPr lvl="2"/>
            <a:endParaRPr lang="sv-SE" dirty="0"/>
          </a:p>
          <a:p>
            <a:pPr lvl="1"/>
            <a:r>
              <a:rPr lang="sv-SE" dirty="0"/>
              <a:t>Kvalitetssystem</a:t>
            </a:r>
          </a:p>
          <a:p>
            <a:pPr lvl="2"/>
            <a:r>
              <a:rPr lang="sv-SE" dirty="0"/>
              <a:t>HACCP</a:t>
            </a:r>
          </a:p>
          <a:p>
            <a:pPr marL="457200" lvl="1" indent="0">
              <a:buNone/>
            </a:pPr>
            <a:endParaRPr lang="sv-SE" dirty="0"/>
          </a:p>
          <a:p>
            <a:pPr lvl="1"/>
            <a:r>
              <a:rPr lang="sv-SE" dirty="0"/>
              <a:t>Arbetsmiljöbedömning</a:t>
            </a:r>
          </a:p>
          <a:p>
            <a:pPr lvl="1"/>
            <a:r>
              <a:rPr lang="sv-SE" dirty="0"/>
              <a:t>Branschkrav</a:t>
            </a:r>
          </a:p>
          <a:p>
            <a:pPr lvl="2"/>
            <a:r>
              <a:rPr lang="sv-SE" dirty="0"/>
              <a:t>IP-certifiering / register  (branschrådgivande kräver IP-cert man levererar till fler än 5 butiker)</a:t>
            </a:r>
          </a:p>
        </p:txBody>
      </p:sp>
    </p:spTree>
    <p:extLst>
      <p:ext uri="{BB962C8B-B14F-4D97-AF65-F5344CB8AC3E}">
        <p14:creationId xmlns:p14="http://schemas.microsoft.com/office/powerpoint/2010/main" val="1811312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6ADFE9-3FE0-45E3-A846-FF16C7BA6D21}"/>
              </a:ext>
            </a:extLst>
          </p:cNvPr>
          <p:cNvSpPr>
            <a:spLocks noGrp="1"/>
          </p:cNvSpPr>
          <p:nvPr>
            <p:ph type="title"/>
          </p:nvPr>
        </p:nvSpPr>
        <p:spPr>
          <a:xfrm>
            <a:off x="2033367" y="146439"/>
            <a:ext cx="8911687" cy="590541"/>
          </a:xfrm>
        </p:spPr>
        <p:txBody>
          <a:bodyPr>
            <a:normAutofit/>
          </a:bodyPr>
          <a:lstStyle/>
          <a:p>
            <a:pPr algn="ctr"/>
            <a:r>
              <a:rPr lang="sv-SE" sz="2400" dirty="0"/>
              <a:t>Kvalitetssystem</a:t>
            </a:r>
          </a:p>
        </p:txBody>
      </p:sp>
      <p:sp>
        <p:nvSpPr>
          <p:cNvPr id="3" name="Platshållare för innehåll 2">
            <a:extLst>
              <a:ext uri="{FF2B5EF4-FFF2-40B4-BE49-F238E27FC236}">
                <a16:creationId xmlns:a16="http://schemas.microsoft.com/office/drawing/2014/main" id="{C7D5CBC0-7626-4A42-BDB8-C723A2FD47B4}"/>
              </a:ext>
            </a:extLst>
          </p:cNvPr>
          <p:cNvSpPr>
            <a:spLocks noGrp="1"/>
          </p:cNvSpPr>
          <p:nvPr>
            <p:ph idx="1"/>
          </p:nvPr>
        </p:nvSpPr>
        <p:spPr>
          <a:xfrm>
            <a:off x="2589211" y="1160060"/>
            <a:ext cx="9216101" cy="4751162"/>
          </a:xfrm>
        </p:spPr>
        <p:txBody>
          <a:bodyPr>
            <a:normAutofit/>
          </a:bodyPr>
          <a:lstStyle/>
          <a:p>
            <a:endParaRPr lang="sv-SE" dirty="0"/>
          </a:p>
          <a:p>
            <a:pPr lvl="1"/>
            <a:r>
              <a:rPr lang="sv-SE" sz="2000" dirty="0"/>
              <a:t>Kundkrav (ej förväxla med konsumentkrav)</a:t>
            </a:r>
          </a:p>
          <a:p>
            <a:pPr lvl="1"/>
            <a:r>
              <a:rPr lang="sv-SE" sz="2000" dirty="0"/>
              <a:t>Riskanalys, produktsäker, arbetssäkerhet</a:t>
            </a:r>
          </a:p>
          <a:p>
            <a:pPr lvl="1"/>
            <a:r>
              <a:rPr lang="sv-SE" sz="2000" dirty="0"/>
              <a:t>Uppföljning</a:t>
            </a:r>
          </a:p>
          <a:p>
            <a:pPr lvl="1"/>
            <a:r>
              <a:rPr lang="sv-SE" sz="2000" dirty="0"/>
              <a:t>Reklamationshantering</a:t>
            </a:r>
          </a:p>
          <a:p>
            <a:pPr lvl="1"/>
            <a:r>
              <a:rPr lang="sv-SE" sz="2000" dirty="0"/>
              <a:t>Spårbarhet</a:t>
            </a:r>
          </a:p>
          <a:p>
            <a:pPr lvl="1"/>
            <a:r>
              <a:rPr lang="sv-SE" sz="2000" dirty="0"/>
              <a:t>Certifiering</a:t>
            </a:r>
          </a:p>
        </p:txBody>
      </p:sp>
    </p:spTree>
    <p:extLst>
      <p:ext uri="{BB962C8B-B14F-4D97-AF65-F5344CB8AC3E}">
        <p14:creationId xmlns:p14="http://schemas.microsoft.com/office/powerpoint/2010/main" val="3592846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EFC00F-B526-4FA6-99C0-9191DD654DC1}"/>
              </a:ext>
            </a:extLst>
          </p:cNvPr>
          <p:cNvSpPr>
            <a:spLocks noGrp="1"/>
          </p:cNvSpPr>
          <p:nvPr>
            <p:ph type="title"/>
          </p:nvPr>
        </p:nvSpPr>
        <p:spPr>
          <a:xfrm>
            <a:off x="2770496" y="103867"/>
            <a:ext cx="8583304" cy="679904"/>
          </a:xfrm>
        </p:spPr>
        <p:txBody>
          <a:bodyPr>
            <a:noAutofit/>
          </a:bodyPr>
          <a:lstStyle/>
          <a:p>
            <a:pPr algn="ctr"/>
            <a:r>
              <a:rPr lang="sv-SE" sz="2400" dirty="0"/>
              <a:t>Marknadsföringsprocess</a:t>
            </a:r>
            <a:br>
              <a:rPr lang="sv-SE" sz="2400" dirty="0"/>
            </a:br>
            <a:endParaRPr lang="sv-SE" sz="2400" dirty="0"/>
          </a:p>
        </p:txBody>
      </p:sp>
      <p:sp>
        <p:nvSpPr>
          <p:cNvPr id="3" name="Platshållare för innehåll 2">
            <a:extLst>
              <a:ext uri="{FF2B5EF4-FFF2-40B4-BE49-F238E27FC236}">
                <a16:creationId xmlns:a16="http://schemas.microsoft.com/office/drawing/2014/main" id="{D7B2F48A-E3AB-4DA4-A16B-030E0FF7188E}"/>
              </a:ext>
            </a:extLst>
          </p:cNvPr>
          <p:cNvSpPr>
            <a:spLocks noGrp="1"/>
          </p:cNvSpPr>
          <p:nvPr>
            <p:ph idx="1"/>
          </p:nvPr>
        </p:nvSpPr>
        <p:spPr>
          <a:xfrm>
            <a:off x="2260770" y="1464808"/>
            <a:ext cx="9602755" cy="5393192"/>
          </a:xfrm>
        </p:spPr>
        <p:txBody>
          <a:bodyPr>
            <a:normAutofit/>
          </a:bodyPr>
          <a:lstStyle/>
          <a:p>
            <a:r>
              <a:rPr lang="sv-SE" sz="2000" dirty="0"/>
              <a:t>Skaffa information och bygga upp en kunskap om marknaden och dess olika delar, genom t.ex. marknadsundersökningar.</a:t>
            </a:r>
          </a:p>
          <a:p>
            <a:r>
              <a:rPr lang="sv-SE" sz="2000" dirty="0"/>
              <a:t>Analysera informationen, göra en marknadsplan och utifrån den välja strategi.</a:t>
            </a:r>
          </a:p>
          <a:p>
            <a:r>
              <a:rPr lang="sv-SE" sz="2000" dirty="0"/>
              <a:t>Bestämma olika marknadsföringsinsatser, utforma handlingsplaner, t.ex. reklamkampanjer.</a:t>
            </a:r>
          </a:p>
          <a:p>
            <a:r>
              <a:rPr lang="sv-SE" sz="2000" dirty="0"/>
              <a:t>Följa upp marknadsföringsinsatserna, analysera resultaten och öka på företagets kunskap om marknaden, t.ex. utöka informationen i kundregistret.</a:t>
            </a:r>
          </a:p>
          <a:p>
            <a:endParaRPr lang="sv-SE" dirty="0"/>
          </a:p>
        </p:txBody>
      </p:sp>
    </p:spTree>
    <p:extLst>
      <p:ext uri="{BB962C8B-B14F-4D97-AF65-F5344CB8AC3E}">
        <p14:creationId xmlns:p14="http://schemas.microsoft.com/office/powerpoint/2010/main" val="1574079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F07B7B8-AC82-4E30-85B0-D1B4487DBA33}"/>
              </a:ext>
            </a:extLst>
          </p:cNvPr>
          <p:cNvSpPr>
            <a:spLocks noGrp="1"/>
          </p:cNvSpPr>
          <p:nvPr>
            <p:ph type="title"/>
          </p:nvPr>
        </p:nvSpPr>
        <p:spPr>
          <a:xfrm>
            <a:off x="2919496" y="129488"/>
            <a:ext cx="8911687" cy="469904"/>
          </a:xfrm>
        </p:spPr>
        <p:txBody>
          <a:bodyPr>
            <a:normAutofit/>
          </a:bodyPr>
          <a:lstStyle/>
          <a:p>
            <a:pPr algn="ctr"/>
            <a:r>
              <a:rPr lang="sv-SE" sz="2400" dirty="0"/>
              <a:t>Marknadsplan – visar marknadsmöjligheter</a:t>
            </a:r>
          </a:p>
        </p:txBody>
      </p:sp>
      <p:sp>
        <p:nvSpPr>
          <p:cNvPr id="3" name="Platshållare för innehåll 2">
            <a:extLst>
              <a:ext uri="{FF2B5EF4-FFF2-40B4-BE49-F238E27FC236}">
                <a16:creationId xmlns:a16="http://schemas.microsoft.com/office/drawing/2014/main" id="{72990D29-2A65-43EC-9DDE-228325689826}"/>
              </a:ext>
            </a:extLst>
          </p:cNvPr>
          <p:cNvSpPr>
            <a:spLocks noGrp="1"/>
          </p:cNvSpPr>
          <p:nvPr>
            <p:ph idx="1"/>
          </p:nvPr>
        </p:nvSpPr>
        <p:spPr>
          <a:xfrm>
            <a:off x="2530929" y="800101"/>
            <a:ext cx="9300254" cy="5502728"/>
          </a:xfrm>
        </p:spPr>
        <p:txBody>
          <a:bodyPr>
            <a:normAutofit fontScale="92500" lnSpcReduction="10000"/>
          </a:bodyPr>
          <a:lstStyle/>
          <a:p>
            <a:pPr marL="0" indent="0">
              <a:buNone/>
            </a:pPr>
            <a:r>
              <a:rPr lang="sv-SE" dirty="0"/>
              <a:t>Genom att skapa en marknadsplan får företaget möjlighet till att analysera de fakta som finns inses även lättare vilken information som saknas.</a:t>
            </a:r>
          </a:p>
          <a:p>
            <a:pPr marL="0" indent="0">
              <a:buNone/>
            </a:pPr>
            <a:r>
              <a:rPr lang="sv-SE" dirty="0"/>
              <a:t>Utifrån företagets kunskap, resurser, idéer m.m. utformas marknadsplanen, den innehåller bland annat på vilket sätt företaget ska nå sina kunder på både kort och lång sikt. </a:t>
            </a:r>
          </a:p>
          <a:p>
            <a:pPr marL="0" indent="0">
              <a:buNone/>
            </a:pPr>
            <a:r>
              <a:rPr lang="sv-SE" dirty="0"/>
              <a:t>En väl gjord marknadsplan visar även på de marknadsmöjligheter företaget har.</a:t>
            </a:r>
          </a:p>
          <a:p>
            <a:pPr marL="0" indent="0">
              <a:buNone/>
            </a:pPr>
            <a:r>
              <a:rPr lang="sv-SE" dirty="0"/>
              <a:t>En marknadsplan är till för:</a:t>
            </a:r>
          </a:p>
          <a:p>
            <a:r>
              <a:rPr lang="sv-SE" dirty="0"/>
              <a:t>att ge oss underlag för att kunna bedöma nuläget</a:t>
            </a:r>
          </a:p>
          <a:p>
            <a:r>
              <a:rPr lang="sv-SE" dirty="0"/>
              <a:t>att ge oss underlag så att vi inte saknar väsentliga funktioner</a:t>
            </a:r>
          </a:p>
          <a:p>
            <a:r>
              <a:rPr lang="sv-SE" dirty="0"/>
              <a:t>att ge oss en bra överblick</a:t>
            </a:r>
          </a:p>
          <a:p>
            <a:r>
              <a:rPr lang="sv-SE" dirty="0"/>
              <a:t>att visa oss tänkta och planerade aktiviteter</a:t>
            </a:r>
          </a:p>
          <a:p>
            <a:r>
              <a:rPr lang="sv-SE" dirty="0"/>
              <a:t>att ge oss prioriteringsunderlag</a:t>
            </a:r>
          </a:p>
          <a:p>
            <a:r>
              <a:rPr lang="sv-SE" dirty="0"/>
              <a:t>att ge oss en kostnadseffektiv marknadsbearbetning</a:t>
            </a:r>
          </a:p>
          <a:p>
            <a:r>
              <a:rPr lang="sv-SE" dirty="0"/>
              <a:t>att visa oss tänkta (budgeterade) avkastningar</a:t>
            </a:r>
          </a:p>
          <a:p>
            <a:r>
              <a:rPr lang="sv-SE" dirty="0"/>
              <a:t>att visa på potentiella nya marknadsmöjligheter</a:t>
            </a:r>
          </a:p>
          <a:p>
            <a:r>
              <a:rPr lang="sv-SE" dirty="0"/>
              <a:t>att ge oss bra underlag till att göra uppföljningar av kampanjer</a:t>
            </a:r>
          </a:p>
          <a:p>
            <a:endParaRPr lang="sv-SE" dirty="0"/>
          </a:p>
        </p:txBody>
      </p:sp>
    </p:spTree>
    <p:extLst>
      <p:ext uri="{BB962C8B-B14F-4D97-AF65-F5344CB8AC3E}">
        <p14:creationId xmlns:p14="http://schemas.microsoft.com/office/powerpoint/2010/main" val="5760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6CD5F2-89A5-4C8C-AFBA-0200C9ABFBAF}"/>
              </a:ext>
            </a:extLst>
          </p:cNvPr>
          <p:cNvSpPr>
            <a:spLocks noGrp="1"/>
          </p:cNvSpPr>
          <p:nvPr>
            <p:ph type="title"/>
          </p:nvPr>
        </p:nvSpPr>
        <p:spPr/>
        <p:txBody>
          <a:bodyPr/>
          <a:lstStyle/>
          <a:p>
            <a:r>
              <a:rPr lang="sv-SE" dirty="0"/>
              <a:t>Referenser och förkortningar</a:t>
            </a:r>
          </a:p>
        </p:txBody>
      </p:sp>
      <p:sp>
        <p:nvSpPr>
          <p:cNvPr id="3" name="Platshållare för innehåll 2">
            <a:extLst>
              <a:ext uri="{FF2B5EF4-FFF2-40B4-BE49-F238E27FC236}">
                <a16:creationId xmlns:a16="http://schemas.microsoft.com/office/drawing/2014/main" id="{06BEC38D-0709-4573-B7F0-6BEAE5725BE8}"/>
              </a:ext>
            </a:extLst>
          </p:cNvPr>
          <p:cNvSpPr>
            <a:spLocks noGrp="1"/>
          </p:cNvSpPr>
          <p:nvPr>
            <p:ph idx="1"/>
          </p:nvPr>
        </p:nvSpPr>
        <p:spPr>
          <a:xfrm>
            <a:off x="2589212" y="2133600"/>
            <a:ext cx="5872400" cy="2588525"/>
          </a:xfrm>
        </p:spPr>
        <p:txBody>
          <a:bodyPr>
            <a:normAutofit fontScale="85000" lnSpcReduction="10000"/>
          </a:bodyPr>
          <a:lstStyle/>
          <a:p>
            <a:r>
              <a:rPr lang="sv-SE" dirty="0">
                <a:hlinkClick r:id="rId2"/>
              </a:rPr>
              <a:t>https://www.expowera.se/starta-eget-foretag/marknadsforing/nulagesanalys/kunderna</a:t>
            </a:r>
            <a:r>
              <a:rPr lang="sv-SE" dirty="0"/>
              <a:t> </a:t>
            </a:r>
          </a:p>
          <a:p>
            <a:r>
              <a:rPr lang="sv-SE" dirty="0">
                <a:hlinkClick r:id="rId3"/>
              </a:rPr>
              <a:t>https://www.expowera.se/starta-eget-foretag/marknadsforing/marknadsplanens-olika-delar</a:t>
            </a:r>
            <a:r>
              <a:rPr lang="sv-SE" dirty="0"/>
              <a:t>  </a:t>
            </a:r>
          </a:p>
          <a:p>
            <a:r>
              <a:rPr lang="sv-SE" dirty="0">
                <a:hlinkClick r:id="rId4"/>
              </a:rPr>
              <a:t>https://www.expowera.se/starta-eget-foretag/marknadsforing/nulagesanalys/konkurrenterna</a:t>
            </a:r>
            <a:r>
              <a:rPr lang="sv-SE" dirty="0"/>
              <a:t> </a:t>
            </a:r>
          </a:p>
          <a:p>
            <a:r>
              <a:rPr lang="sv-SE" dirty="0">
                <a:hlinkClick r:id="rId5"/>
              </a:rPr>
              <a:t>www.Expowera.se</a:t>
            </a:r>
            <a:r>
              <a:rPr lang="sv-SE" dirty="0"/>
              <a:t> </a:t>
            </a:r>
          </a:p>
          <a:p>
            <a:r>
              <a:rPr lang="sv-SE" sz="1800" u="sng" dirty="0">
                <a:solidFill>
                  <a:srgbClr val="0563C1"/>
                </a:solidFill>
                <a:effectLst/>
                <a:latin typeface="Calibri" panose="020F0502020204030204" pitchFamily="34" charset="0"/>
                <a:ea typeface="Calibri" panose="020F0502020204030204" pitchFamily="34" charset="0"/>
                <a:hlinkClick r:id="rId6"/>
              </a:rPr>
              <a:t>https://claessonpartners.se/business-model-generation/</a:t>
            </a:r>
            <a:endParaRPr lang="sv-SE" sz="1800" dirty="0">
              <a:effectLst/>
              <a:latin typeface="Calibri" panose="020F0502020204030204" pitchFamily="34" charset="0"/>
              <a:ea typeface="Calibri" panose="020F0502020204030204" pitchFamily="34" charset="0"/>
            </a:endParaRPr>
          </a:p>
          <a:p>
            <a:r>
              <a:rPr lang="sv-SE" sz="1800" u="sng" dirty="0">
                <a:solidFill>
                  <a:srgbClr val="0563C1"/>
                </a:solidFill>
                <a:effectLst/>
                <a:latin typeface="Calibri" panose="020F0502020204030204" pitchFamily="34" charset="0"/>
                <a:ea typeface="Calibri" panose="020F0502020204030204" pitchFamily="34" charset="0"/>
                <a:hlinkClick r:id="rId7"/>
              </a:rPr>
              <a:t>https://projektledning.se/swot-analys/</a:t>
            </a:r>
            <a:endParaRPr lang="sv-SE" sz="1800" dirty="0">
              <a:effectLst/>
              <a:latin typeface="Calibri" panose="020F0502020204030204" pitchFamily="34" charset="0"/>
              <a:ea typeface="Calibri" panose="020F0502020204030204" pitchFamily="34" charset="0"/>
            </a:endParaRPr>
          </a:p>
          <a:p>
            <a:endParaRPr lang="sv-SE" dirty="0"/>
          </a:p>
          <a:p>
            <a:endParaRPr lang="sv-SE" dirty="0"/>
          </a:p>
          <a:p>
            <a:endParaRPr lang="sv-SE" dirty="0"/>
          </a:p>
        </p:txBody>
      </p:sp>
      <p:sp>
        <p:nvSpPr>
          <p:cNvPr id="4" name="Platshållare för innehåll 2">
            <a:extLst>
              <a:ext uri="{FF2B5EF4-FFF2-40B4-BE49-F238E27FC236}">
                <a16:creationId xmlns:a16="http://schemas.microsoft.com/office/drawing/2014/main" id="{55F0E0BF-1FB0-45CD-9603-9375572D48FA}"/>
              </a:ext>
            </a:extLst>
          </p:cNvPr>
          <p:cNvSpPr txBox="1">
            <a:spLocks/>
          </p:cNvSpPr>
          <p:nvPr/>
        </p:nvSpPr>
        <p:spPr>
          <a:xfrm>
            <a:off x="3057099" y="5009572"/>
            <a:ext cx="7670042" cy="244863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sv-SE" sz="1200" dirty="0"/>
              <a:t>KPI </a:t>
            </a:r>
            <a:r>
              <a:rPr lang="sv-SE" sz="1200" dirty="0" err="1"/>
              <a:t>Key</a:t>
            </a:r>
            <a:r>
              <a:rPr lang="sv-SE" sz="1200" dirty="0"/>
              <a:t> </a:t>
            </a:r>
            <a:r>
              <a:rPr lang="sv-SE" sz="1200" dirty="0" err="1"/>
              <a:t>Performance</a:t>
            </a:r>
            <a:r>
              <a:rPr lang="sv-SE" sz="1200" dirty="0"/>
              <a:t> </a:t>
            </a:r>
            <a:r>
              <a:rPr lang="sv-SE" sz="1200" dirty="0" err="1"/>
              <a:t>Indicator</a:t>
            </a:r>
            <a:r>
              <a:rPr lang="sv-SE" sz="1200" dirty="0"/>
              <a:t> –Nyckeltal -uppföljning</a:t>
            </a:r>
          </a:p>
          <a:p>
            <a:r>
              <a:rPr lang="sv-SE" sz="1200" dirty="0" err="1"/>
              <a:t>RoI</a:t>
            </a:r>
            <a:r>
              <a:rPr lang="sv-SE" sz="1200" dirty="0"/>
              <a:t> </a:t>
            </a:r>
            <a:r>
              <a:rPr lang="sv-SE" sz="1200" dirty="0" err="1"/>
              <a:t>Return</a:t>
            </a:r>
            <a:r>
              <a:rPr lang="sv-SE" sz="1200" dirty="0"/>
              <a:t> </a:t>
            </a:r>
            <a:r>
              <a:rPr lang="sv-SE" sz="1200" dirty="0" err="1"/>
              <a:t>of</a:t>
            </a:r>
            <a:r>
              <a:rPr lang="sv-SE" sz="1200" dirty="0"/>
              <a:t> Investment återbetalningsförmåga på investering</a:t>
            </a:r>
          </a:p>
          <a:p>
            <a:r>
              <a:rPr lang="sv-SE" sz="1200" dirty="0"/>
              <a:t>FAT </a:t>
            </a:r>
            <a:r>
              <a:rPr lang="sv-SE" sz="1200" dirty="0" err="1"/>
              <a:t>Factory</a:t>
            </a:r>
            <a:r>
              <a:rPr lang="sv-SE" sz="1200" dirty="0"/>
              <a:t> </a:t>
            </a:r>
            <a:r>
              <a:rPr lang="sv-SE" sz="1200" dirty="0" err="1"/>
              <a:t>Acceptance</a:t>
            </a:r>
            <a:r>
              <a:rPr lang="sv-SE" sz="1200" dirty="0"/>
              <a:t> Test – acceptanstest/ demo innan leverans</a:t>
            </a:r>
          </a:p>
          <a:p>
            <a:r>
              <a:rPr lang="sv-SE" sz="1200" dirty="0"/>
              <a:t>VSM </a:t>
            </a:r>
            <a:r>
              <a:rPr lang="sv-SE" sz="1200" dirty="0" err="1"/>
              <a:t>Value</a:t>
            </a:r>
            <a:r>
              <a:rPr lang="sv-SE" sz="1200" dirty="0"/>
              <a:t> </a:t>
            </a:r>
            <a:r>
              <a:rPr lang="sv-SE" sz="1200" dirty="0" err="1"/>
              <a:t>Stream</a:t>
            </a:r>
            <a:r>
              <a:rPr lang="sv-SE" sz="1200" dirty="0"/>
              <a:t> </a:t>
            </a:r>
            <a:r>
              <a:rPr lang="sv-SE" sz="1200" dirty="0" err="1"/>
              <a:t>Mapping</a:t>
            </a:r>
            <a:r>
              <a:rPr lang="sv-SE" sz="1200" dirty="0"/>
              <a:t> –Värdeflödeskartläggning</a:t>
            </a:r>
          </a:p>
          <a:p>
            <a:r>
              <a:rPr lang="sv-SE" sz="1200" dirty="0"/>
              <a:t>SWOT –</a:t>
            </a:r>
            <a:r>
              <a:rPr lang="sv-SE" sz="1200" dirty="0" err="1"/>
              <a:t>Strengths</a:t>
            </a:r>
            <a:r>
              <a:rPr lang="sv-SE" sz="1200" dirty="0"/>
              <a:t>, </a:t>
            </a:r>
            <a:r>
              <a:rPr lang="sv-SE" sz="1200" dirty="0" err="1"/>
              <a:t>Weakness</a:t>
            </a:r>
            <a:r>
              <a:rPr lang="sv-SE" sz="1200" dirty="0"/>
              <a:t>, </a:t>
            </a:r>
            <a:r>
              <a:rPr lang="sv-SE" sz="1200" dirty="0" err="1"/>
              <a:t>Opportunities</a:t>
            </a:r>
            <a:r>
              <a:rPr lang="sv-SE" sz="1200" dirty="0"/>
              <a:t>, </a:t>
            </a:r>
            <a:r>
              <a:rPr lang="sv-SE" sz="1200" dirty="0" err="1"/>
              <a:t>Threats</a:t>
            </a:r>
            <a:r>
              <a:rPr lang="sv-SE" sz="1200" dirty="0"/>
              <a:t> – Styrkor, svagheter, möjligheter och hot</a:t>
            </a:r>
          </a:p>
          <a:p>
            <a:endParaRPr lang="sv-SE" sz="1200" dirty="0"/>
          </a:p>
          <a:p>
            <a:endParaRPr lang="sv-SE" sz="1200" dirty="0"/>
          </a:p>
        </p:txBody>
      </p:sp>
    </p:spTree>
    <p:extLst>
      <p:ext uri="{BB962C8B-B14F-4D97-AF65-F5344CB8AC3E}">
        <p14:creationId xmlns:p14="http://schemas.microsoft.com/office/powerpoint/2010/main" val="925752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4FF864-EACA-4894-9FA2-ACB34EF29894}"/>
              </a:ext>
            </a:extLst>
          </p:cNvPr>
          <p:cNvSpPr>
            <a:spLocks noGrp="1"/>
          </p:cNvSpPr>
          <p:nvPr>
            <p:ph type="title"/>
          </p:nvPr>
        </p:nvSpPr>
        <p:spPr/>
        <p:txBody>
          <a:bodyPr/>
          <a:lstStyle/>
          <a:p>
            <a:r>
              <a:rPr lang="sv-SE" dirty="0"/>
              <a:t>Kontaktuppgifter</a:t>
            </a:r>
          </a:p>
        </p:txBody>
      </p:sp>
      <p:sp>
        <p:nvSpPr>
          <p:cNvPr id="3" name="Platshållare för innehåll 2">
            <a:extLst>
              <a:ext uri="{FF2B5EF4-FFF2-40B4-BE49-F238E27FC236}">
                <a16:creationId xmlns:a16="http://schemas.microsoft.com/office/drawing/2014/main" id="{913D8794-95E0-4BE6-BC7D-0342D4B38CD2}"/>
              </a:ext>
            </a:extLst>
          </p:cNvPr>
          <p:cNvSpPr>
            <a:spLocks noGrp="1"/>
          </p:cNvSpPr>
          <p:nvPr>
            <p:ph idx="1"/>
          </p:nvPr>
        </p:nvSpPr>
        <p:spPr>
          <a:xfrm>
            <a:off x="2693715" y="1523999"/>
            <a:ext cx="8915400" cy="4428067"/>
          </a:xfrm>
        </p:spPr>
        <p:txBody>
          <a:bodyPr>
            <a:normAutofit/>
          </a:bodyPr>
          <a:lstStyle/>
          <a:p>
            <a:pPr marL="0" indent="0" algn="l">
              <a:buNone/>
            </a:pPr>
            <a:r>
              <a:rPr lang="pt-BR" b="1" i="0" dirty="0">
                <a:solidFill>
                  <a:srgbClr val="000000"/>
                </a:solidFill>
                <a:effectLst/>
                <a:latin typeface="Open Sans" panose="020B0606030504020204" pitchFamily="34" charset="0"/>
              </a:rPr>
              <a:t>Marcus Nyström</a:t>
            </a:r>
            <a:endParaRPr lang="pt-BR" b="0" i="1" dirty="0">
              <a:solidFill>
                <a:srgbClr val="000000"/>
              </a:solidFill>
              <a:effectLst/>
              <a:latin typeface="Open Sans" panose="020B0606030504020204" pitchFamily="34" charset="0"/>
            </a:endParaRPr>
          </a:p>
          <a:p>
            <a:pPr marL="0" indent="0" algn="l">
              <a:buNone/>
            </a:pPr>
            <a:r>
              <a:rPr lang="pt-BR" b="0" i="0" u="none" strike="noStrike" dirty="0">
                <a:solidFill>
                  <a:srgbClr val="000000"/>
                </a:solidFill>
                <a:effectLst/>
                <a:latin typeface="Open Sans" panose="020B0606030504020204" pitchFamily="34" charset="0"/>
                <a:hlinkClick r:id="rId2"/>
              </a:rPr>
              <a:t>marcus@lpiv.se</a:t>
            </a:r>
            <a:r>
              <a:rPr lang="pt-BR" b="0" i="0" u="none" strike="noStrike" dirty="0">
                <a:solidFill>
                  <a:srgbClr val="000000"/>
                </a:solidFill>
                <a:effectLst/>
                <a:latin typeface="Open Sans" panose="020B0606030504020204" pitchFamily="34" charset="0"/>
              </a:rPr>
              <a:t>  </a:t>
            </a:r>
            <a:r>
              <a:rPr lang="pt-BR" b="0" i="0" dirty="0">
                <a:solidFill>
                  <a:srgbClr val="000000"/>
                </a:solidFill>
                <a:effectLst/>
                <a:latin typeface="Open Sans" panose="020B0606030504020204" pitchFamily="34" charset="0"/>
              </a:rPr>
              <a:t> 0705 15 58 20</a:t>
            </a:r>
          </a:p>
          <a:p>
            <a:pPr marL="0" indent="0" algn="l">
              <a:buNone/>
            </a:pPr>
            <a:br>
              <a:rPr lang="fi-FI" b="1" i="0" dirty="0">
                <a:solidFill>
                  <a:srgbClr val="000000"/>
                </a:solidFill>
                <a:effectLst/>
                <a:latin typeface="Open Sans" panose="020B0606030504020204" pitchFamily="34" charset="0"/>
              </a:rPr>
            </a:br>
            <a:r>
              <a:rPr lang="fi-FI" b="1" i="0" dirty="0">
                <a:solidFill>
                  <a:srgbClr val="000000"/>
                </a:solidFill>
                <a:effectLst/>
                <a:latin typeface="Open Sans" panose="020B0606030504020204" pitchFamily="34" charset="0"/>
              </a:rPr>
              <a:t>Mattias Hjortenhed</a:t>
            </a:r>
          </a:p>
          <a:p>
            <a:pPr marL="0" indent="0" algn="l">
              <a:buNone/>
            </a:pPr>
            <a:r>
              <a:rPr lang="fi-FI" b="0" i="0" u="none" strike="noStrike" dirty="0" err="1">
                <a:solidFill>
                  <a:srgbClr val="000000"/>
                </a:solidFill>
                <a:effectLst/>
                <a:latin typeface="Open Sans" panose="020B0606030504020204" pitchFamily="34" charset="0"/>
                <a:hlinkClick r:id="rId3"/>
              </a:rPr>
              <a:t>mattias@lpiv.se</a:t>
            </a:r>
            <a:r>
              <a:rPr lang="fi-FI" b="0" i="0" u="none" strike="noStrike" dirty="0">
                <a:solidFill>
                  <a:srgbClr val="000000"/>
                </a:solidFill>
                <a:effectLst/>
                <a:latin typeface="Open Sans" panose="020B0606030504020204" pitchFamily="34" charset="0"/>
              </a:rPr>
              <a:t>  </a:t>
            </a:r>
            <a:r>
              <a:rPr lang="fi-FI" b="0" i="0" dirty="0">
                <a:solidFill>
                  <a:srgbClr val="000000"/>
                </a:solidFill>
                <a:effectLst/>
                <a:latin typeface="Open Sans" panose="020B0606030504020204" pitchFamily="34" charset="0"/>
              </a:rPr>
              <a:t> 0702 55 80 75</a:t>
            </a:r>
          </a:p>
          <a:p>
            <a:pPr algn="l"/>
            <a:endParaRPr lang="pt-BR" b="0" i="0" dirty="0">
              <a:solidFill>
                <a:srgbClr val="000000"/>
              </a:solidFill>
              <a:effectLst/>
              <a:latin typeface="Open Sans" panose="020B0606030504020204" pitchFamily="34" charset="0"/>
            </a:endParaRPr>
          </a:p>
          <a:p>
            <a:pPr marL="0" indent="0">
              <a:buNone/>
            </a:pPr>
            <a:r>
              <a:rPr lang="sv-SE" dirty="0">
                <a:solidFill>
                  <a:schemeClr val="tx1"/>
                </a:solidFill>
                <a:hlinkClick r:id="rId4">
                  <a:extLst>
                    <a:ext uri="{A12FA001-AC4F-418D-AE19-62706E023703}">
                      <ahyp:hlinkClr xmlns:ahyp="http://schemas.microsoft.com/office/drawing/2018/hyperlinkcolor" val="tx"/>
                    </a:ext>
                  </a:extLst>
                </a:hlinkClick>
              </a:rPr>
              <a:t>https://lokalproducerativast.se</a:t>
            </a:r>
            <a:endParaRPr lang="sv-SE" dirty="0">
              <a:solidFill>
                <a:schemeClr val="tx1"/>
              </a:solidFill>
            </a:endParaRPr>
          </a:p>
          <a:p>
            <a:pPr marL="457200" lvl="1" indent="0">
              <a:buNone/>
            </a:pPr>
            <a:r>
              <a:rPr lang="sv-SE" dirty="0">
                <a:solidFill>
                  <a:schemeClr val="tx1"/>
                </a:solidFill>
                <a:latin typeface="Open Sans" panose="020B0606030504020204" pitchFamily="34" charset="0"/>
              </a:rPr>
              <a:t>Lokalproducerat i Väst AB</a:t>
            </a:r>
          </a:p>
          <a:p>
            <a:pPr marL="457200" lvl="1" indent="0">
              <a:buNone/>
            </a:pPr>
            <a:r>
              <a:rPr lang="sv-SE" dirty="0">
                <a:solidFill>
                  <a:schemeClr val="tx1"/>
                </a:solidFill>
                <a:latin typeface="Open Sans" panose="020B0606030504020204" pitchFamily="34" charset="0"/>
              </a:rPr>
              <a:t>Box 5007</a:t>
            </a:r>
          </a:p>
          <a:p>
            <a:pPr marL="457200" lvl="1" indent="0">
              <a:buNone/>
            </a:pPr>
            <a:r>
              <a:rPr lang="sv-SE" dirty="0">
                <a:solidFill>
                  <a:schemeClr val="tx1"/>
                </a:solidFill>
                <a:latin typeface="Open Sans" panose="020B0606030504020204" pitchFamily="34" charset="0"/>
              </a:rPr>
              <a:t>514 52 Länghem</a:t>
            </a:r>
          </a:p>
          <a:p>
            <a:endParaRPr lang="sv-SE" dirty="0"/>
          </a:p>
        </p:txBody>
      </p:sp>
    </p:spTree>
    <p:extLst>
      <p:ext uri="{BB962C8B-B14F-4D97-AF65-F5344CB8AC3E}">
        <p14:creationId xmlns:p14="http://schemas.microsoft.com/office/powerpoint/2010/main" val="2548288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38BEB9-C401-4B76-9320-5E29AE136A18}"/>
              </a:ext>
            </a:extLst>
          </p:cNvPr>
          <p:cNvSpPr>
            <a:spLocks noGrp="1"/>
          </p:cNvSpPr>
          <p:nvPr>
            <p:ph type="title"/>
          </p:nvPr>
        </p:nvSpPr>
        <p:spPr/>
        <p:txBody>
          <a:bodyPr/>
          <a:lstStyle/>
          <a:p>
            <a:r>
              <a:rPr lang="sv-SE" i="1" dirty="0"/>
              <a:t>Viktiga områden att fördjupa sig i</a:t>
            </a:r>
          </a:p>
        </p:txBody>
      </p:sp>
      <p:sp>
        <p:nvSpPr>
          <p:cNvPr id="3" name="Platshållare för innehåll 2">
            <a:extLst>
              <a:ext uri="{FF2B5EF4-FFF2-40B4-BE49-F238E27FC236}">
                <a16:creationId xmlns:a16="http://schemas.microsoft.com/office/drawing/2014/main" id="{FEE1465B-8FA2-4159-B910-68805AECD60F}"/>
              </a:ext>
            </a:extLst>
          </p:cNvPr>
          <p:cNvSpPr>
            <a:spLocks noGrp="1"/>
          </p:cNvSpPr>
          <p:nvPr>
            <p:ph idx="1"/>
          </p:nvPr>
        </p:nvSpPr>
        <p:spPr/>
        <p:txBody>
          <a:bodyPr/>
          <a:lstStyle/>
          <a:p>
            <a:r>
              <a:rPr lang="sv-SE" dirty="0"/>
              <a:t>Omvärldsanalyser </a:t>
            </a:r>
          </a:p>
          <a:p>
            <a:r>
              <a:rPr lang="sv-SE" dirty="0"/>
              <a:t>Affärsmodell</a:t>
            </a:r>
          </a:p>
          <a:p>
            <a:r>
              <a:rPr lang="sv-SE" dirty="0"/>
              <a:t>Marknadsplan</a:t>
            </a:r>
          </a:p>
          <a:p>
            <a:r>
              <a:rPr lang="sv-SE" dirty="0"/>
              <a:t>Kvalitetssystem</a:t>
            </a:r>
          </a:p>
          <a:p>
            <a:r>
              <a:rPr lang="sv-SE" dirty="0"/>
              <a:t>Lagstiftning och regelverk</a:t>
            </a:r>
          </a:p>
          <a:p>
            <a:r>
              <a:rPr lang="sv-SE" dirty="0"/>
              <a:t>Verksamhetsprocess</a:t>
            </a:r>
          </a:p>
          <a:p>
            <a:endParaRPr lang="sv-SE" dirty="0"/>
          </a:p>
        </p:txBody>
      </p:sp>
    </p:spTree>
    <p:extLst>
      <p:ext uri="{BB962C8B-B14F-4D97-AF65-F5344CB8AC3E}">
        <p14:creationId xmlns:p14="http://schemas.microsoft.com/office/powerpoint/2010/main" val="1449800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8AB0583F-5075-4A08-BB6A-7C453FBEC367}"/>
              </a:ext>
            </a:extLst>
          </p:cNvPr>
          <p:cNvSpPr>
            <a:spLocks noGrp="1"/>
          </p:cNvSpPr>
          <p:nvPr>
            <p:ph type="title"/>
          </p:nvPr>
        </p:nvSpPr>
        <p:spPr>
          <a:xfrm>
            <a:off x="2592925" y="196011"/>
            <a:ext cx="8911687" cy="405157"/>
          </a:xfrm>
        </p:spPr>
        <p:txBody>
          <a:bodyPr>
            <a:normAutofit fontScale="90000"/>
          </a:bodyPr>
          <a:lstStyle/>
          <a:p>
            <a:pPr algn="ctr"/>
            <a:r>
              <a:rPr lang="sv-SE" sz="2400" dirty="0"/>
              <a:t>Pro-aktiv verksamhetsutveckling</a:t>
            </a:r>
          </a:p>
        </p:txBody>
      </p:sp>
      <p:sp>
        <p:nvSpPr>
          <p:cNvPr id="5" name="Platshållare för innehåll 4">
            <a:extLst>
              <a:ext uri="{FF2B5EF4-FFF2-40B4-BE49-F238E27FC236}">
                <a16:creationId xmlns:a16="http://schemas.microsoft.com/office/drawing/2014/main" id="{F657F568-F777-4D8A-84D3-76A32EA4DE0F}"/>
              </a:ext>
            </a:extLst>
          </p:cNvPr>
          <p:cNvSpPr>
            <a:spLocks noGrp="1"/>
          </p:cNvSpPr>
          <p:nvPr>
            <p:ph idx="1"/>
          </p:nvPr>
        </p:nvSpPr>
        <p:spPr>
          <a:xfrm>
            <a:off x="2780280" y="1029267"/>
            <a:ext cx="8915400" cy="3777622"/>
          </a:xfrm>
        </p:spPr>
        <p:txBody>
          <a:bodyPr/>
          <a:lstStyle/>
          <a:p>
            <a:r>
              <a:rPr lang="sv-SE" dirty="0"/>
              <a:t>Effektivisera </a:t>
            </a:r>
            <a:r>
              <a:rPr lang="sv-SE" dirty="0" err="1"/>
              <a:t>uppskalningen</a:t>
            </a:r>
            <a:r>
              <a:rPr lang="sv-SE" dirty="0"/>
              <a:t> genom att anpassa den nuvarande verksamheten till storskaliga arbetsmetoder, så som 5S, ständigförbättring, nyckeltalsuppföljning och processanalys och analysera verksamheten genom att skapa en affärsmodell</a:t>
            </a:r>
          </a:p>
          <a:p>
            <a:endParaRPr lang="sv-SE" dirty="0"/>
          </a:p>
        </p:txBody>
      </p:sp>
      <p:sp>
        <p:nvSpPr>
          <p:cNvPr id="7" name="Rektangel 6">
            <a:extLst>
              <a:ext uri="{FF2B5EF4-FFF2-40B4-BE49-F238E27FC236}">
                <a16:creationId xmlns:a16="http://schemas.microsoft.com/office/drawing/2014/main" id="{CAA8BD35-787C-458D-A03D-AFEB1B93CD55}"/>
              </a:ext>
            </a:extLst>
          </p:cNvPr>
          <p:cNvSpPr/>
          <p:nvPr/>
        </p:nvSpPr>
        <p:spPr>
          <a:xfrm>
            <a:off x="3439236" y="2721308"/>
            <a:ext cx="7546761" cy="329269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cxnSp>
        <p:nvCxnSpPr>
          <p:cNvPr id="10" name="Rak pilkoppling 9">
            <a:extLst>
              <a:ext uri="{FF2B5EF4-FFF2-40B4-BE49-F238E27FC236}">
                <a16:creationId xmlns:a16="http://schemas.microsoft.com/office/drawing/2014/main" id="{0AAAFC48-A1FF-4003-8A8B-5239A2A5FE78}"/>
              </a:ext>
            </a:extLst>
          </p:cNvPr>
          <p:cNvCxnSpPr>
            <a:cxnSpLocks/>
          </p:cNvCxnSpPr>
          <p:nvPr/>
        </p:nvCxnSpPr>
        <p:spPr>
          <a:xfrm flipV="1">
            <a:off x="10140286" y="2883090"/>
            <a:ext cx="0" cy="2835322"/>
          </a:xfrm>
          <a:prstGeom prst="straightConnector1">
            <a:avLst/>
          </a:prstGeom>
          <a:ln w="50800">
            <a:solidFill>
              <a:srgbClr val="FF0000"/>
            </a:solidFill>
            <a:headEnd type="oval" w="med" len="sm"/>
            <a:tailEnd type="stealth" w="med" len="lg"/>
          </a:ln>
        </p:spPr>
        <p:style>
          <a:lnRef idx="1">
            <a:schemeClr val="accent1"/>
          </a:lnRef>
          <a:fillRef idx="0">
            <a:schemeClr val="accent1"/>
          </a:fillRef>
          <a:effectRef idx="0">
            <a:schemeClr val="accent1"/>
          </a:effectRef>
          <a:fontRef idx="minor">
            <a:schemeClr val="tx1"/>
          </a:fontRef>
        </p:style>
      </p:cxnSp>
      <p:cxnSp>
        <p:nvCxnSpPr>
          <p:cNvPr id="11" name="Rak pilkoppling 10">
            <a:extLst>
              <a:ext uri="{FF2B5EF4-FFF2-40B4-BE49-F238E27FC236}">
                <a16:creationId xmlns:a16="http://schemas.microsoft.com/office/drawing/2014/main" id="{0770541B-1415-4D99-A996-A2333070160F}"/>
              </a:ext>
            </a:extLst>
          </p:cNvPr>
          <p:cNvCxnSpPr>
            <a:cxnSpLocks/>
          </p:cNvCxnSpPr>
          <p:nvPr/>
        </p:nvCxnSpPr>
        <p:spPr>
          <a:xfrm flipV="1">
            <a:off x="3714465" y="2883090"/>
            <a:ext cx="0" cy="2835322"/>
          </a:xfrm>
          <a:prstGeom prst="straightConnector1">
            <a:avLst/>
          </a:prstGeom>
          <a:ln w="50800">
            <a:solidFill>
              <a:srgbClr val="00B0F0"/>
            </a:solidFill>
            <a:headEnd type="oval" w="med" len="sm"/>
            <a:tailEnd type="stealth" w="med" len="lg"/>
          </a:ln>
        </p:spPr>
        <p:style>
          <a:lnRef idx="1">
            <a:schemeClr val="accent1"/>
          </a:lnRef>
          <a:fillRef idx="0">
            <a:schemeClr val="accent1"/>
          </a:fillRef>
          <a:effectRef idx="0">
            <a:schemeClr val="accent1"/>
          </a:effectRef>
          <a:fontRef idx="minor">
            <a:schemeClr val="tx1"/>
          </a:fontRef>
        </p:style>
      </p:cxnSp>
      <p:cxnSp>
        <p:nvCxnSpPr>
          <p:cNvPr id="12" name="Rak pilkoppling 11">
            <a:extLst>
              <a:ext uri="{FF2B5EF4-FFF2-40B4-BE49-F238E27FC236}">
                <a16:creationId xmlns:a16="http://schemas.microsoft.com/office/drawing/2014/main" id="{191E1AAF-6CBA-445B-9B83-4207ADC32253}"/>
              </a:ext>
            </a:extLst>
          </p:cNvPr>
          <p:cNvCxnSpPr>
            <a:cxnSpLocks/>
          </p:cNvCxnSpPr>
          <p:nvPr/>
        </p:nvCxnSpPr>
        <p:spPr>
          <a:xfrm>
            <a:off x="3575713" y="5593912"/>
            <a:ext cx="7083188" cy="0"/>
          </a:xfrm>
          <a:prstGeom prst="straightConnector1">
            <a:avLst/>
          </a:prstGeom>
          <a:ln w="508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5" name="Frihandsfigur: Form 24">
            <a:extLst>
              <a:ext uri="{FF2B5EF4-FFF2-40B4-BE49-F238E27FC236}">
                <a16:creationId xmlns:a16="http://schemas.microsoft.com/office/drawing/2014/main" id="{25EE8671-0C7F-4168-8C95-77EBA70EA6B2}"/>
              </a:ext>
            </a:extLst>
          </p:cNvPr>
          <p:cNvSpPr/>
          <p:nvPr/>
        </p:nvSpPr>
        <p:spPr>
          <a:xfrm flipH="1">
            <a:off x="3853217" y="3461032"/>
            <a:ext cx="6193792" cy="2049328"/>
          </a:xfrm>
          <a:custGeom>
            <a:avLst/>
            <a:gdLst>
              <a:gd name="connsiteX0" fmla="*/ 0 w 5431809"/>
              <a:gd name="connsiteY0" fmla="*/ 1527922 h 1534327"/>
              <a:gd name="connsiteX1" fmla="*/ 464024 w 5431809"/>
              <a:gd name="connsiteY1" fmla="*/ 1241319 h 1534327"/>
              <a:gd name="connsiteX2" fmla="*/ 627797 w 5431809"/>
              <a:gd name="connsiteY2" fmla="*/ 900125 h 1534327"/>
              <a:gd name="connsiteX3" fmla="*/ 818866 w 5431809"/>
              <a:gd name="connsiteY3" fmla="*/ 122202 h 1534327"/>
              <a:gd name="connsiteX4" fmla="*/ 1119116 w 5431809"/>
              <a:gd name="connsiteY4" fmla="*/ 53963 h 1534327"/>
              <a:gd name="connsiteX5" fmla="*/ 1514901 w 5431809"/>
              <a:gd name="connsiteY5" fmla="*/ 640817 h 1534327"/>
              <a:gd name="connsiteX6" fmla="*/ 1965277 w 5431809"/>
              <a:gd name="connsiteY6" fmla="*/ 1022955 h 1534327"/>
              <a:gd name="connsiteX7" fmla="*/ 4094328 w 5431809"/>
              <a:gd name="connsiteY7" fmla="*/ 1336853 h 1534327"/>
              <a:gd name="connsiteX8" fmla="*/ 5431809 w 5431809"/>
              <a:gd name="connsiteY8" fmla="*/ 1527922 h 1534327"/>
              <a:gd name="connsiteX0" fmla="*/ 0 w 5431809"/>
              <a:gd name="connsiteY0" fmla="*/ 1527922 h 1534327"/>
              <a:gd name="connsiteX1" fmla="*/ 464024 w 5431809"/>
              <a:gd name="connsiteY1" fmla="*/ 1241319 h 1534327"/>
              <a:gd name="connsiteX2" fmla="*/ 627797 w 5431809"/>
              <a:gd name="connsiteY2" fmla="*/ 900125 h 1534327"/>
              <a:gd name="connsiteX3" fmla="*/ 818866 w 5431809"/>
              <a:gd name="connsiteY3" fmla="*/ 122202 h 1534327"/>
              <a:gd name="connsiteX4" fmla="*/ 1119116 w 5431809"/>
              <a:gd name="connsiteY4" fmla="*/ 53963 h 1534327"/>
              <a:gd name="connsiteX5" fmla="*/ 1514901 w 5431809"/>
              <a:gd name="connsiteY5" fmla="*/ 640817 h 1534327"/>
              <a:gd name="connsiteX6" fmla="*/ 2265528 w 5431809"/>
              <a:gd name="connsiteY6" fmla="*/ 1132137 h 1534327"/>
              <a:gd name="connsiteX7" fmla="*/ 4094328 w 5431809"/>
              <a:gd name="connsiteY7" fmla="*/ 1336853 h 1534327"/>
              <a:gd name="connsiteX8" fmla="*/ 5431809 w 5431809"/>
              <a:gd name="connsiteY8" fmla="*/ 1527922 h 1534327"/>
              <a:gd name="connsiteX0" fmla="*/ 0 w 5431809"/>
              <a:gd name="connsiteY0" fmla="*/ 1527922 h 1537087"/>
              <a:gd name="connsiteX1" fmla="*/ 464024 w 5431809"/>
              <a:gd name="connsiteY1" fmla="*/ 1241319 h 1537087"/>
              <a:gd name="connsiteX2" fmla="*/ 627797 w 5431809"/>
              <a:gd name="connsiteY2" fmla="*/ 900125 h 1537087"/>
              <a:gd name="connsiteX3" fmla="*/ 818866 w 5431809"/>
              <a:gd name="connsiteY3" fmla="*/ 122202 h 1537087"/>
              <a:gd name="connsiteX4" fmla="*/ 1119116 w 5431809"/>
              <a:gd name="connsiteY4" fmla="*/ 53963 h 1537087"/>
              <a:gd name="connsiteX5" fmla="*/ 1514901 w 5431809"/>
              <a:gd name="connsiteY5" fmla="*/ 640817 h 1537087"/>
              <a:gd name="connsiteX6" fmla="*/ 2265528 w 5431809"/>
              <a:gd name="connsiteY6" fmla="*/ 1132137 h 1537087"/>
              <a:gd name="connsiteX7" fmla="*/ 4094328 w 5431809"/>
              <a:gd name="connsiteY7" fmla="*/ 1391444 h 1537087"/>
              <a:gd name="connsiteX8" fmla="*/ 5431809 w 5431809"/>
              <a:gd name="connsiteY8" fmla="*/ 1527922 h 1537087"/>
              <a:gd name="connsiteX0" fmla="*/ 0 w 5431809"/>
              <a:gd name="connsiteY0" fmla="*/ 1547485 h 1556650"/>
              <a:gd name="connsiteX1" fmla="*/ 464024 w 5431809"/>
              <a:gd name="connsiteY1" fmla="*/ 1260882 h 1556650"/>
              <a:gd name="connsiteX2" fmla="*/ 627797 w 5431809"/>
              <a:gd name="connsiteY2" fmla="*/ 919688 h 1556650"/>
              <a:gd name="connsiteX3" fmla="*/ 818866 w 5431809"/>
              <a:gd name="connsiteY3" fmla="*/ 141765 h 1556650"/>
              <a:gd name="connsiteX4" fmla="*/ 1201002 w 5431809"/>
              <a:gd name="connsiteY4" fmla="*/ 46231 h 1556650"/>
              <a:gd name="connsiteX5" fmla="*/ 1514901 w 5431809"/>
              <a:gd name="connsiteY5" fmla="*/ 660380 h 1556650"/>
              <a:gd name="connsiteX6" fmla="*/ 2265528 w 5431809"/>
              <a:gd name="connsiteY6" fmla="*/ 1151700 h 1556650"/>
              <a:gd name="connsiteX7" fmla="*/ 4094328 w 5431809"/>
              <a:gd name="connsiteY7" fmla="*/ 1411007 h 1556650"/>
              <a:gd name="connsiteX8" fmla="*/ 5431809 w 5431809"/>
              <a:gd name="connsiteY8" fmla="*/ 1547485 h 1556650"/>
              <a:gd name="connsiteX0" fmla="*/ 0 w 5431809"/>
              <a:gd name="connsiteY0" fmla="*/ 1547485 h 1556650"/>
              <a:gd name="connsiteX1" fmla="*/ 464024 w 5431809"/>
              <a:gd name="connsiteY1" fmla="*/ 1260882 h 1556650"/>
              <a:gd name="connsiteX2" fmla="*/ 627797 w 5431809"/>
              <a:gd name="connsiteY2" fmla="*/ 919688 h 1556650"/>
              <a:gd name="connsiteX3" fmla="*/ 818866 w 5431809"/>
              <a:gd name="connsiteY3" fmla="*/ 141765 h 1556650"/>
              <a:gd name="connsiteX4" fmla="*/ 1201002 w 5431809"/>
              <a:gd name="connsiteY4" fmla="*/ 46231 h 1556650"/>
              <a:gd name="connsiteX5" fmla="*/ 1583139 w 5431809"/>
              <a:gd name="connsiteY5" fmla="*/ 660380 h 1556650"/>
              <a:gd name="connsiteX6" fmla="*/ 2265528 w 5431809"/>
              <a:gd name="connsiteY6" fmla="*/ 1151700 h 1556650"/>
              <a:gd name="connsiteX7" fmla="*/ 4094328 w 5431809"/>
              <a:gd name="connsiteY7" fmla="*/ 1411007 h 1556650"/>
              <a:gd name="connsiteX8" fmla="*/ 5431809 w 5431809"/>
              <a:gd name="connsiteY8" fmla="*/ 1547485 h 1556650"/>
              <a:gd name="connsiteX0" fmla="*/ 0 w 5431809"/>
              <a:gd name="connsiteY0" fmla="*/ 1547485 h 1556650"/>
              <a:gd name="connsiteX1" fmla="*/ 464024 w 5431809"/>
              <a:gd name="connsiteY1" fmla="*/ 1247234 h 1556650"/>
              <a:gd name="connsiteX2" fmla="*/ 627797 w 5431809"/>
              <a:gd name="connsiteY2" fmla="*/ 919688 h 1556650"/>
              <a:gd name="connsiteX3" fmla="*/ 818866 w 5431809"/>
              <a:gd name="connsiteY3" fmla="*/ 141765 h 1556650"/>
              <a:gd name="connsiteX4" fmla="*/ 1201002 w 5431809"/>
              <a:gd name="connsiteY4" fmla="*/ 46231 h 1556650"/>
              <a:gd name="connsiteX5" fmla="*/ 1583139 w 5431809"/>
              <a:gd name="connsiteY5" fmla="*/ 660380 h 1556650"/>
              <a:gd name="connsiteX6" fmla="*/ 2265528 w 5431809"/>
              <a:gd name="connsiteY6" fmla="*/ 1151700 h 1556650"/>
              <a:gd name="connsiteX7" fmla="*/ 4094328 w 5431809"/>
              <a:gd name="connsiteY7" fmla="*/ 1411007 h 1556650"/>
              <a:gd name="connsiteX8" fmla="*/ 5431809 w 5431809"/>
              <a:gd name="connsiteY8" fmla="*/ 1547485 h 1556650"/>
              <a:gd name="connsiteX0" fmla="*/ 0 w 5431809"/>
              <a:gd name="connsiteY0" fmla="*/ 1547485 h 1556650"/>
              <a:gd name="connsiteX1" fmla="*/ 464024 w 5431809"/>
              <a:gd name="connsiteY1" fmla="*/ 1247234 h 1556650"/>
              <a:gd name="connsiteX2" fmla="*/ 627797 w 5431809"/>
              <a:gd name="connsiteY2" fmla="*/ 919688 h 1556650"/>
              <a:gd name="connsiteX3" fmla="*/ 818866 w 5431809"/>
              <a:gd name="connsiteY3" fmla="*/ 141765 h 1556650"/>
              <a:gd name="connsiteX4" fmla="*/ 1201002 w 5431809"/>
              <a:gd name="connsiteY4" fmla="*/ 46231 h 1556650"/>
              <a:gd name="connsiteX5" fmla="*/ 1583139 w 5431809"/>
              <a:gd name="connsiteY5" fmla="*/ 660380 h 1556650"/>
              <a:gd name="connsiteX6" fmla="*/ 2265528 w 5431809"/>
              <a:gd name="connsiteY6" fmla="*/ 1151700 h 1556650"/>
              <a:gd name="connsiteX7" fmla="*/ 2975212 w 5431809"/>
              <a:gd name="connsiteY7" fmla="*/ 1247234 h 1556650"/>
              <a:gd name="connsiteX8" fmla="*/ 4094328 w 5431809"/>
              <a:gd name="connsiteY8" fmla="*/ 1411007 h 1556650"/>
              <a:gd name="connsiteX9" fmla="*/ 5431809 w 5431809"/>
              <a:gd name="connsiteY9" fmla="*/ 1547485 h 1556650"/>
              <a:gd name="connsiteX0" fmla="*/ 0 w 5431809"/>
              <a:gd name="connsiteY0" fmla="*/ 1547485 h 1548362"/>
              <a:gd name="connsiteX1" fmla="*/ 464024 w 5431809"/>
              <a:gd name="connsiteY1" fmla="*/ 1247234 h 1548362"/>
              <a:gd name="connsiteX2" fmla="*/ 627797 w 5431809"/>
              <a:gd name="connsiteY2" fmla="*/ 919688 h 1548362"/>
              <a:gd name="connsiteX3" fmla="*/ 818866 w 5431809"/>
              <a:gd name="connsiteY3" fmla="*/ 141765 h 1548362"/>
              <a:gd name="connsiteX4" fmla="*/ 1201002 w 5431809"/>
              <a:gd name="connsiteY4" fmla="*/ 46231 h 1548362"/>
              <a:gd name="connsiteX5" fmla="*/ 1583139 w 5431809"/>
              <a:gd name="connsiteY5" fmla="*/ 660380 h 1548362"/>
              <a:gd name="connsiteX6" fmla="*/ 2265528 w 5431809"/>
              <a:gd name="connsiteY6" fmla="*/ 1151700 h 1548362"/>
              <a:gd name="connsiteX7" fmla="*/ 2975212 w 5431809"/>
              <a:gd name="connsiteY7" fmla="*/ 1247234 h 1548362"/>
              <a:gd name="connsiteX8" fmla="*/ 4094328 w 5431809"/>
              <a:gd name="connsiteY8" fmla="*/ 1411007 h 1548362"/>
              <a:gd name="connsiteX9" fmla="*/ 5254388 w 5431809"/>
              <a:gd name="connsiteY9" fmla="*/ 1533837 h 1548362"/>
              <a:gd name="connsiteX10" fmla="*/ 5431809 w 5431809"/>
              <a:gd name="connsiteY10" fmla="*/ 1547485 h 1548362"/>
              <a:gd name="connsiteX0" fmla="*/ 0 w 5260993"/>
              <a:gd name="connsiteY0" fmla="*/ 1547485 h 1548362"/>
              <a:gd name="connsiteX1" fmla="*/ 464024 w 5260993"/>
              <a:gd name="connsiteY1" fmla="*/ 1247234 h 1548362"/>
              <a:gd name="connsiteX2" fmla="*/ 627797 w 5260993"/>
              <a:gd name="connsiteY2" fmla="*/ 919688 h 1548362"/>
              <a:gd name="connsiteX3" fmla="*/ 818866 w 5260993"/>
              <a:gd name="connsiteY3" fmla="*/ 141765 h 1548362"/>
              <a:gd name="connsiteX4" fmla="*/ 1201002 w 5260993"/>
              <a:gd name="connsiteY4" fmla="*/ 46231 h 1548362"/>
              <a:gd name="connsiteX5" fmla="*/ 1583139 w 5260993"/>
              <a:gd name="connsiteY5" fmla="*/ 660380 h 1548362"/>
              <a:gd name="connsiteX6" fmla="*/ 2265528 w 5260993"/>
              <a:gd name="connsiteY6" fmla="*/ 1151700 h 1548362"/>
              <a:gd name="connsiteX7" fmla="*/ 2975212 w 5260993"/>
              <a:gd name="connsiteY7" fmla="*/ 1247234 h 1548362"/>
              <a:gd name="connsiteX8" fmla="*/ 4094328 w 5260993"/>
              <a:gd name="connsiteY8" fmla="*/ 1411007 h 1548362"/>
              <a:gd name="connsiteX9" fmla="*/ 5254388 w 5260993"/>
              <a:gd name="connsiteY9" fmla="*/ 1533837 h 1548362"/>
              <a:gd name="connsiteX10" fmla="*/ 13648 w 5260993"/>
              <a:gd name="connsiteY10" fmla="*/ 1547485 h 1548362"/>
              <a:gd name="connsiteX0" fmla="*/ 0 w 5260993"/>
              <a:gd name="connsiteY0" fmla="*/ 1547485 h 1548362"/>
              <a:gd name="connsiteX1" fmla="*/ 464024 w 5260993"/>
              <a:gd name="connsiteY1" fmla="*/ 1247234 h 1548362"/>
              <a:gd name="connsiteX2" fmla="*/ 627797 w 5260993"/>
              <a:gd name="connsiteY2" fmla="*/ 919688 h 1548362"/>
              <a:gd name="connsiteX3" fmla="*/ 818866 w 5260993"/>
              <a:gd name="connsiteY3" fmla="*/ 141765 h 1548362"/>
              <a:gd name="connsiteX4" fmla="*/ 1201002 w 5260993"/>
              <a:gd name="connsiteY4" fmla="*/ 46231 h 1548362"/>
              <a:gd name="connsiteX5" fmla="*/ 1583139 w 5260993"/>
              <a:gd name="connsiteY5" fmla="*/ 660380 h 1548362"/>
              <a:gd name="connsiteX6" fmla="*/ 2265528 w 5260993"/>
              <a:gd name="connsiteY6" fmla="*/ 1151700 h 1548362"/>
              <a:gd name="connsiteX7" fmla="*/ 2975212 w 5260993"/>
              <a:gd name="connsiteY7" fmla="*/ 1301825 h 1548362"/>
              <a:gd name="connsiteX8" fmla="*/ 4094328 w 5260993"/>
              <a:gd name="connsiteY8" fmla="*/ 1411007 h 1548362"/>
              <a:gd name="connsiteX9" fmla="*/ 5254388 w 5260993"/>
              <a:gd name="connsiteY9" fmla="*/ 1533837 h 1548362"/>
              <a:gd name="connsiteX10" fmla="*/ 13648 w 5260993"/>
              <a:gd name="connsiteY10" fmla="*/ 1547485 h 1548362"/>
              <a:gd name="connsiteX0" fmla="*/ 0 w 5260993"/>
              <a:gd name="connsiteY0" fmla="*/ 1547485 h 1548362"/>
              <a:gd name="connsiteX1" fmla="*/ 464024 w 5260993"/>
              <a:gd name="connsiteY1" fmla="*/ 1247234 h 1548362"/>
              <a:gd name="connsiteX2" fmla="*/ 627797 w 5260993"/>
              <a:gd name="connsiteY2" fmla="*/ 919688 h 1548362"/>
              <a:gd name="connsiteX3" fmla="*/ 818866 w 5260993"/>
              <a:gd name="connsiteY3" fmla="*/ 141765 h 1548362"/>
              <a:gd name="connsiteX4" fmla="*/ 1201002 w 5260993"/>
              <a:gd name="connsiteY4" fmla="*/ 46231 h 1548362"/>
              <a:gd name="connsiteX5" fmla="*/ 1583139 w 5260993"/>
              <a:gd name="connsiteY5" fmla="*/ 660380 h 1548362"/>
              <a:gd name="connsiteX6" fmla="*/ 2265528 w 5260993"/>
              <a:gd name="connsiteY6" fmla="*/ 1151700 h 1548362"/>
              <a:gd name="connsiteX7" fmla="*/ 2975212 w 5260993"/>
              <a:gd name="connsiteY7" fmla="*/ 1301825 h 1548362"/>
              <a:gd name="connsiteX8" fmla="*/ 3889612 w 5260993"/>
              <a:gd name="connsiteY8" fmla="*/ 1438302 h 1548362"/>
              <a:gd name="connsiteX9" fmla="*/ 5254388 w 5260993"/>
              <a:gd name="connsiteY9" fmla="*/ 1533837 h 1548362"/>
              <a:gd name="connsiteX10" fmla="*/ 13648 w 5260993"/>
              <a:gd name="connsiteY10" fmla="*/ 1547485 h 1548362"/>
              <a:gd name="connsiteX0" fmla="*/ 0 w 5260993"/>
              <a:gd name="connsiteY0" fmla="*/ 1547485 h 1548362"/>
              <a:gd name="connsiteX1" fmla="*/ 464024 w 5260993"/>
              <a:gd name="connsiteY1" fmla="*/ 1247234 h 1548362"/>
              <a:gd name="connsiteX2" fmla="*/ 627797 w 5260993"/>
              <a:gd name="connsiteY2" fmla="*/ 919688 h 1548362"/>
              <a:gd name="connsiteX3" fmla="*/ 818866 w 5260993"/>
              <a:gd name="connsiteY3" fmla="*/ 141765 h 1548362"/>
              <a:gd name="connsiteX4" fmla="*/ 1201002 w 5260993"/>
              <a:gd name="connsiteY4" fmla="*/ 46231 h 1548362"/>
              <a:gd name="connsiteX5" fmla="*/ 1583139 w 5260993"/>
              <a:gd name="connsiteY5" fmla="*/ 660380 h 1548362"/>
              <a:gd name="connsiteX6" fmla="*/ 2333766 w 5260993"/>
              <a:gd name="connsiteY6" fmla="*/ 1110757 h 1548362"/>
              <a:gd name="connsiteX7" fmla="*/ 2975212 w 5260993"/>
              <a:gd name="connsiteY7" fmla="*/ 1301825 h 1548362"/>
              <a:gd name="connsiteX8" fmla="*/ 3889612 w 5260993"/>
              <a:gd name="connsiteY8" fmla="*/ 1438302 h 1548362"/>
              <a:gd name="connsiteX9" fmla="*/ 5254388 w 5260993"/>
              <a:gd name="connsiteY9" fmla="*/ 1533837 h 1548362"/>
              <a:gd name="connsiteX10" fmla="*/ 13648 w 5260993"/>
              <a:gd name="connsiteY10" fmla="*/ 1547485 h 1548362"/>
              <a:gd name="connsiteX0" fmla="*/ 0 w 5260993"/>
              <a:gd name="connsiteY0" fmla="*/ 1547485 h 1548362"/>
              <a:gd name="connsiteX1" fmla="*/ 464024 w 5260993"/>
              <a:gd name="connsiteY1" fmla="*/ 1247234 h 1548362"/>
              <a:gd name="connsiteX2" fmla="*/ 627797 w 5260993"/>
              <a:gd name="connsiteY2" fmla="*/ 919688 h 1548362"/>
              <a:gd name="connsiteX3" fmla="*/ 818866 w 5260993"/>
              <a:gd name="connsiteY3" fmla="*/ 141765 h 1548362"/>
              <a:gd name="connsiteX4" fmla="*/ 1201002 w 5260993"/>
              <a:gd name="connsiteY4" fmla="*/ 46231 h 1548362"/>
              <a:gd name="connsiteX5" fmla="*/ 1583139 w 5260993"/>
              <a:gd name="connsiteY5" fmla="*/ 660380 h 1548362"/>
              <a:gd name="connsiteX6" fmla="*/ 2333766 w 5260993"/>
              <a:gd name="connsiteY6" fmla="*/ 1110757 h 1548362"/>
              <a:gd name="connsiteX7" fmla="*/ 3057098 w 5260993"/>
              <a:gd name="connsiteY7" fmla="*/ 1356417 h 1548362"/>
              <a:gd name="connsiteX8" fmla="*/ 3889612 w 5260993"/>
              <a:gd name="connsiteY8" fmla="*/ 1438302 h 1548362"/>
              <a:gd name="connsiteX9" fmla="*/ 5254388 w 5260993"/>
              <a:gd name="connsiteY9" fmla="*/ 1533837 h 1548362"/>
              <a:gd name="connsiteX10" fmla="*/ 13648 w 5260993"/>
              <a:gd name="connsiteY10" fmla="*/ 1547485 h 1548362"/>
              <a:gd name="connsiteX0" fmla="*/ 0 w 5260993"/>
              <a:gd name="connsiteY0" fmla="*/ 1547485 h 1548362"/>
              <a:gd name="connsiteX1" fmla="*/ 464024 w 5260993"/>
              <a:gd name="connsiteY1" fmla="*/ 1247234 h 1548362"/>
              <a:gd name="connsiteX2" fmla="*/ 627797 w 5260993"/>
              <a:gd name="connsiteY2" fmla="*/ 919688 h 1548362"/>
              <a:gd name="connsiteX3" fmla="*/ 818866 w 5260993"/>
              <a:gd name="connsiteY3" fmla="*/ 141765 h 1548362"/>
              <a:gd name="connsiteX4" fmla="*/ 1201002 w 5260993"/>
              <a:gd name="connsiteY4" fmla="*/ 46231 h 1548362"/>
              <a:gd name="connsiteX5" fmla="*/ 1583139 w 5260993"/>
              <a:gd name="connsiteY5" fmla="*/ 660380 h 1548362"/>
              <a:gd name="connsiteX6" fmla="*/ 2333766 w 5260993"/>
              <a:gd name="connsiteY6" fmla="*/ 1110757 h 1548362"/>
              <a:gd name="connsiteX7" fmla="*/ 3070746 w 5260993"/>
              <a:gd name="connsiteY7" fmla="*/ 1315474 h 1548362"/>
              <a:gd name="connsiteX8" fmla="*/ 3889612 w 5260993"/>
              <a:gd name="connsiteY8" fmla="*/ 1438302 h 1548362"/>
              <a:gd name="connsiteX9" fmla="*/ 5254388 w 5260993"/>
              <a:gd name="connsiteY9" fmla="*/ 1533837 h 1548362"/>
              <a:gd name="connsiteX10" fmla="*/ 13648 w 5260993"/>
              <a:gd name="connsiteY10" fmla="*/ 1547485 h 1548362"/>
              <a:gd name="connsiteX0" fmla="*/ 0 w 5260993"/>
              <a:gd name="connsiteY0" fmla="*/ 1547485 h 1548362"/>
              <a:gd name="connsiteX1" fmla="*/ 464024 w 5260993"/>
              <a:gd name="connsiteY1" fmla="*/ 1247234 h 1548362"/>
              <a:gd name="connsiteX2" fmla="*/ 627797 w 5260993"/>
              <a:gd name="connsiteY2" fmla="*/ 919688 h 1548362"/>
              <a:gd name="connsiteX3" fmla="*/ 818866 w 5260993"/>
              <a:gd name="connsiteY3" fmla="*/ 141765 h 1548362"/>
              <a:gd name="connsiteX4" fmla="*/ 1201002 w 5260993"/>
              <a:gd name="connsiteY4" fmla="*/ 46231 h 1548362"/>
              <a:gd name="connsiteX5" fmla="*/ 1583139 w 5260993"/>
              <a:gd name="connsiteY5" fmla="*/ 660380 h 1548362"/>
              <a:gd name="connsiteX6" fmla="*/ 2333766 w 5260993"/>
              <a:gd name="connsiteY6" fmla="*/ 1110757 h 1548362"/>
              <a:gd name="connsiteX7" fmla="*/ 3070746 w 5260993"/>
              <a:gd name="connsiteY7" fmla="*/ 1315474 h 1548362"/>
              <a:gd name="connsiteX8" fmla="*/ 4817660 w 5260993"/>
              <a:gd name="connsiteY8" fmla="*/ 1438302 h 1548362"/>
              <a:gd name="connsiteX9" fmla="*/ 5254388 w 5260993"/>
              <a:gd name="connsiteY9" fmla="*/ 1533837 h 1548362"/>
              <a:gd name="connsiteX10" fmla="*/ 13648 w 5260993"/>
              <a:gd name="connsiteY10" fmla="*/ 1547485 h 1548362"/>
              <a:gd name="connsiteX0" fmla="*/ 0 w 5260993"/>
              <a:gd name="connsiteY0" fmla="*/ 1547485 h 1548362"/>
              <a:gd name="connsiteX1" fmla="*/ 464024 w 5260993"/>
              <a:gd name="connsiteY1" fmla="*/ 1247234 h 1548362"/>
              <a:gd name="connsiteX2" fmla="*/ 627797 w 5260993"/>
              <a:gd name="connsiteY2" fmla="*/ 919688 h 1548362"/>
              <a:gd name="connsiteX3" fmla="*/ 818866 w 5260993"/>
              <a:gd name="connsiteY3" fmla="*/ 141765 h 1548362"/>
              <a:gd name="connsiteX4" fmla="*/ 1201002 w 5260993"/>
              <a:gd name="connsiteY4" fmla="*/ 46231 h 1548362"/>
              <a:gd name="connsiteX5" fmla="*/ 1583139 w 5260993"/>
              <a:gd name="connsiteY5" fmla="*/ 660380 h 1548362"/>
              <a:gd name="connsiteX6" fmla="*/ 2333766 w 5260993"/>
              <a:gd name="connsiteY6" fmla="*/ 1110757 h 1548362"/>
              <a:gd name="connsiteX7" fmla="*/ 3043450 w 5260993"/>
              <a:gd name="connsiteY7" fmla="*/ 1274531 h 1548362"/>
              <a:gd name="connsiteX8" fmla="*/ 4817660 w 5260993"/>
              <a:gd name="connsiteY8" fmla="*/ 1438302 h 1548362"/>
              <a:gd name="connsiteX9" fmla="*/ 5254388 w 5260993"/>
              <a:gd name="connsiteY9" fmla="*/ 1533837 h 1548362"/>
              <a:gd name="connsiteX10" fmla="*/ 13648 w 5260993"/>
              <a:gd name="connsiteY10" fmla="*/ 1547485 h 1548362"/>
              <a:gd name="connsiteX0" fmla="*/ 0 w 5260993"/>
              <a:gd name="connsiteY0" fmla="*/ 1547485 h 1548362"/>
              <a:gd name="connsiteX1" fmla="*/ 464024 w 5260993"/>
              <a:gd name="connsiteY1" fmla="*/ 1247234 h 1548362"/>
              <a:gd name="connsiteX2" fmla="*/ 627797 w 5260993"/>
              <a:gd name="connsiteY2" fmla="*/ 919688 h 1548362"/>
              <a:gd name="connsiteX3" fmla="*/ 818866 w 5260993"/>
              <a:gd name="connsiteY3" fmla="*/ 141765 h 1548362"/>
              <a:gd name="connsiteX4" fmla="*/ 1201002 w 5260993"/>
              <a:gd name="connsiteY4" fmla="*/ 46231 h 1548362"/>
              <a:gd name="connsiteX5" fmla="*/ 1583139 w 5260993"/>
              <a:gd name="connsiteY5" fmla="*/ 660380 h 1548362"/>
              <a:gd name="connsiteX6" fmla="*/ 2333766 w 5260993"/>
              <a:gd name="connsiteY6" fmla="*/ 1069814 h 1548362"/>
              <a:gd name="connsiteX7" fmla="*/ 3043450 w 5260993"/>
              <a:gd name="connsiteY7" fmla="*/ 1274531 h 1548362"/>
              <a:gd name="connsiteX8" fmla="*/ 4817660 w 5260993"/>
              <a:gd name="connsiteY8" fmla="*/ 1438302 h 1548362"/>
              <a:gd name="connsiteX9" fmla="*/ 5254388 w 5260993"/>
              <a:gd name="connsiteY9" fmla="*/ 1533837 h 1548362"/>
              <a:gd name="connsiteX10" fmla="*/ 13648 w 5260993"/>
              <a:gd name="connsiteY10" fmla="*/ 1547485 h 1548362"/>
              <a:gd name="connsiteX0" fmla="*/ 0 w 5260993"/>
              <a:gd name="connsiteY0" fmla="*/ 1590959 h 1591836"/>
              <a:gd name="connsiteX1" fmla="*/ 464024 w 5260993"/>
              <a:gd name="connsiteY1" fmla="*/ 1290708 h 1591836"/>
              <a:gd name="connsiteX2" fmla="*/ 627797 w 5260993"/>
              <a:gd name="connsiteY2" fmla="*/ 963162 h 1591836"/>
              <a:gd name="connsiteX3" fmla="*/ 818866 w 5260993"/>
              <a:gd name="connsiteY3" fmla="*/ 185239 h 1591836"/>
              <a:gd name="connsiteX4" fmla="*/ 1323832 w 5260993"/>
              <a:gd name="connsiteY4" fmla="*/ 35114 h 1591836"/>
              <a:gd name="connsiteX5" fmla="*/ 1583139 w 5260993"/>
              <a:gd name="connsiteY5" fmla="*/ 703854 h 1591836"/>
              <a:gd name="connsiteX6" fmla="*/ 2333766 w 5260993"/>
              <a:gd name="connsiteY6" fmla="*/ 1113288 h 1591836"/>
              <a:gd name="connsiteX7" fmla="*/ 3043450 w 5260993"/>
              <a:gd name="connsiteY7" fmla="*/ 1318005 h 1591836"/>
              <a:gd name="connsiteX8" fmla="*/ 4817660 w 5260993"/>
              <a:gd name="connsiteY8" fmla="*/ 1481776 h 1591836"/>
              <a:gd name="connsiteX9" fmla="*/ 5254388 w 5260993"/>
              <a:gd name="connsiteY9" fmla="*/ 1577311 h 1591836"/>
              <a:gd name="connsiteX10" fmla="*/ 13648 w 5260993"/>
              <a:gd name="connsiteY10" fmla="*/ 1590959 h 1591836"/>
              <a:gd name="connsiteX0" fmla="*/ 0 w 5260993"/>
              <a:gd name="connsiteY0" fmla="*/ 1587995 h 1588872"/>
              <a:gd name="connsiteX1" fmla="*/ 464024 w 5260993"/>
              <a:gd name="connsiteY1" fmla="*/ 1287744 h 1588872"/>
              <a:gd name="connsiteX2" fmla="*/ 627797 w 5260993"/>
              <a:gd name="connsiteY2" fmla="*/ 960198 h 1588872"/>
              <a:gd name="connsiteX3" fmla="*/ 818866 w 5260993"/>
              <a:gd name="connsiteY3" fmla="*/ 182275 h 1588872"/>
              <a:gd name="connsiteX4" fmla="*/ 1323832 w 5260993"/>
              <a:gd name="connsiteY4" fmla="*/ 32150 h 1588872"/>
              <a:gd name="connsiteX5" fmla="*/ 1692321 w 5260993"/>
              <a:gd name="connsiteY5" fmla="*/ 659947 h 1588872"/>
              <a:gd name="connsiteX6" fmla="*/ 2333766 w 5260993"/>
              <a:gd name="connsiteY6" fmla="*/ 1110324 h 1588872"/>
              <a:gd name="connsiteX7" fmla="*/ 3043450 w 5260993"/>
              <a:gd name="connsiteY7" fmla="*/ 1315041 h 1588872"/>
              <a:gd name="connsiteX8" fmla="*/ 4817660 w 5260993"/>
              <a:gd name="connsiteY8" fmla="*/ 1478812 h 1588872"/>
              <a:gd name="connsiteX9" fmla="*/ 5254388 w 5260993"/>
              <a:gd name="connsiteY9" fmla="*/ 1574347 h 1588872"/>
              <a:gd name="connsiteX10" fmla="*/ 13648 w 5260993"/>
              <a:gd name="connsiteY10" fmla="*/ 1587995 h 1588872"/>
              <a:gd name="connsiteX0" fmla="*/ 0 w 5260993"/>
              <a:gd name="connsiteY0" fmla="*/ 1611412 h 1612289"/>
              <a:gd name="connsiteX1" fmla="*/ 464024 w 5260993"/>
              <a:gd name="connsiteY1" fmla="*/ 1311161 h 1612289"/>
              <a:gd name="connsiteX2" fmla="*/ 627797 w 5260993"/>
              <a:gd name="connsiteY2" fmla="*/ 983615 h 1612289"/>
              <a:gd name="connsiteX3" fmla="*/ 818866 w 5260993"/>
              <a:gd name="connsiteY3" fmla="*/ 205692 h 1612289"/>
              <a:gd name="connsiteX4" fmla="*/ 1160059 w 5260993"/>
              <a:gd name="connsiteY4" fmla="*/ 28272 h 1612289"/>
              <a:gd name="connsiteX5" fmla="*/ 1692321 w 5260993"/>
              <a:gd name="connsiteY5" fmla="*/ 683364 h 1612289"/>
              <a:gd name="connsiteX6" fmla="*/ 2333766 w 5260993"/>
              <a:gd name="connsiteY6" fmla="*/ 1133741 h 1612289"/>
              <a:gd name="connsiteX7" fmla="*/ 3043450 w 5260993"/>
              <a:gd name="connsiteY7" fmla="*/ 1338458 h 1612289"/>
              <a:gd name="connsiteX8" fmla="*/ 4817660 w 5260993"/>
              <a:gd name="connsiteY8" fmla="*/ 1502229 h 1612289"/>
              <a:gd name="connsiteX9" fmla="*/ 5254388 w 5260993"/>
              <a:gd name="connsiteY9" fmla="*/ 1597764 h 1612289"/>
              <a:gd name="connsiteX10" fmla="*/ 13648 w 5260993"/>
              <a:gd name="connsiteY10" fmla="*/ 1611412 h 1612289"/>
              <a:gd name="connsiteX0" fmla="*/ 0 w 5260993"/>
              <a:gd name="connsiteY0" fmla="*/ 1611412 h 1612289"/>
              <a:gd name="connsiteX1" fmla="*/ 436728 w 5260993"/>
              <a:gd name="connsiteY1" fmla="*/ 1297513 h 1612289"/>
              <a:gd name="connsiteX2" fmla="*/ 627797 w 5260993"/>
              <a:gd name="connsiteY2" fmla="*/ 983615 h 1612289"/>
              <a:gd name="connsiteX3" fmla="*/ 818866 w 5260993"/>
              <a:gd name="connsiteY3" fmla="*/ 205692 h 1612289"/>
              <a:gd name="connsiteX4" fmla="*/ 1160059 w 5260993"/>
              <a:gd name="connsiteY4" fmla="*/ 28272 h 1612289"/>
              <a:gd name="connsiteX5" fmla="*/ 1692321 w 5260993"/>
              <a:gd name="connsiteY5" fmla="*/ 683364 h 1612289"/>
              <a:gd name="connsiteX6" fmla="*/ 2333766 w 5260993"/>
              <a:gd name="connsiteY6" fmla="*/ 1133741 h 1612289"/>
              <a:gd name="connsiteX7" fmla="*/ 3043450 w 5260993"/>
              <a:gd name="connsiteY7" fmla="*/ 1338458 h 1612289"/>
              <a:gd name="connsiteX8" fmla="*/ 4817660 w 5260993"/>
              <a:gd name="connsiteY8" fmla="*/ 1502229 h 1612289"/>
              <a:gd name="connsiteX9" fmla="*/ 5254388 w 5260993"/>
              <a:gd name="connsiteY9" fmla="*/ 1597764 h 1612289"/>
              <a:gd name="connsiteX10" fmla="*/ 13648 w 5260993"/>
              <a:gd name="connsiteY10" fmla="*/ 1611412 h 1612289"/>
              <a:gd name="connsiteX0" fmla="*/ 0 w 5260993"/>
              <a:gd name="connsiteY0" fmla="*/ 1609940 h 1610817"/>
              <a:gd name="connsiteX1" fmla="*/ 436728 w 5260993"/>
              <a:gd name="connsiteY1" fmla="*/ 1296041 h 1610817"/>
              <a:gd name="connsiteX2" fmla="*/ 600502 w 5260993"/>
              <a:gd name="connsiteY2" fmla="*/ 913904 h 1610817"/>
              <a:gd name="connsiteX3" fmla="*/ 818866 w 5260993"/>
              <a:gd name="connsiteY3" fmla="*/ 204220 h 1610817"/>
              <a:gd name="connsiteX4" fmla="*/ 1160059 w 5260993"/>
              <a:gd name="connsiteY4" fmla="*/ 26800 h 1610817"/>
              <a:gd name="connsiteX5" fmla="*/ 1692321 w 5260993"/>
              <a:gd name="connsiteY5" fmla="*/ 681892 h 1610817"/>
              <a:gd name="connsiteX6" fmla="*/ 2333766 w 5260993"/>
              <a:gd name="connsiteY6" fmla="*/ 1132269 h 1610817"/>
              <a:gd name="connsiteX7" fmla="*/ 3043450 w 5260993"/>
              <a:gd name="connsiteY7" fmla="*/ 1336986 h 1610817"/>
              <a:gd name="connsiteX8" fmla="*/ 4817660 w 5260993"/>
              <a:gd name="connsiteY8" fmla="*/ 1500757 h 1610817"/>
              <a:gd name="connsiteX9" fmla="*/ 5254388 w 5260993"/>
              <a:gd name="connsiteY9" fmla="*/ 1596292 h 1610817"/>
              <a:gd name="connsiteX10" fmla="*/ 13648 w 5260993"/>
              <a:gd name="connsiteY10" fmla="*/ 1609940 h 1610817"/>
              <a:gd name="connsiteX0" fmla="*/ 0 w 5260993"/>
              <a:gd name="connsiteY0" fmla="*/ 1602569 h 1603446"/>
              <a:gd name="connsiteX1" fmla="*/ 436728 w 5260993"/>
              <a:gd name="connsiteY1" fmla="*/ 1288670 h 1603446"/>
              <a:gd name="connsiteX2" fmla="*/ 600502 w 5260993"/>
              <a:gd name="connsiteY2" fmla="*/ 906533 h 1603446"/>
              <a:gd name="connsiteX3" fmla="*/ 818866 w 5260993"/>
              <a:gd name="connsiteY3" fmla="*/ 196849 h 1603446"/>
              <a:gd name="connsiteX4" fmla="*/ 1160059 w 5260993"/>
              <a:gd name="connsiteY4" fmla="*/ 19429 h 1603446"/>
              <a:gd name="connsiteX5" fmla="*/ 2509664 w 5260993"/>
              <a:gd name="connsiteY5" fmla="*/ 565339 h 1603446"/>
              <a:gd name="connsiteX6" fmla="*/ 2333766 w 5260993"/>
              <a:gd name="connsiteY6" fmla="*/ 1124898 h 1603446"/>
              <a:gd name="connsiteX7" fmla="*/ 3043450 w 5260993"/>
              <a:gd name="connsiteY7" fmla="*/ 1329615 h 1603446"/>
              <a:gd name="connsiteX8" fmla="*/ 4817660 w 5260993"/>
              <a:gd name="connsiteY8" fmla="*/ 1493386 h 1603446"/>
              <a:gd name="connsiteX9" fmla="*/ 5254388 w 5260993"/>
              <a:gd name="connsiteY9" fmla="*/ 1588921 h 1603446"/>
              <a:gd name="connsiteX10" fmla="*/ 13648 w 5260993"/>
              <a:gd name="connsiteY10" fmla="*/ 1602569 h 1603446"/>
              <a:gd name="connsiteX0" fmla="*/ 0 w 5260993"/>
              <a:gd name="connsiteY0" fmla="*/ 1602569 h 1603446"/>
              <a:gd name="connsiteX1" fmla="*/ 436728 w 5260993"/>
              <a:gd name="connsiteY1" fmla="*/ 1288670 h 1603446"/>
              <a:gd name="connsiteX2" fmla="*/ 600502 w 5260993"/>
              <a:gd name="connsiteY2" fmla="*/ 906533 h 1603446"/>
              <a:gd name="connsiteX3" fmla="*/ 818866 w 5260993"/>
              <a:gd name="connsiteY3" fmla="*/ 196849 h 1603446"/>
              <a:gd name="connsiteX4" fmla="*/ 1160059 w 5260993"/>
              <a:gd name="connsiteY4" fmla="*/ 19429 h 1603446"/>
              <a:gd name="connsiteX5" fmla="*/ 2509664 w 5260993"/>
              <a:gd name="connsiteY5" fmla="*/ 565339 h 1603446"/>
              <a:gd name="connsiteX6" fmla="*/ 2333766 w 5260993"/>
              <a:gd name="connsiteY6" fmla="*/ 1124898 h 1603446"/>
              <a:gd name="connsiteX7" fmla="*/ 3209690 w 5260993"/>
              <a:gd name="connsiteY7" fmla="*/ 1124899 h 1603446"/>
              <a:gd name="connsiteX8" fmla="*/ 4817660 w 5260993"/>
              <a:gd name="connsiteY8" fmla="*/ 1493386 h 1603446"/>
              <a:gd name="connsiteX9" fmla="*/ 5254388 w 5260993"/>
              <a:gd name="connsiteY9" fmla="*/ 1588921 h 1603446"/>
              <a:gd name="connsiteX10" fmla="*/ 13648 w 5260993"/>
              <a:gd name="connsiteY10" fmla="*/ 1602569 h 1603446"/>
              <a:gd name="connsiteX0" fmla="*/ 0 w 5260993"/>
              <a:gd name="connsiteY0" fmla="*/ 1602569 h 1603446"/>
              <a:gd name="connsiteX1" fmla="*/ 436728 w 5260993"/>
              <a:gd name="connsiteY1" fmla="*/ 1288670 h 1603446"/>
              <a:gd name="connsiteX2" fmla="*/ 600502 w 5260993"/>
              <a:gd name="connsiteY2" fmla="*/ 906533 h 1603446"/>
              <a:gd name="connsiteX3" fmla="*/ 818866 w 5260993"/>
              <a:gd name="connsiteY3" fmla="*/ 196849 h 1603446"/>
              <a:gd name="connsiteX4" fmla="*/ 1160059 w 5260993"/>
              <a:gd name="connsiteY4" fmla="*/ 19429 h 1603446"/>
              <a:gd name="connsiteX5" fmla="*/ 2509664 w 5260993"/>
              <a:gd name="connsiteY5" fmla="*/ 565339 h 1603446"/>
              <a:gd name="connsiteX6" fmla="*/ 2749364 w 5260993"/>
              <a:gd name="connsiteY6" fmla="*/ 811000 h 1603446"/>
              <a:gd name="connsiteX7" fmla="*/ 3209690 w 5260993"/>
              <a:gd name="connsiteY7" fmla="*/ 1124899 h 1603446"/>
              <a:gd name="connsiteX8" fmla="*/ 4817660 w 5260993"/>
              <a:gd name="connsiteY8" fmla="*/ 1493386 h 1603446"/>
              <a:gd name="connsiteX9" fmla="*/ 5254388 w 5260993"/>
              <a:gd name="connsiteY9" fmla="*/ 1588921 h 1603446"/>
              <a:gd name="connsiteX10" fmla="*/ 13648 w 5260993"/>
              <a:gd name="connsiteY10" fmla="*/ 1602569 h 1603446"/>
              <a:gd name="connsiteX0" fmla="*/ 0 w 5260993"/>
              <a:gd name="connsiteY0" fmla="*/ 1594642 h 1595519"/>
              <a:gd name="connsiteX1" fmla="*/ 436728 w 5260993"/>
              <a:gd name="connsiteY1" fmla="*/ 1280743 h 1595519"/>
              <a:gd name="connsiteX2" fmla="*/ 600502 w 5260993"/>
              <a:gd name="connsiteY2" fmla="*/ 898606 h 1595519"/>
              <a:gd name="connsiteX3" fmla="*/ 818866 w 5260993"/>
              <a:gd name="connsiteY3" fmla="*/ 188922 h 1595519"/>
              <a:gd name="connsiteX4" fmla="*/ 1160059 w 5260993"/>
              <a:gd name="connsiteY4" fmla="*/ 11502 h 1595519"/>
              <a:gd name="connsiteX5" fmla="*/ 1927828 w 5260993"/>
              <a:gd name="connsiteY5" fmla="*/ 434582 h 1595519"/>
              <a:gd name="connsiteX6" fmla="*/ 2749364 w 5260993"/>
              <a:gd name="connsiteY6" fmla="*/ 803073 h 1595519"/>
              <a:gd name="connsiteX7" fmla="*/ 3209690 w 5260993"/>
              <a:gd name="connsiteY7" fmla="*/ 1116972 h 1595519"/>
              <a:gd name="connsiteX8" fmla="*/ 4817660 w 5260993"/>
              <a:gd name="connsiteY8" fmla="*/ 1485459 h 1595519"/>
              <a:gd name="connsiteX9" fmla="*/ 5254388 w 5260993"/>
              <a:gd name="connsiteY9" fmla="*/ 1580994 h 1595519"/>
              <a:gd name="connsiteX10" fmla="*/ 13648 w 5260993"/>
              <a:gd name="connsiteY10" fmla="*/ 1594642 h 1595519"/>
              <a:gd name="connsiteX0" fmla="*/ 0 w 5260993"/>
              <a:gd name="connsiteY0" fmla="*/ 1594642 h 1595519"/>
              <a:gd name="connsiteX1" fmla="*/ 436728 w 5260993"/>
              <a:gd name="connsiteY1" fmla="*/ 1280743 h 1595519"/>
              <a:gd name="connsiteX2" fmla="*/ 600502 w 5260993"/>
              <a:gd name="connsiteY2" fmla="*/ 898606 h 1595519"/>
              <a:gd name="connsiteX3" fmla="*/ 818866 w 5260993"/>
              <a:gd name="connsiteY3" fmla="*/ 188922 h 1595519"/>
              <a:gd name="connsiteX4" fmla="*/ 1160059 w 5260993"/>
              <a:gd name="connsiteY4" fmla="*/ 11502 h 1595519"/>
              <a:gd name="connsiteX5" fmla="*/ 1927828 w 5260993"/>
              <a:gd name="connsiteY5" fmla="*/ 434582 h 1595519"/>
              <a:gd name="connsiteX6" fmla="*/ 2749364 w 5260993"/>
              <a:gd name="connsiteY6" fmla="*/ 803073 h 1595519"/>
              <a:gd name="connsiteX7" fmla="*/ 3431343 w 5260993"/>
              <a:gd name="connsiteY7" fmla="*/ 1048733 h 1595519"/>
              <a:gd name="connsiteX8" fmla="*/ 4817660 w 5260993"/>
              <a:gd name="connsiteY8" fmla="*/ 1485459 h 1595519"/>
              <a:gd name="connsiteX9" fmla="*/ 5254388 w 5260993"/>
              <a:gd name="connsiteY9" fmla="*/ 1580994 h 1595519"/>
              <a:gd name="connsiteX10" fmla="*/ 13648 w 5260993"/>
              <a:gd name="connsiteY10" fmla="*/ 1594642 h 1595519"/>
              <a:gd name="connsiteX0" fmla="*/ 0 w 5260993"/>
              <a:gd name="connsiteY0" fmla="*/ 1594642 h 1595519"/>
              <a:gd name="connsiteX1" fmla="*/ 436728 w 5260993"/>
              <a:gd name="connsiteY1" fmla="*/ 1280743 h 1595519"/>
              <a:gd name="connsiteX2" fmla="*/ 600502 w 5260993"/>
              <a:gd name="connsiteY2" fmla="*/ 898606 h 1595519"/>
              <a:gd name="connsiteX3" fmla="*/ 818866 w 5260993"/>
              <a:gd name="connsiteY3" fmla="*/ 188922 h 1595519"/>
              <a:gd name="connsiteX4" fmla="*/ 1160059 w 5260993"/>
              <a:gd name="connsiteY4" fmla="*/ 11502 h 1595519"/>
              <a:gd name="connsiteX5" fmla="*/ 1927828 w 5260993"/>
              <a:gd name="connsiteY5" fmla="*/ 434582 h 1595519"/>
              <a:gd name="connsiteX6" fmla="*/ 2860190 w 5260993"/>
              <a:gd name="connsiteY6" fmla="*/ 571061 h 1595519"/>
              <a:gd name="connsiteX7" fmla="*/ 3431343 w 5260993"/>
              <a:gd name="connsiteY7" fmla="*/ 1048733 h 1595519"/>
              <a:gd name="connsiteX8" fmla="*/ 4817660 w 5260993"/>
              <a:gd name="connsiteY8" fmla="*/ 1485459 h 1595519"/>
              <a:gd name="connsiteX9" fmla="*/ 5254388 w 5260993"/>
              <a:gd name="connsiteY9" fmla="*/ 1580994 h 1595519"/>
              <a:gd name="connsiteX10" fmla="*/ 13648 w 5260993"/>
              <a:gd name="connsiteY10" fmla="*/ 1594642 h 1595519"/>
              <a:gd name="connsiteX0" fmla="*/ 0 w 5260993"/>
              <a:gd name="connsiteY0" fmla="*/ 1585569 h 1586446"/>
              <a:gd name="connsiteX1" fmla="*/ 436728 w 5260993"/>
              <a:gd name="connsiteY1" fmla="*/ 1271670 h 1586446"/>
              <a:gd name="connsiteX2" fmla="*/ 600502 w 5260993"/>
              <a:gd name="connsiteY2" fmla="*/ 889533 h 1586446"/>
              <a:gd name="connsiteX3" fmla="*/ 818866 w 5260993"/>
              <a:gd name="connsiteY3" fmla="*/ 179849 h 1586446"/>
              <a:gd name="connsiteX4" fmla="*/ 1160059 w 5260993"/>
              <a:gd name="connsiteY4" fmla="*/ 2429 h 1586446"/>
              <a:gd name="connsiteX5" fmla="*/ 2024800 w 5260993"/>
              <a:gd name="connsiteY5" fmla="*/ 111611 h 1586446"/>
              <a:gd name="connsiteX6" fmla="*/ 2860190 w 5260993"/>
              <a:gd name="connsiteY6" fmla="*/ 561988 h 1586446"/>
              <a:gd name="connsiteX7" fmla="*/ 3431343 w 5260993"/>
              <a:gd name="connsiteY7" fmla="*/ 1039660 h 1586446"/>
              <a:gd name="connsiteX8" fmla="*/ 4817660 w 5260993"/>
              <a:gd name="connsiteY8" fmla="*/ 1476386 h 1586446"/>
              <a:gd name="connsiteX9" fmla="*/ 5254388 w 5260993"/>
              <a:gd name="connsiteY9" fmla="*/ 1571921 h 1586446"/>
              <a:gd name="connsiteX10" fmla="*/ 13648 w 5260993"/>
              <a:gd name="connsiteY10" fmla="*/ 1585569 h 1586446"/>
              <a:gd name="connsiteX0" fmla="*/ 0 w 5260993"/>
              <a:gd name="connsiteY0" fmla="*/ 1706668 h 1707545"/>
              <a:gd name="connsiteX1" fmla="*/ 436728 w 5260993"/>
              <a:gd name="connsiteY1" fmla="*/ 1392769 h 1707545"/>
              <a:gd name="connsiteX2" fmla="*/ 600502 w 5260993"/>
              <a:gd name="connsiteY2" fmla="*/ 1010632 h 1707545"/>
              <a:gd name="connsiteX3" fmla="*/ 818866 w 5260993"/>
              <a:gd name="connsiteY3" fmla="*/ 300948 h 1707545"/>
              <a:gd name="connsiteX4" fmla="*/ 1243178 w 5260993"/>
              <a:gd name="connsiteY4" fmla="*/ 698 h 1707545"/>
              <a:gd name="connsiteX5" fmla="*/ 2024800 w 5260993"/>
              <a:gd name="connsiteY5" fmla="*/ 232710 h 1707545"/>
              <a:gd name="connsiteX6" fmla="*/ 2860190 w 5260993"/>
              <a:gd name="connsiteY6" fmla="*/ 683087 h 1707545"/>
              <a:gd name="connsiteX7" fmla="*/ 3431343 w 5260993"/>
              <a:gd name="connsiteY7" fmla="*/ 1160759 h 1707545"/>
              <a:gd name="connsiteX8" fmla="*/ 4817660 w 5260993"/>
              <a:gd name="connsiteY8" fmla="*/ 1597485 h 1707545"/>
              <a:gd name="connsiteX9" fmla="*/ 5254388 w 5260993"/>
              <a:gd name="connsiteY9" fmla="*/ 1693020 h 1707545"/>
              <a:gd name="connsiteX10" fmla="*/ 13648 w 5260993"/>
              <a:gd name="connsiteY10" fmla="*/ 1706668 h 1707545"/>
              <a:gd name="connsiteX0" fmla="*/ 0 w 5260993"/>
              <a:gd name="connsiteY0" fmla="*/ 1706238 h 1707115"/>
              <a:gd name="connsiteX1" fmla="*/ 436728 w 5260993"/>
              <a:gd name="connsiteY1" fmla="*/ 1392339 h 1707115"/>
              <a:gd name="connsiteX2" fmla="*/ 600502 w 5260993"/>
              <a:gd name="connsiteY2" fmla="*/ 1010202 h 1707115"/>
              <a:gd name="connsiteX3" fmla="*/ 929692 w 5260993"/>
              <a:gd name="connsiteY3" fmla="*/ 273223 h 1707115"/>
              <a:gd name="connsiteX4" fmla="*/ 1243178 w 5260993"/>
              <a:gd name="connsiteY4" fmla="*/ 268 h 1707115"/>
              <a:gd name="connsiteX5" fmla="*/ 2024800 w 5260993"/>
              <a:gd name="connsiteY5" fmla="*/ 232280 h 1707115"/>
              <a:gd name="connsiteX6" fmla="*/ 2860190 w 5260993"/>
              <a:gd name="connsiteY6" fmla="*/ 682657 h 1707115"/>
              <a:gd name="connsiteX7" fmla="*/ 3431343 w 5260993"/>
              <a:gd name="connsiteY7" fmla="*/ 1160329 h 1707115"/>
              <a:gd name="connsiteX8" fmla="*/ 4817660 w 5260993"/>
              <a:gd name="connsiteY8" fmla="*/ 1597055 h 1707115"/>
              <a:gd name="connsiteX9" fmla="*/ 5254388 w 5260993"/>
              <a:gd name="connsiteY9" fmla="*/ 1692590 h 1707115"/>
              <a:gd name="connsiteX10" fmla="*/ 13648 w 5260993"/>
              <a:gd name="connsiteY10" fmla="*/ 1706238 h 1707115"/>
              <a:gd name="connsiteX0" fmla="*/ 0 w 5260993"/>
              <a:gd name="connsiteY0" fmla="*/ 1706238 h 1707115"/>
              <a:gd name="connsiteX1" fmla="*/ 409022 w 5260993"/>
              <a:gd name="connsiteY1" fmla="*/ 1365043 h 1707115"/>
              <a:gd name="connsiteX2" fmla="*/ 600502 w 5260993"/>
              <a:gd name="connsiteY2" fmla="*/ 1010202 h 1707115"/>
              <a:gd name="connsiteX3" fmla="*/ 929692 w 5260993"/>
              <a:gd name="connsiteY3" fmla="*/ 273223 h 1707115"/>
              <a:gd name="connsiteX4" fmla="*/ 1243178 w 5260993"/>
              <a:gd name="connsiteY4" fmla="*/ 268 h 1707115"/>
              <a:gd name="connsiteX5" fmla="*/ 2024800 w 5260993"/>
              <a:gd name="connsiteY5" fmla="*/ 232280 h 1707115"/>
              <a:gd name="connsiteX6" fmla="*/ 2860190 w 5260993"/>
              <a:gd name="connsiteY6" fmla="*/ 682657 h 1707115"/>
              <a:gd name="connsiteX7" fmla="*/ 3431343 w 5260993"/>
              <a:gd name="connsiteY7" fmla="*/ 1160329 h 1707115"/>
              <a:gd name="connsiteX8" fmla="*/ 4817660 w 5260993"/>
              <a:gd name="connsiteY8" fmla="*/ 1597055 h 1707115"/>
              <a:gd name="connsiteX9" fmla="*/ 5254388 w 5260993"/>
              <a:gd name="connsiteY9" fmla="*/ 1692590 h 1707115"/>
              <a:gd name="connsiteX10" fmla="*/ 13648 w 5260993"/>
              <a:gd name="connsiteY10" fmla="*/ 1706238 h 1707115"/>
              <a:gd name="connsiteX0" fmla="*/ 0 w 5260993"/>
              <a:gd name="connsiteY0" fmla="*/ 1706238 h 1707115"/>
              <a:gd name="connsiteX1" fmla="*/ 409022 w 5260993"/>
              <a:gd name="connsiteY1" fmla="*/ 1365043 h 1707115"/>
              <a:gd name="connsiteX2" fmla="*/ 600502 w 5260993"/>
              <a:gd name="connsiteY2" fmla="*/ 1010202 h 1707115"/>
              <a:gd name="connsiteX3" fmla="*/ 929692 w 5260993"/>
              <a:gd name="connsiteY3" fmla="*/ 273223 h 1707115"/>
              <a:gd name="connsiteX4" fmla="*/ 1243178 w 5260993"/>
              <a:gd name="connsiteY4" fmla="*/ 268 h 1707115"/>
              <a:gd name="connsiteX5" fmla="*/ 2024800 w 5260993"/>
              <a:gd name="connsiteY5" fmla="*/ 232280 h 1707115"/>
              <a:gd name="connsiteX6" fmla="*/ 2860190 w 5260993"/>
              <a:gd name="connsiteY6" fmla="*/ 682657 h 1707115"/>
              <a:gd name="connsiteX7" fmla="*/ 3694556 w 5260993"/>
              <a:gd name="connsiteY7" fmla="*/ 1160329 h 1707115"/>
              <a:gd name="connsiteX8" fmla="*/ 4817660 w 5260993"/>
              <a:gd name="connsiteY8" fmla="*/ 1597055 h 1707115"/>
              <a:gd name="connsiteX9" fmla="*/ 5254388 w 5260993"/>
              <a:gd name="connsiteY9" fmla="*/ 1692590 h 1707115"/>
              <a:gd name="connsiteX10" fmla="*/ 13648 w 5260993"/>
              <a:gd name="connsiteY10" fmla="*/ 1706238 h 1707115"/>
              <a:gd name="connsiteX0" fmla="*/ 0 w 5260993"/>
              <a:gd name="connsiteY0" fmla="*/ 1706238 h 1707115"/>
              <a:gd name="connsiteX1" fmla="*/ 409022 w 5260993"/>
              <a:gd name="connsiteY1" fmla="*/ 1365043 h 1707115"/>
              <a:gd name="connsiteX2" fmla="*/ 600502 w 5260993"/>
              <a:gd name="connsiteY2" fmla="*/ 1010202 h 1707115"/>
              <a:gd name="connsiteX3" fmla="*/ 929692 w 5260993"/>
              <a:gd name="connsiteY3" fmla="*/ 273223 h 1707115"/>
              <a:gd name="connsiteX4" fmla="*/ 1243178 w 5260993"/>
              <a:gd name="connsiteY4" fmla="*/ 268 h 1707115"/>
              <a:gd name="connsiteX5" fmla="*/ 2024800 w 5260993"/>
              <a:gd name="connsiteY5" fmla="*/ 232280 h 1707115"/>
              <a:gd name="connsiteX6" fmla="*/ 3026429 w 5260993"/>
              <a:gd name="connsiteY6" fmla="*/ 682657 h 1707115"/>
              <a:gd name="connsiteX7" fmla="*/ 3694556 w 5260993"/>
              <a:gd name="connsiteY7" fmla="*/ 1160329 h 1707115"/>
              <a:gd name="connsiteX8" fmla="*/ 4817660 w 5260993"/>
              <a:gd name="connsiteY8" fmla="*/ 1597055 h 1707115"/>
              <a:gd name="connsiteX9" fmla="*/ 5254388 w 5260993"/>
              <a:gd name="connsiteY9" fmla="*/ 1692590 h 1707115"/>
              <a:gd name="connsiteX10" fmla="*/ 13648 w 5260993"/>
              <a:gd name="connsiteY10" fmla="*/ 1706238 h 1707115"/>
              <a:gd name="connsiteX0" fmla="*/ 0 w 5260993"/>
              <a:gd name="connsiteY0" fmla="*/ 1706238 h 1707115"/>
              <a:gd name="connsiteX1" fmla="*/ 409022 w 5260993"/>
              <a:gd name="connsiteY1" fmla="*/ 1365043 h 1707115"/>
              <a:gd name="connsiteX2" fmla="*/ 600502 w 5260993"/>
              <a:gd name="connsiteY2" fmla="*/ 1010202 h 1707115"/>
              <a:gd name="connsiteX3" fmla="*/ 929692 w 5260993"/>
              <a:gd name="connsiteY3" fmla="*/ 273223 h 1707115"/>
              <a:gd name="connsiteX4" fmla="*/ 1243178 w 5260993"/>
              <a:gd name="connsiteY4" fmla="*/ 268 h 1707115"/>
              <a:gd name="connsiteX5" fmla="*/ 2024800 w 5260993"/>
              <a:gd name="connsiteY5" fmla="*/ 232280 h 1707115"/>
              <a:gd name="connsiteX6" fmla="*/ 3026429 w 5260993"/>
              <a:gd name="connsiteY6" fmla="*/ 682657 h 1707115"/>
              <a:gd name="connsiteX7" fmla="*/ 3736115 w 5260993"/>
              <a:gd name="connsiteY7" fmla="*/ 1064795 h 1707115"/>
              <a:gd name="connsiteX8" fmla="*/ 4817660 w 5260993"/>
              <a:gd name="connsiteY8" fmla="*/ 1597055 h 1707115"/>
              <a:gd name="connsiteX9" fmla="*/ 5254388 w 5260993"/>
              <a:gd name="connsiteY9" fmla="*/ 1692590 h 1707115"/>
              <a:gd name="connsiteX10" fmla="*/ 13648 w 5260993"/>
              <a:gd name="connsiteY10" fmla="*/ 1706238 h 1707115"/>
              <a:gd name="connsiteX0" fmla="*/ 0 w 5260993"/>
              <a:gd name="connsiteY0" fmla="*/ 1706238 h 1707115"/>
              <a:gd name="connsiteX1" fmla="*/ 409022 w 5260993"/>
              <a:gd name="connsiteY1" fmla="*/ 1365043 h 1707115"/>
              <a:gd name="connsiteX2" fmla="*/ 600502 w 5260993"/>
              <a:gd name="connsiteY2" fmla="*/ 1010202 h 1707115"/>
              <a:gd name="connsiteX3" fmla="*/ 929692 w 5260993"/>
              <a:gd name="connsiteY3" fmla="*/ 273223 h 1707115"/>
              <a:gd name="connsiteX4" fmla="*/ 1243178 w 5260993"/>
              <a:gd name="connsiteY4" fmla="*/ 268 h 1707115"/>
              <a:gd name="connsiteX5" fmla="*/ 2024800 w 5260993"/>
              <a:gd name="connsiteY5" fmla="*/ 232280 h 1707115"/>
              <a:gd name="connsiteX6" fmla="*/ 3026429 w 5260993"/>
              <a:gd name="connsiteY6" fmla="*/ 682657 h 1707115"/>
              <a:gd name="connsiteX7" fmla="*/ 3736115 w 5260993"/>
              <a:gd name="connsiteY7" fmla="*/ 1064795 h 1707115"/>
              <a:gd name="connsiteX8" fmla="*/ 4296003 w 5260993"/>
              <a:gd name="connsiteY8" fmla="*/ 1351395 h 1707115"/>
              <a:gd name="connsiteX9" fmla="*/ 5254388 w 5260993"/>
              <a:gd name="connsiteY9" fmla="*/ 1692590 h 1707115"/>
              <a:gd name="connsiteX10" fmla="*/ 13648 w 5260993"/>
              <a:gd name="connsiteY10" fmla="*/ 1706238 h 1707115"/>
              <a:gd name="connsiteX0" fmla="*/ 0 w 5260993"/>
              <a:gd name="connsiteY0" fmla="*/ 1706238 h 1707115"/>
              <a:gd name="connsiteX1" fmla="*/ 409022 w 5260993"/>
              <a:gd name="connsiteY1" fmla="*/ 1365043 h 1707115"/>
              <a:gd name="connsiteX2" fmla="*/ 600502 w 5260993"/>
              <a:gd name="connsiteY2" fmla="*/ 1010202 h 1707115"/>
              <a:gd name="connsiteX3" fmla="*/ 929692 w 5260993"/>
              <a:gd name="connsiteY3" fmla="*/ 273223 h 1707115"/>
              <a:gd name="connsiteX4" fmla="*/ 1243178 w 5260993"/>
              <a:gd name="connsiteY4" fmla="*/ 268 h 1707115"/>
              <a:gd name="connsiteX5" fmla="*/ 2024800 w 5260993"/>
              <a:gd name="connsiteY5" fmla="*/ 232280 h 1707115"/>
              <a:gd name="connsiteX6" fmla="*/ 3026429 w 5260993"/>
              <a:gd name="connsiteY6" fmla="*/ 682657 h 1707115"/>
              <a:gd name="connsiteX7" fmla="*/ 3736115 w 5260993"/>
              <a:gd name="connsiteY7" fmla="*/ 1064795 h 1707115"/>
              <a:gd name="connsiteX8" fmla="*/ 4296003 w 5260993"/>
              <a:gd name="connsiteY8" fmla="*/ 1351395 h 1707115"/>
              <a:gd name="connsiteX9" fmla="*/ 5254388 w 5260993"/>
              <a:gd name="connsiteY9" fmla="*/ 1692590 h 1707115"/>
              <a:gd name="connsiteX10" fmla="*/ 13648 w 5260993"/>
              <a:gd name="connsiteY10" fmla="*/ 1706238 h 1707115"/>
              <a:gd name="connsiteX0" fmla="*/ 0 w 5260993"/>
              <a:gd name="connsiteY0" fmla="*/ 1706213 h 1707090"/>
              <a:gd name="connsiteX1" fmla="*/ 409022 w 5260993"/>
              <a:gd name="connsiteY1" fmla="*/ 1365018 h 1707090"/>
              <a:gd name="connsiteX2" fmla="*/ 600502 w 5260993"/>
              <a:gd name="connsiteY2" fmla="*/ 1010177 h 1707090"/>
              <a:gd name="connsiteX3" fmla="*/ 929692 w 5260993"/>
              <a:gd name="connsiteY3" fmla="*/ 273198 h 1707090"/>
              <a:gd name="connsiteX4" fmla="*/ 1243178 w 5260993"/>
              <a:gd name="connsiteY4" fmla="*/ 243 h 1707090"/>
              <a:gd name="connsiteX5" fmla="*/ 2024800 w 5260993"/>
              <a:gd name="connsiteY5" fmla="*/ 232255 h 1707090"/>
              <a:gd name="connsiteX6" fmla="*/ 3084391 w 5260993"/>
              <a:gd name="connsiteY6" fmla="*/ 600745 h 1707090"/>
              <a:gd name="connsiteX7" fmla="*/ 3736115 w 5260993"/>
              <a:gd name="connsiteY7" fmla="*/ 1064770 h 1707090"/>
              <a:gd name="connsiteX8" fmla="*/ 4296003 w 5260993"/>
              <a:gd name="connsiteY8" fmla="*/ 1351370 h 1707090"/>
              <a:gd name="connsiteX9" fmla="*/ 5254388 w 5260993"/>
              <a:gd name="connsiteY9" fmla="*/ 1692565 h 1707090"/>
              <a:gd name="connsiteX10" fmla="*/ 13648 w 5260993"/>
              <a:gd name="connsiteY10" fmla="*/ 1706213 h 1707090"/>
              <a:gd name="connsiteX0" fmla="*/ 0 w 5260993"/>
              <a:gd name="connsiteY0" fmla="*/ 1706213 h 1707090"/>
              <a:gd name="connsiteX1" fmla="*/ 409022 w 5260993"/>
              <a:gd name="connsiteY1" fmla="*/ 1365018 h 1707090"/>
              <a:gd name="connsiteX2" fmla="*/ 600502 w 5260993"/>
              <a:gd name="connsiteY2" fmla="*/ 1010177 h 1707090"/>
              <a:gd name="connsiteX3" fmla="*/ 929692 w 5260993"/>
              <a:gd name="connsiteY3" fmla="*/ 273198 h 1707090"/>
              <a:gd name="connsiteX4" fmla="*/ 1243178 w 5260993"/>
              <a:gd name="connsiteY4" fmla="*/ 243 h 1707090"/>
              <a:gd name="connsiteX5" fmla="*/ 2024800 w 5260993"/>
              <a:gd name="connsiteY5" fmla="*/ 232255 h 1707090"/>
              <a:gd name="connsiteX6" fmla="*/ 3084391 w 5260993"/>
              <a:gd name="connsiteY6" fmla="*/ 600745 h 1707090"/>
              <a:gd name="connsiteX7" fmla="*/ 3736115 w 5260993"/>
              <a:gd name="connsiteY7" fmla="*/ 1064770 h 1707090"/>
              <a:gd name="connsiteX8" fmla="*/ 4296003 w 5260993"/>
              <a:gd name="connsiteY8" fmla="*/ 1351370 h 1707090"/>
              <a:gd name="connsiteX9" fmla="*/ 5254388 w 5260993"/>
              <a:gd name="connsiteY9" fmla="*/ 1692565 h 1707090"/>
              <a:gd name="connsiteX10" fmla="*/ 13648 w 5260993"/>
              <a:gd name="connsiteY10" fmla="*/ 1706213 h 1707090"/>
              <a:gd name="connsiteX0" fmla="*/ 0 w 5260993"/>
              <a:gd name="connsiteY0" fmla="*/ 1706213 h 1707090"/>
              <a:gd name="connsiteX1" fmla="*/ 409022 w 5260993"/>
              <a:gd name="connsiteY1" fmla="*/ 1365018 h 1707090"/>
              <a:gd name="connsiteX2" fmla="*/ 600502 w 5260993"/>
              <a:gd name="connsiteY2" fmla="*/ 1010177 h 1707090"/>
              <a:gd name="connsiteX3" fmla="*/ 929692 w 5260993"/>
              <a:gd name="connsiteY3" fmla="*/ 273198 h 1707090"/>
              <a:gd name="connsiteX4" fmla="*/ 1243178 w 5260993"/>
              <a:gd name="connsiteY4" fmla="*/ 243 h 1707090"/>
              <a:gd name="connsiteX5" fmla="*/ 2024800 w 5260993"/>
              <a:gd name="connsiteY5" fmla="*/ 232255 h 1707090"/>
              <a:gd name="connsiteX6" fmla="*/ 3084391 w 5260993"/>
              <a:gd name="connsiteY6" fmla="*/ 600745 h 1707090"/>
              <a:gd name="connsiteX7" fmla="*/ 3724523 w 5260993"/>
              <a:gd name="connsiteY7" fmla="*/ 1010179 h 1707090"/>
              <a:gd name="connsiteX8" fmla="*/ 4296003 w 5260993"/>
              <a:gd name="connsiteY8" fmla="*/ 1351370 h 1707090"/>
              <a:gd name="connsiteX9" fmla="*/ 5254388 w 5260993"/>
              <a:gd name="connsiteY9" fmla="*/ 1692565 h 1707090"/>
              <a:gd name="connsiteX10" fmla="*/ 13648 w 5260993"/>
              <a:gd name="connsiteY10" fmla="*/ 1706213 h 1707090"/>
              <a:gd name="connsiteX0" fmla="*/ 0 w 5260993"/>
              <a:gd name="connsiteY0" fmla="*/ 1706213 h 1707090"/>
              <a:gd name="connsiteX1" fmla="*/ 409022 w 5260993"/>
              <a:gd name="connsiteY1" fmla="*/ 1365018 h 1707090"/>
              <a:gd name="connsiteX2" fmla="*/ 600502 w 5260993"/>
              <a:gd name="connsiteY2" fmla="*/ 1010177 h 1707090"/>
              <a:gd name="connsiteX3" fmla="*/ 929692 w 5260993"/>
              <a:gd name="connsiteY3" fmla="*/ 273198 h 1707090"/>
              <a:gd name="connsiteX4" fmla="*/ 1243178 w 5260993"/>
              <a:gd name="connsiteY4" fmla="*/ 243 h 1707090"/>
              <a:gd name="connsiteX5" fmla="*/ 2024800 w 5260993"/>
              <a:gd name="connsiteY5" fmla="*/ 232255 h 1707090"/>
              <a:gd name="connsiteX6" fmla="*/ 3084391 w 5260993"/>
              <a:gd name="connsiteY6" fmla="*/ 600745 h 1707090"/>
              <a:gd name="connsiteX7" fmla="*/ 3724523 w 5260993"/>
              <a:gd name="connsiteY7" fmla="*/ 1010179 h 1707090"/>
              <a:gd name="connsiteX8" fmla="*/ 4296003 w 5260993"/>
              <a:gd name="connsiteY8" fmla="*/ 1351370 h 1707090"/>
              <a:gd name="connsiteX9" fmla="*/ 5254388 w 5260993"/>
              <a:gd name="connsiteY9" fmla="*/ 1692565 h 1707090"/>
              <a:gd name="connsiteX10" fmla="*/ 13648 w 5260993"/>
              <a:gd name="connsiteY10" fmla="*/ 1706213 h 1707090"/>
              <a:gd name="connsiteX0" fmla="*/ 0 w 5260993"/>
              <a:gd name="connsiteY0" fmla="*/ 1706213 h 1707090"/>
              <a:gd name="connsiteX1" fmla="*/ 409022 w 5260993"/>
              <a:gd name="connsiteY1" fmla="*/ 1365018 h 1707090"/>
              <a:gd name="connsiteX2" fmla="*/ 600502 w 5260993"/>
              <a:gd name="connsiteY2" fmla="*/ 1010177 h 1707090"/>
              <a:gd name="connsiteX3" fmla="*/ 929692 w 5260993"/>
              <a:gd name="connsiteY3" fmla="*/ 273198 h 1707090"/>
              <a:gd name="connsiteX4" fmla="*/ 1243178 w 5260993"/>
              <a:gd name="connsiteY4" fmla="*/ 243 h 1707090"/>
              <a:gd name="connsiteX5" fmla="*/ 2024800 w 5260993"/>
              <a:gd name="connsiteY5" fmla="*/ 232255 h 1707090"/>
              <a:gd name="connsiteX6" fmla="*/ 3084391 w 5260993"/>
              <a:gd name="connsiteY6" fmla="*/ 600745 h 1707090"/>
              <a:gd name="connsiteX7" fmla="*/ 3724523 w 5260993"/>
              <a:gd name="connsiteY7" fmla="*/ 1010179 h 1707090"/>
              <a:gd name="connsiteX8" fmla="*/ 4296003 w 5260993"/>
              <a:gd name="connsiteY8" fmla="*/ 1351370 h 1707090"/>
              <a:gd name="connsiteX9" fmla="*/ 5254388 w 5260993"/>
              <a:gd name="connsiteY9" fmla="*/ 1692565 h 1707090"/>
              <a:gd name="connsiteX10" fmla="*/ 13648 w 5260993"/>
              <a:gd name="connsiteY10" fmla="*/ 1706213 h 1707090"/>
              <a:gd name="connsiteX0" fmla="*/ 0 w 5260993"/>
              <a:gd name="connsiteY0" fmla="*/ 1706213 h 1707090"/>
              <a:gd name="connsiteX1" fmla="*/ 409022 w 5260993"/>
              <a:gd name="connsiteY1" fmla="*/ 1365018 h 1707090"/>
              <a:gd name="connsiteX2" fmla="*/ 600502 w 5260993"/>
              <a:gd name="connsiteY2" fmla="*/ 1010177 h 1707090"/>
              <a:gd name="connsiteX3" fmla="*/ 929692 w 5260993"/>
              <a:gd name="connsiteY3" fmla="*/ 273198 h 1707090"/>
              <a:gd name="connsiteX4" fmla="*/ 1243178 w 5260993"/>
              <a:gd name="connsiteY4" fmla="*/ 243 h 1707090"/>
              <a:gd name="connsiteX5" fmla="*/ 2024800 w 5260993"/>
              <a:gd name="connsiteY5" fmla="*/ 232255 h 1707090"/>
              <a:gd name="connsiteX6" fmla="*/ 3084391 w 5260993"/>
              <a:gd name="connsiteY6" fmla="*/ 600745 h 1707090"/>
              <a:gd name="connsiteX7" fmla="*/ 3747709 w 5260993"/>
              <a:gd name="connsiteY7" fmla="*/ 982884 h 1707090"/>
              <a:gd name="connsiteX8" fmla="*/ 4296003 w 5260993"/>
              <a:gd name="connsiteY8" fmla="*/ 1351370 h 1707090"/>
              <a:gd name="connsiteX9" fmla="*/ 5254388 w 5260993"/>
              <a:gd name="connsiteY9" fmla="*/ 1692565 h 1707090"/>
              <a:gd name="connsiteX10" fmla="*/ 13648 w 5260993"/>
              <a:gd name="connsiteY10" fmla="*/ 1706213 h 1707090"/>
              <a:gd name="connsiteX0" fmla="*/ 0 w 5260993"/>
              <a:gd name="connsiteY0" fmla="*/ 1745221 h 1746098"/>
              <a:gd name="connsiteX1" fmla="*/ 409022 w 5260993"/>
              <a:gd name="connsiteY1" fmla="*/ 1404026 h 1746098"/>
              <a:gd name="connsiteX2" fmla="*/ 600502 w 5260993"/>
              <a:gd name="connsiteY2" fmla="*/ 1049185 h 1746098"/>
              <a:gd name="connsiteX3" fmla="*/ 929692 w 5260993"/>
              <a:gd name="connsiteY3" fmla="*/ 312206 h 1746098"/>
              <a:gd name="connsiteX4" fmla="*/ 1243178 w 5260993"/>
              <a:gd name="connsiteY4" fmla="*/ 39251 h 1746098"/>
              <a:gd name="connsiteX5" fmla="*/ 2245056 w 5260993"/>
              <a:gd name="connsiteY5" fmla="*/ 66546 h 1746098"/>
              <a:gd name="connsiteX6" fmla="*/ 3084391 w 5260993"/>
              <a:gd name="connsiteY6" fmla="*/ 639753 h 1746098"/>
              <a:gd name="connsiteX7" fmla="*/ 3747709 w 5260993"/>
              <a:gd name="connsiteY7" fmla="*/ 1021892 h 1746098"/>
              <a:gd name="connsiteX8" fmla="*/ 4296003 w 5260993"/>
              <a:gd name="connsiteY8" fmla="*/ 1390378 h 1746098"/>
              <a:gd name="connsiteX9" fmla="*/ 5254388 w 5260993"/>
              <a:gd name="connsiteY9" fmla="*/ 1731573 h 1746098"/>
              <a:gd name="connsiteX10" fmla="*/ 13648 w 5260993"/>
              <a:gd name="connsiteY10" fmla="*/ 1745221 h 1746098"/>
              <a:gd name="connsiteX0" fmla="*/ 0 w 5260993"/>
              <a:gd name="connsiteY0" fmla="*/ 1878756 h 1879633"/>
              <a:gd name="connsiteX1" fmla="*/ 409022 w 5260993"/>
              <a:gd name="connsiteY1" fmla="*/ 1537561 h 1879633"/>
              <a:gd name="connsiteX2" fmla="*/ 600502 w 5260993"/>
              <a:gd name="connsiteY2" fmla="*/ 1182720 h 1879633"/>
              <a:gd name="connsiteX3" fmla="*/ 929692 w 5260993"/>
              <a:gd name="connsiteY3" fmla="*/ 445741 h 1879633"/>
              <a:gd name="connsiteX4" fmla="*/ 1440248 w 5260993"/>
              <a:gd name="connsiteY4" fmla="*/ 9012 h 1879633"/>
              <a:gd name="connsiteX5" fmla="*/ 2245056 w 5260993"/>
              <a:gd name="connsiteY5" fmla="*/ 200081 h 1879633"/>
              <a:gd name="connsiteX6" fmla="*/ 3084391 w 5260993"/>
              <a:gd name="connsiteY6" fmla="*/ 773288 h 1879633"/>
              <a:gd name="connsiteX7" fmla="*/ 3747709 w 5260993"/>
              <a:gd name="connsiteY7" fmla="*/ 1155427 h 1879633"/>
              <a:gd name="connsiteX8" fmla="*/ 4296003 w 5260993"/>
              <a:gd name="connsiteY8" fmla="*/ 1523913 h 1879633"/>
              <a:gd name="connsiteX9" fmla="*/ 5254388 w 5260993"/>
              <a:gd name="connsiteY9" fmla="*/ 1865108 h 1879633"/>
              <a:gd name="connsiteX10" fmla="*/ 13648 w 5260993"/>
              <a:gd name="connsiteY10" fmla="*/ 1878756 h 1879633"/>
              <a:gd name="connsiteX0" fmla="*/ 0 w 5260993"/>
              <a:gd name="connsiteY0" fmla="*/ 1878756 h 1879633"/>
              <a:gd name="connsiteX1" fmla="*/ 409022 w 5260993"/>
              <a:gd name="connsiteY1" fmla="*/ 1537561 h 1879633"/>
              <a:gd name="connsiteX2" fmla="*/ 600502 w 5260993"/>
              <a:gd name="connsiteY2" fmla="*/ 1182720 h 1879633"/>
              <a:gd name="connsiteX3" fmla="*/ 929692 w 5260993"/>
              <a:gd name="connsiteY3" fmla="*/ 445741 h 1879633"/>
              <a:gd name="connsiteX4" fmla="*/ 1440248 w 5260993"/>
              <a:gd name="connsiteY4" fmla="*/ 9012 h 1879633"/>
              <a:gd name="connsiteX5" fmla="*/ 2245056 w 5260993"/>
              <a:gd name="connsiteY5" fmla="*/ 200081 h 1879633"/>
              <a:gd name="connsiteX6" fmla="*/ 3084391 w 5260993"/>
              <a:gd name="connsiteY6" fmla="*/ 773288 h 1879633"/>
              <a:gd name="connsiteX7" fmla="*/ 3747709 w 5260993"/>
              <a:gd name="connsiteY7" fmla="*/ 1155427 h 1879633"/>
              <a:gd name="connsiteX8" fmla="*/ 4296003 w 5260993"/>
              <a:gd name="connsiteY8" fmla="*/ 1455674 h 1879633"/>
              <a:gd name="connsiteX9" fmla="*/ 5254388 w 5260993"/>
              <a:gd name="connsiteY9" fmla="*/ 1865108 h 1879633"/>
              <a:gd name="connsiteX10" fmla="*/ 13648 w 5260993"/>
              <a:gd name="connsiteY10" fmla="*/ 1878756 h 1879633"/>
              <a:gd name="connsiteX0" fmla="*/ 0 w 5260993"/>
              <a:gd name="connsiteY0" fmla="*/ 1878756 h 1879633"/>
              <a:gd name="connsiteX1" fmla="*/ 409022 w 5260993"/>
              <a:gd name="connsiteY1" fmla="*/ 1537561 h 1879633"/>
              <a:gd name="connsiteX2" fmla="*/ 600502 w 5260993"/>
              <a:gd name="connsiteY2" fmla="*/ 1182720 h 1879633"/>
              <a:gd name="connsiteX3" fmla="*/ 929692 w 5260993"/>
              <a:gd name="connsiteY3" fmla="*/ 445741 h 1879633"/>
              <a:gd name="connsiteX4" fmla="*/ 1440248 w 5260993"/>
              <a:gd name="connsiteY4" fmla="*/ 9012 h 1879633"/>
              <a:gd name="connsiteX5" fmla="*/ 2245056 w 5260993"/>
              <a:gd name="connsiteY5" fmla="*/ 200081 h 1879633"/>
              <a:gd name="connsiteX6" fmla="*/ 3084391 w 5260993"/>
              <a:gd name="connsiteY6" fmla="*/ 773288 h 1879633"/>
              <a:gd name="connsiteX7" fmla="*/ 3747709 w 5260993"/>
              <a:gd name="connsiteY7" fmla="*/ 1155427 h 1879633"/>
              <a:gd name="connsiteX8" fmla="*/ 4296003 w 5260993"/>
              <a:gd name="connsiteY8" fmla="*/ 1455674 h 1879633"/>
              <a:gd name="connsiteX9" fmla="*/ 5254388 w 5260993"/>
              <a:gd name="connsiteY9" fmla="*/ 1865108 h 1879633"/>
              <a:gd name="connsiteX10" fmla="*/ 13648 w 5260993"/>
              <a:gd name="connsiteY10" fmla="*/ 1878756 h 1879633"/>
              <a:gd name="connsiteX0" fmla="*/ 0 w 5260993"/>
              <a:gd name="connsiteY0" fmla="*/ 1878756 h 1879633"/>
              <a:gd name="connsiteX1" fmla="*/ 409022 w 5260993"/>
              <a:gd name="connsiteY1" fmla="*/ 1537561 h 1879633"/>
              <a:gd name="connsiteX2" fmla="*/ 600502 w 5260993"/>
              <a:gd name="connsiteY2" fmla="*/ 1182720 h 1879633"/>
              <a:gd name="connsiteX3" fmla="*/ 929692 w 5260993"/>
              <a:gd name="connsiteY3" fmla="*/ 445741 h 1879633"/>
              <a:gd name="connsiteX4" fmla="*/ 1440248 w 5260993"/>
              <a:gd name="connsiteY4" fmla="*/ 9012 h 1879633"/>
              <a:gd name="connsiteX5" fmla="*/ 2245056 w 5260993"/>
              <a:gd name="connsiteY5" fmla="*/ 200081 h 1879633"/>
              <a:gd name="connsiteX6" fmla="*/ 3084391 w 5260993"/>
              <a:gd name="connsiteY6" fmla="*/ 773288 h 1879633"/>
              <a:gd name="connsiteX7" fmla="*/ 3654970 w 5260993"/>
              <a:gd name="connsiteY7" fmla="*/ 1100836 h 1879633"/>
              <a:gd name="connsiteX8" fmla="*/ 4296003 w 5260993"/>
              <a:gd name="connsiteY8" fmla="*/ 1455674 h 1879633"/>
              <a:gd name="connsiteX9" fmla="*/ 5254388 w 5260993"/>
              <a:gd name="connsiteY9" fmla="*/ 1865108 h 1879633"/>
              <a:gd name="connsiteX10" fmla="*/ 13648 w 5260993"/>
              <a:gd name="connsiteY10" fmla="*/ 1878756 h 1879633"/>
              <a:gd name="connsiteX0" fmla="*/ 0 w 5260993"/>
              <a:gd name="connsiteY0" fmla="*/ 1878756 h 1879633"/>
              <a:gd name="connsiteX1" fmla="*/ 409022 w 5260993"/>
              <a:gd name="connsiteY1" fmla="*/ 1537561 h 1879633"/>
              <a:gd name="connsiteX2" fmla="*/ 929692 w 5260993"/>
              <a:gd name="connsiteY2" fmla="*/ 445741 h 1879633"/>
              <a:gd name="connsiteX3" fmla="*/ 1440248 w 5260993"/>
              <a:gd name="connsiteY3" fmla="*/ 9012 h 1879633"/>
              <a:gd name="connsiteX4" fmla="*/ 2245056 w 5260993"/>
              <a:gd name="connsiteY4" fmla="*/ 200081 h 1879633"/>
              <a:gd name="connsiteX5" fmla="*/ 3084391 w 5260993"/>
              <a:gd name="connsiteY5" fmla="*/ 773288 h 1879633"/>
              <a:gd name="connsiteX6" fmla="*/ 3654970 w 5260993"/>
              <a:gd name="connsiteY6" fmla="*/ 1100836 h 1879633"/>
              <a:gd name="connsiteX7" fmla="*/ 4296003 w 5260993"/>
              <a:gd name="connsiteY7" fmla="*/ 1455674 h 1879633"/>
              <a:gd name="connsiteX8" fmla="*/ 5254388 w 5260993"/>
              <a:gd name="connsiteY8" fmla="*/ 1865108 h 1879633"/>
              <a:gd name="connsiteX9" fmla="*/ 13648 w 5260993"/>
              <a:gd name="connsiteY9" fmla="*/ 1878756 h 1879633"/>
              <a:gd name="connsiteX0" fmla="*/ 0 w 5260993"/>
              <a:gd name="connsiteY0" fmla="*/ 1883128 h 1884005"/>
              <a:gd name="connsiteX1" fmla="*/ 409022 w 5260993"/>
              <a:gd name="connsiteY1" fmla="*/ 1541933 h 1884005"/>
              <a:gd name="connsiteX2" fmla="*/ 929692 w 5260993"/>
              <a:gd name="connsiteY2" fmla="*/ 450113 h 1884005"/>
              <a:gd name="connsiteX3" fmla="*/ 1440248 w 5260993"/>
              <a:gd name="connsiteY3" fmla="*/ 13384 h 1884005"/>
              <a:gd name="connsiteX4" fmla="*/ 2245056 w 5260993"/>
              <a:gd name="connsiteY4" fmla="*/ 204453 h 1884005"/>
              <a:gd name="connsiteX5" fmla="*/ 3654970 w 5260993"/>
              <a:gd name="connsiteY5" fmla="*/ 1105208 h 1884005"/>
              <a:gd name="connsiteX6" fmla="*/ 4296003 w 5260993"/>
              <a:gd name="connsiteY6" fmla="*/ 1460046 h 1884005"/>
              <a:gd name="connsiteX7" fmla="*/ 5254388 w 5260993"/>
              <a:gd name="connsiteY7" fmla="*/ 1869480 h 1884005"/>
              <a:gd name="connsiteX8" fmla="*/ 13648 w 5260993"/>
              <a:gd name="connsiteY8" fmla="*/ 1883128 h 1884005"/>
              <a:gd name="connsiteX0" fmla="*/ 0 w 5260993"/>
              <a:gd name="connsiteY0" fmla="*/ 1933690 h 1934567"/>
              <a:gd name="connsiteX1" fmla="*/ 409022 w 5260993"/>
              <a:gd name="connsiteY1" fmla="*/ 1592495 h 1934567"/>
              <a:gd name="connsiteX2" fmla="*/ 929692 w 5260993"/>
              <a:gd name="connsiteY2" fmla="*/ 500675 h 1934567"/>
              <a:gd name="connsiteX3" fmla="*/ 1185216 w 5260993"/>
              <a:gd name="connsiteY3" fmla="*/ 9355 h 1934567"/>
              <a:gd name="connsiteX4" fmla="*/ 2245056 w 5260993"/>
              <a:gd name="connsiteY4" fmla="*/ 255015 h 1934567"/>
              <a:gd name="connsiteX5" fmla="*/ 3654970 w 5260993"/>
              <a:gd name="connsiteY5" fmla="*/ 1155770 h 1934567"/>
              <a:gd name="connsiteX6" fmla="*/ 4296003 w 5260993"/>
              <a:gd name="connsiteY6" fmla="*/ 1510608 h 1934567"/>
              <a:gd name="connsiteX7" fmla="*/ 5254388 w 5260993"/>
              <a:gd name="connsiteY7" fmla="*/ 1920042 h 1934567"/>
              <a:gd name="connsiteX8" fmla="*/ 13648 w 5260993"/>
              <a:gd name="connsiteY8" fmla="*/ 1933690 h 1934567"/>
              <a:gd name="connsiteX0" fmla="*/ 0 w 5260993"/>
              <a:gd name="connsiteY0" fmla="*/ 1930117 h 1930994"/>
              <a:gd name="connsiteX1" fmla="*/ 409022 w 5260993"/>
              <a:gd name="connsiteY1" fmla="*/ 1588922 h 1930994"/>
              <a:gd name="connsiteX2" fmla="*/ 628291 w 5260993"/>
              <a:gd name="connsiteY2" fmla="*/ 428863 h 1930994"/>
              <a:gd name="connsiteX3" fmla="*/ 1185216 w 5260993"/>
              <a:gd name="connsiteY3" fmla="*/ 5782 h 1930994"/>
              <a:gd name="connsiteX4" fmla="*/ 2245056 w 5260993"/>
              <a:gd name="connsiteY4" fmla="*/ 251442 h 1930994"/>
              <a:gd name="connsiteX5" fmla="*/ 3654970 w 5260993"/>
              <a:gd name="connsiteY5" fmla="*/ 1152197 h 1930994"/>
              <a:gd name="connsiteX6" fmla="*/ 4296003 w 5260993"/>
              <a:gd name="connsiteY6" fmla="*/ 1507035 h 1930994"/>
              <a:gd name="connsiteX7" fmla="*/ 5254388 w 5260993"/>
              <a:gd name="connsiteY7" fmla="*/ 1916469 h 1930994"/>
              <a:gd name="connsiteX8" fmla="*/ 13648 w 5260993"/>
              <a:gd name="connsiteY8" fmla="*/ 1930117 h 1930994"/>
              <a:gd name="connsiteX0" fmla="*/ 0 w 5260993"/>
              <a:gd name="connsiteY0" fmla="*/ 1930117 h 1930994"/>
              <a:gd name="connsiteX1" fmla="*/ 153991 w 5260993"/>
              <a:gd name="connsiteY1" fmla="*/ 1739047 h 1930994"/>
              <a:gd name="connsiteX2" fmla="*/ 628291 w 5260993"/>
              <a:gd name="connsiteY2" fmla="*/ 428863 h 1930994"/>
              <a:gd name="connsiteX3" fmla="*/ 1185216 w 5260993"/>
              <a:gd name="connsiteY3" fmla="*/ 5782 h 1930994"/>
              <a:gd name="connsiteX4" fmla="*/ 2245056 w 5260993"/>
              <a:gd name="connsiteY4" fmla="*/ 251442 h 1930994"/>
              <a:gd name="connsiteX5" fmla="*/ 3654970 w 5260993"/>
              <a:gd name="connsiteY5" fmla="*/ 1152197 h 1930994"/>
              <a:gd name="connsiteX6" fmla="*/ 4296003 w 5260993"/>
              <a:gd name="connsiteY6" fmla="*/ 1507035 h 1930994"/>
              <a:gd name="connsiteX7" fmla="*/ 5254388 w 5260993"/>
              <a:gd name="connsiteY7" fmla="*/ 1916469 h 1930994"/>
              <a:gd name="connsiteX8" fmla="*/ 13648 w 5260993"/>
              <a:gd name="connsiteY8" fmla="*/ 1930117 h 1930994"/>
              <a:gd name="connsiteX0" fmla="*/ 0 w 5260993"/>
              <a:gd name="connsiteY0" fmla="*/ 1929454 h 1930331"/>
              <a:gd name="connsiteX1" fmla="*/ 153991 w 5260993"/>
              <a:gd name="connsiteY1" fmla="*/ 1738384 h 1930331"/>
              <a:gd name="connsiteX2" fmla="*/ 500775 w 5260993"/>
              <a:gd name="connsiteY2" fmla="*/ 414552 h 1930331"/>
              <a:gd name="connsiteX3" fmla="*/ 1185216 w 5260993"/>
              <a:gd name="connsiteY3" fmla="*/ 5119 h 1930331"/>
              <a:gd name="connsiteX4" fmla="*/ 2245056 w 5260993"/>
              <a:gd name="connsiteY4" fmla="*/ 250779 h 1930331"/>
              <a:gd name="connsiteX5" fmla="*/ 3654970 w 5260993"/>
              <a:gd name="connsiteY5" fmla="*/ 1151534 h 1930331"/>
              <a:gd name="connsiteX6" fmla="*/ 4296003 w 5260993"/>
              <a:gd name="connsiteY6" fmla="*/ 1506372 h 1930331"/>
              <a:gd name="connsiteX7" fmla="*/ 5254388 w 5260993"/>
              <a:gd name="connsiteY7" fmla="*/ 1915806 h 1930331"/>
              <a:gd name="connsiteX8" fmla="*/ 13648 w 5260993"/>
              <a:gd name="connsiteY8" fmla="*/ 1929454 h 1930331"/>
              <a:gd name="connsiteX0" fmla="*/ 0 w 5260993"/>
              <a:gd name="connsiteY0" fmla="*/ 1929454 h 1930331"/>
              <a:gd name="connsiteX1" fmla="*/ 165583 w 5260993"/>
              <a:gd name="connsiteY1" fmla="*/ 1574611 h 1930331"/>
              <a:gd name="connsiteX2" fmla="*/ 500775 w 5260993"/>
              <a:gd name="connsiteY2" fmla="*/ 414552 h 1930331"/>
              <a:gd name="connsiteX3" fmla="*/ 1185216 w 5260993"/>
              <a:gd name="connsiteY3" fmla="*/ 5119 h 1930331"/>
              <a:gd name="connsiteX4" fmla="*/ 2245056 w 5260993"/>
              <a:gd name="connsiteY4" fmla="*/ 250779 h 1930331"/>
              <a:gd name="connsiteX5" fmla="*/ 3654970 w 5260993"/>
              <a:gd name="connsiteY5" fmla="*/ 1151534 h 1930331"/>
              <a:gd name="connsiteX6" fmla="*/ 4296003 w 5260993"/>
              <a:gd name="connsiteY6" fmla="*/ 1506372 h 1930331"/>
              <a:gd name="connsiteX7" fmla="*/ 5254388 w 5260993"/>
              <a:gd name="connsiteY7" fmla="*/ 1915806 h 1930331"/>
              <a:gd name="connsiteX8" fmla="*/ 13648 w 5260993"/>
              <a:gd name="connsiteY8" fmla="*/ 1929454 h 1930331"/>
              <a:gd name="connsiteX0" fmla="*/ 0 w 5260993"/>
              <a:gd name="connsiteY0" fmla="*/ 1929103 h 1929980"/>
              <a:gd name="connsiteX1" fmla="*/ 165583 w 5260993"/>
              <a:gd name="connsiteY1" fmla="*/ 1574260 h 1929980"/>
              <a:gd name="connsiteX2" fmla="*/ 500775 w 5260993"/>
              <a:gd name="connsiteY2" fmla="*/ 414201 h 1929980"/>
              <a:gd name="connsiteX3" fmla="*/ 1185216 w 5260993"/>
              <a:gd name="connsiteY3" fmla="*/ 4768 h 1929980"/>
              <a:gd name="connsiteX4" fmla="*/ 2245056 w 5260993"/>
              <a:gd name="connsiteY4" fmla="*/ 250428 h 1929980"/>
              <a:gd name="connsiteX5" fmla="*/ 3272421 w 5260993"/>
              <a:gd name="connsiteY5" fmla="*/ 1096592 h 1929980"/>
              <a:gd name="connsiteX6" fmla="*/ 4296003 w 5260993"/>
              <a:gd name="connsiteY6" fmla="*/ 1506021 h 1929980"/>
              <a:gd name="connsiteX7" fmla="*/ 5254388 w 5260993"/>
              <a:gd name="connsiteY7" fmla="*/ 1915455 h 1929980"/>
              <a:gd name="connsiteX8" fmla="*/ 13648 w 5260993"/>
              <a:gd name="connsiteY8" fmla="*/ 1929103 h 1929980"/>
              <a:gd name="connsiteX0" fmla="*/ 0 w 5260993"/>
              <a:gd name="connsiteY0" fmla="*/ 1926527 h 1927404"/>
              <a:gd name="connsiteX1" fmla="*/ 165583 w 5260993"/>
              <a:gd name="connsiteY1" fmla="*/ 1571684 h 1927404"/>
              <a:gd name="connsiteX2" fmla="*/ 500775 w 5260993"/>
              <a:gd name="connsiteY2" fmla="*/ 411625 h 1927404"/>
              <a:gd name="connsiteX3" fmla="*/ 1185216 w 5260993"/>
              <a:gd name="connsiteY3" fmla="*/ 2192 h 1927404"/>
              <a:gd name="connsiteX4" fmla="*/ 2163909 w 5260993"/>
              <a:gd name="connsiteY4" fmla="*/ 288795 h 1927404"/>
              <a:gd name="connsiteX5" fmla="*/ 3272421 w 5260993"/>
              <a:gd name="connsiteY5" fmla="*/ 1094016 h 1927404"/>
              <a:gd name="connsiteX6" fmla="*/ 4296003 w 5260993"/>
              <a:gd name="connsiteY6" fmla="*/ 1503445 h 1927404"/>
              <a:gd name="connsiteX7" fmla="*/ 5254388 w 5260993"/>
              <a:gd name="connsiteY7" fmla="*/ 1912879 h 1927404"/>
              <a:gd name="connsiteX8" fmla="*/ 13648 w 5260993"/>
              <a:gd name="connsiteY8" fmla="*/ 1926527 h 1927404"/>
              <a:gd name="connsiteX0" fmla="*/ 0 w 5260993"/>
              <a:gd name="connsiteY0" fmla="*/ 2048451 h 2049328"/>
              <a:gd name="connsiteX1" fmla="*/ 165583 w 5260993"/>
              <a:gd name="connsiteY1" fmla="*/ 1693608 h 2049328"/>
              <a:gd name="connsiteX2" fmla="*/ 500775 w 5260993"/>
              <a:gd name="connsiteY2" fmla="*/ 533549 h 2049328"/>
              <a:gd name="connsiteX3" fmla="*/ 1115662 w 5260993"/>
              <a:gd name="connsiteY3" fmla="*/ 1287 h 2049328"/>
              <a:gd name="connsiteX4" fmla="*/ 2163909 w 5260993"/>
              <a:gd name="connsiteY4" fmla="*/ 410719 h 2049328"/>
              <a:gd name="connsiteX5" fmla="*/ 3272421 w 5260993"/>
              <a:gd name="connsiteY5" fmla="*/ 1215940 h 2049328"/>
              <a:gd name="connsiteX6" fmla="*/ 4296003 w 5260993"/>
              <a:gd name="connsiteY6" fmla="*/ 1625369 h 2049328"/>
              <a:gd name="connsiteX7" fmla="*/ 5254388 w 5260993"/>
              <a:gd name="connsiteY7" fmla="*/ 2034803 h 2049328"/>
              <a:gd name="connsiteX8" fmla="*/ 13648 w 5260993"/>
              <a:gd name="connsiteY8" fmla="*/ 2048451 h 2049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60993" h="2049328">
                <a:moveTo>
                  <a:pt x="0" y="2048451"/>
                </a:moveTo>
                <a:cubicBezTo>
                  <a:pt x="179695" y="1957466"/>
                  <a:pt x="82121" y="1946092"/>
                  <a:pt x="165583" y="1693608"/>
                </a:cubicBezTo>
                <a:cubicBezTo>
                  <a:pt x="249045" y="1441124"/>
                  <a:pt x="342429" y="815603"/>
                  <a:pt x="500775" y="533549"/>
                </a:cubicBezTo>
                <a:cubicBezTo>
                  <a:pt x="659122" y="251496"/>
                  <a:pt x="838473" y="21759"/>
                  <a:pt x="1115662" y="1287"/>
                </a:cubicBezTo>
                <a:cubicBezTo>
                  <a:pt x="1392851" y="-19185"/>
                  <a:pt x="1804449" y="208277"/>
                  <a:pt x="2163909" y="410719"/>
                </a:cubicBezTo>
                <a:cubicBezTo>
                  <a:pt x="2523369" y="613161"/>
                  <a:pt x="2930597" y="1006675"/>
                  <a:pt x="3272421" y="1215940"/>
                </a:cubicBezTo>
                <a:cubicBezTo>
                  <a:pt x="3614245" y="1425205"/>
                  <a:pt x="3916140" y="1468420"/>
                  <a:pt x="4296003" y="1625369"/>
                </a:cubicBezTo>
                <a:cubicBezTo>
                  <a:pt x="4675866" y="1782318"/>
                  <a:pt x="5031475" y="2012057"/>
                  <a:pt x="5254388" y="2034803"/>
                </a:cubicBezTo>
                <a:cubicBezTo>
                  <a:pt x="5477301" y="2057549"/>
                  <a:pt x="-15922" y="2046176"/>
                  <a:pt x="13648" y="2048451"/>
                </a:cubicBezTo>
              </a:path>
            </a:pathLst>
          </a:cu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4" name="Frihandsfigur: Form 23">
            <a:extLst>
              <a:ext uri="{FF2B5EF4-FFF2-40B4-BE49-F238E27FC236}">
                <a16:creationId xmlns:a16="http://schemas.microsoft.com/office/drawing/2014/main" id="{68F8F9C8-C688-468E-86FE-BC71C2DD7B79}"/>
              </a:ext>
            </a:extLst>
          </p:cNvPr>
          <p:cNvSpPr/>
          <p:nvPr/>
        </p:nvSpPr>
        <p:spPr>
          <a:xfrm>
            <a:off x="3853218" y="3903254"/>
            <a:ext cx="6287052" cy="1607104"/>
          </a:xfrm>
          <a:custGeom>
            <a:avLst/>
            <a:gdLst>
              <a:gd name="connsiteX0" fmla="*/ 0 w 5431809"/>
              <a:gd name="connsiteY0" fmla="*/ 1527922 h 1534327"/>
              <a:gd name="connsiteX1" fmla="*/ 464024 w 5431809"/>
              <a:gd name="connsiteY1" fmla="*/ 1241319 h 1534327"/>
              <a:gd name="connsiteX2" fmla="*/ 627797 w 5431809"/>
              <a:gd name="connsiteY2" fmla="*/ 900125 h 1534327"/>
              <a:gd name="connsiteX3" fmla="*/ 818866 w 5431809"/>
              <a:gd name="connsiteY3" fmla="*/ 122202 h 1534327"/>
              <a:gd name="connsiteX4" fmla="*/ 1119116 w 5431809"/>
              <a:gd name="connsiteY4" fmla="*/ 53963 h 1534327"/>
              <a:gd name="connsiteX5" fmla="*/ 1514901 w 5431809"/>
              <a:gd name="connsiteY5" fmla="*/ 640817 h 1534327"/>
              <a:gd name="connsiteX6" fmla="*/ 1965277 w 5431809"/>
              <a:gd name="connsiteY6" fmla="*/ 1022955 h 1534327"/>
              <a:gd name="connsiteX7" fmla="*/ 4094328 w 5431809"/>
              <a:gd name="connsiteY7" fmla="*/ 1336853 h 1534327"/>
              <a:gd name="connsiteX8" fmla="*/ 5431809 w 5431809"/>
              <a:gd name="connsiteY8" fmla="*/ 1527922 h 1534327"/>
              <a:gd name="connsiteX0" fmla="*/ 0 w 5431809"/>
              <a:gd name="connsiteY0" fmla="*/ 1527922 h 1534327"/>
              <a:gd name="connsiteX1" fmla="*/ 464024 w 5431809"/>
              <a:gd name="connsiteY1" fmla="*/ 1241319 h 1534327"/>
              <a:gd name="connsiteX2" fmla="*/ 627797 w 5431809"/>
              <a:gd name="connsiteY2" fmla="*/ 900125 h 1534327"/>
              <a:gd name="connsiteX3" fmla="*/ 818866 w 5431809"/>
              <a:gd name="connsiteY3" fmla="*/ 122202 h 1534327"/>
              <a:gd name="connsiteX4" fmla="*/ 1119116 w 5431809"/>
              <a:gd name="connsiteY4" fmla="*/ 53963 h 1534327"/>
              <a:gd name="connsiteX5" fmla="*/ 1514901 w 5431809"/>
              <a:gd name="connsiteY5" fmla="*/ 640817 h 1534327"/>
              <a:gd name="connsiteX6" fmla="*/ 2265528 w 5431809"/>
              <a:gd name="connsiteY6" fmla="*/ 1132137 h 1534327"/>
              <a:gd name="connsiteX7" fmla="*/ 4094328 w 5431809"/>
              <a:gd name="connsiteY7" fmla="*/ 1336853 h 1534327"/>
              <a:gd name="connsiteX8" fmla="*/ 5431809 w 5431809"/>
              <a:gd name="connsiteY8" fmla="*/ 1527922 h 1534327"/>
              <a:gd name="connsiteX0" fmla="*/ 0 w 5431809"/>
              <a:gd name="connsiteY0" fmla="*/ 1527922 h 1537087"/>
              <a:gd name="connsiteX1" fmla="*/ 464024 w 5431809"/>
              <a:gd name="connsiteY1" fmla="*/ 1241319 h 1537087"/>
              <a:gd name="connsiteX2" fmla="*/ 627797 w 5431809"/>
              <a:gd name="connsiteY2" fmla="*/ 900125 h 1537087"/>
              <a:gd name="connsiteX3" fmla="*/ 818866 w 5431809"/>
              <a:gd name="connsiteY3" fmla="*/ 122202 h 1537087"/>
              <a:gd name="connsiteX4" fmla="*/ 1119116 w 5431809"/>
              <a:gd name="connsiteY4" fmla="*/ 53963 h 1537087"/>
              <a:gd name="connsiteX5" fmla="*/ 1514901 w 5431809"/>
              <a:gd name="connsiteY5" fmla="*/ 640817 h 1537087"/>
              <a:gd name="connsiteX6" fmla="*/ 2265528 w 5431809"/>
              <a:gd name="connsiteY6" fmla="*/ 1132137 h 1537087"/>
              <a:gd name="connsiteX7" fmla="*/ 4094328 w 5431809"/>
              <a:gd name="connsiteY7" fmla="*/ 1391444 h 1537087"/>
              <a:gd name="connsiteX8" fmla="*/ 5431809 w 5431809"/>
              <a:gd name="connsiteY8" fmla="*/ 1527922 h 1537087"/>
              <a:gd name="connsiteX0" fmla="*/ 0 w 5431809"/>
              <a:gd name="connsiteY0" fmla="*/ 1547485 h 1556650"/>
              <a:gd name="connsiteX1" fmla="*/ 464024 w 5431809"/>
              <a:gd name="connsiteY1" fmla="*/ 1260882 h 1556650"/>
              <a:gd name="connsiteX2" fmla="*/ 627797 w 5431809"/>
              <a:gd name="connsiteY2" fmla="*/ 919688 h 1556650"/>
              <a:gd name="connsiteX3" fmla="*/ 818866 w 5431809"/>
              <a:gd name="connsiteY3" fmla="*/ 141765 h 1556650"/>
              <a:gd name="connsiteX4" fmla="*/ 1201002 w 5431809"/>
              <a:gd name="connsiteY4" fmla="*/ 46231 h 1556650"/>
              <a:gd name="connsiteX5" fmla="*/ 1514901 w 5431809"/>
              <a:gd name="connsiteY5" fmla="*/ 660380 h 1556650"/>
              <a:gd name="connsiteX6" fmla="*/ 2265528 w 5431809"/>
              <a:gd name="connsiteY6" fmla="*/ 1151700 h 1556650"/>
              <a:gd name="connsiteX7" fmla="*/ 4094328 w 5431809"/>
              <a:gd name="connsiteY7" fmla="*/ 1411007 h 1556650"/>
              <a:gd name="connsiteX8" fmla="*/ 5431809 w 5431809"/>
              <a:gd name="connsiteY8" fmla="*/ 1547485 h 1556650"/>
              <a:gd name="connsiteX0" fmla="*/ 0 w 5431809"/>
              <a:gd name="connsiteY0" fmla="*/ 1547485 h 1556650"/>
              <a:gd name="connsiteX1" fmla="*/ 464024 w 5431809"/>
              <a:gd name="connsiteY1" fmla="*/ 1260882 h 1556650"/>
              <a:gd name="connsiteX2" fmla="*/ 627797 w 5431809"/>
              <a:gd name="connsiteY2" fmla="*/ 919688 h 1556650"/>
              <a:gd name="connsiteX3" fmla="*/ 818866 w 5431809"/>
              <a:gd name="connsiteY3" fmla="*/ 141765 h 1556650"/>
              <a:gd name="connsiteX4" fmla="*/ 1201002 w 5431809"/>
              <a:gd name="connsiteY4" fmla="*/ 46231 h 1556650"/>
              <a:gd name="connsiteX5" fmla="*/ 1583139 w 5431809"/>
              <a:gd name="connsiteY5" fmla="*/ 660380 h 1556650"/>
              <a:gd name="connsiteX6" fmla="*/ 2265528 w 5431809"/>
              <a:gd name="connsiteY6" fmla="*/ 1151700 h 1556650"/>
              <a:gd name="connsiteX7" fmla="*/ 4094328 w 5431809"/>
              <a:gd name="connsiteY7" fmla="*/ 1411007 h 1556650"/>
              <a:gd name="connsiteX8" fmla="*/ 5431809 w 5431809"/>
              <a:gd name="connsiteY8" fmla="*/ 1547485 h 1556650"/>
              <a:gd name="connsiteX0" fmla="*/ 0 w 5431809"/>
              <a:gd name="connsiteY0" fmla="*/ 1547485 h 1556650"/>
              <a:gd name="connsiteX1" fmla="*/ 464024 w 5431809"/>
              <a:gd name="connsiteY1" fmla="*/ 1247234 h 1556650"/>
              <a:gd name="connsiteX2" fmla="*/ 627797 w 5431809"/>
              <a:gd name="connsiteY2" fmla="*/ 919688 h 1556650"/>
              <a:gd name="connsiteX3" fmla="*/ 818866 w 5431809"/>
              <a:gd name="connsiteY3" fmla="*/ 141765 h 1556650"/>
              <a:gd name="connsiteX4" fmla="*/ 1201002 w 5431809"/>
              <a:gd name="connsiteY4" fmla="*/ 46231 h 1556650"/>
              <a:gd name="connsiteX5" fmla="*/ 1583139 w 5431809"/>
              <a:gd name="connsiteY5" fmla="*/ 660380 h 1556650"/>
              <a:gd name="connsiteX6" fmla="*/ 2265528 w 5431809"/>
              <a:gd name="connsiteY6" fmla="*/ 1151700 h 1556650"/>
              <a:gd name="connsiteX7" fmla="*/ 4094328 w 5431809"/>
              <a:gd name="connsiteY7" fmla="*/ 1411007 h 1556650"/>
              <a:gd name="connsiteX8" fmla="*/ 5431809 w 5431809"/>
              <a:gd name="connsiteY8" fmla="*/ 1547485 h 1556650"/>
              <a:gd name="connsiteX0" fmla="*/ 0 w 5431809"/>
              <a:gd name="connsiteY0" fmla="*/ 1547485 h 1556650"/>
              <a:gd name="connsiteX1" fmla="*/ 464024 w 5431809"/>
              <a:gd name="connsiteY1" fmla="*/ 1247234 h 1556650"/>
              <a:gd name="connsiteX2" fmla="*/ 627797 w 5431809"/>
              <a:gd name="connsiteY2" fmla="*/ 919688 h 1556650"/>
              <a:gd name="connsiteX3" fmla="*/ 818866 w 5431809"/>
              <a:gd name="connsiteY3" fmla="*/ 141765 h 1556650"/>
              <a:gd name="connsiteX4" fmla="*/ 1201002 w 5431809"/>
              <a:gd name="connsiteY4" fmla="*/ 46231 h 1556650"/>
              <a:gd name="connsiteX5" fmla="*/ 1583139 w 5431809"/>
              <a:gd name="connsiteY5" fmla="*/ 660380 h 1556650"/>
              <a:gd name="connsiteX6" fmla="*/ 2265528 w 5431809"/>
              <a:gd name="connsiteY6" fmla="*/ 1151700 h 1556650"/>
              <a:gd name="connsiteX7" fmla="*/ 2975212 w 5431809"/>
              <a:gd name="connsiteY7" fmla="*/ 1247234 h 1556650"/>
              <a:gd name="connsiteX8" fmla="*/ 4094328 w 5431809"/>
              <a:gd name="connsiteY8" fmla="*/ 1411007 h 1556650"/>
              <a:gd name="connsiteX9" fmla="*/ 5431809 w 5431809"/>
              <a:gd name="connsiteY9" fmla="*/ 1547485 h 1556650"/>
              <a:gd name="connsiteX0" fmla="*/ 0 w 5431809"/>
              <a:gd name="connsiteY0" fmla="*/ 1547485 h 1548362"/>
              <a:gd name="connsiteX1" fmla="*/ 464024 w 5431809"/>
              <a:gd name="connsiteY1" fmla="*/ 1247234 h 1548362"/>
              <a:gd name="connsiteX2" fmla="*/ 627797 w 5431809"/>
              <a:gd name="connsiteY2" fmla="*/ 919688 h 1548362"/>
              <a:gd name="connsiteX3" fmla="*/ 818866 w 5431809"/>
              <a:gd name="connsiteY3" fmla="*/ 141765 h 1548362"/>
              <a:gd name="connsiteX4" fmla="*/ 1201002 w 5431809"/>
              <a:gd name="connsiteY4" fmla="*/ 46231 h 1548362"/>
              <a:gd name="connsiteX5" fmla="*/ 1583139 w 5431809"/>
              <a:gd name="connsiteY5" fmla="*/ 660380 h 1548362"/>
              <a:gd name="connsiteX6" fmla="*/ 2265528 w 5431809"/>
              <a:gd name="connsiteY6" fmla="*/ 1151700 h 1548362"/>
              <a:gd name="connsiteX7" fmla="*/ 2975212 w 5431809"/>
              <a:gd name="connsiteY7" fmla="*/ 1247234 h 1548362"/>
              <a:gd name="connsiteX8" fmla="*/ 4094328 w 5431809"/>
              <a:gd name="connsiteY8" fmla="*/ 1411007 h 1548362"/>
              <a:gd name="connsiteX9" fmla="*/ 5254388 w 5431809"/>
              <a:gd name="connsiteY9" fmla="*/ 1533837 h 1548362"/>
              <a:gd name="connsiteX10" fmla="*/ 5431809 w 5431809"/>
              <a:gd name="connsiteY10" fmla="*/ 1547485 h 1548362"/>
              <a:gd name="connsiteX0" fmla="*/ 0 w 5260993"/>
              <a:gd name="connsiteY0" fmla="*/ 1547485 h 1548362"/>
              <a:gd name="connsiteX1" fmla="*/ 464024 w 5260993"/>
              <a:gd name="connsiteY1" fmla="*/ 1247234 h 1548362"/>
              <a:gd name="connsiteX2" fmla="*/ 627797 w 5260993"/>
              <a:gd name="connsiteY2" fmla="*/ 919688 h 1548362"/>
              <a:gd name="connsiteX3" fmla="*/ 818866 w 5260993"/>
              <a:gd name="connsiteY3" fmla="*/ 141765 h 1548362"/>
              <a:gd name="connsiteX4" fmla="*/ 1201002 w 5260993"/>
              <a:gd name="connsiteY4" fmla="*/ 46231 h 1548362"/>
              <a:gd name="connsiteX5" fmla="*/ 1583139 w 5260993"/>
              <a:gd name="connsiteY5" fmla="*/ 660380 h 1548362"/>
              <a:gd name="connsiteX6" fmla="*/ 2265528 w 5260993"/>
              <a:gd name="connsiteY6" fmla="*/ 1151700 h 1548362"/>
              <a:gd name="connsiteX7" fmla="*/ 2975212 w 5260993"/>
              <a:gd name="connsiteY7" fmla="*/ 1247234 h 1548362"/>
              <a:gd name="connsiteX8" fmla="*/ 4094328 w 5260993"/>
              <a:gd name="connsiteY8" fmla="*/ 1411007 h 1548362"/>
              <a:gd name="connsiteX9" fmla="*/ 5254388 w 5260993"/>
              <a:gd name="connsiteY9" fmla="*/ 1533837 h 1548362"/>
              <a:gd name="connsiteX10" fmla="*/ 13648 w 5260993"/>
              <a:gd name="connsiteY10" fmla="*/ 1547485 h 1548362"/>
              <a:gd name="connsiteX0" fmla="*/ 0 w 5260993"/>
              <a:gd name="connsiteY0" fmla="*/ 1547485 h 1548362"/>
              <a:gd name="connsiteX1" fmla="*/ 464024 w 5260993"/>
              <a:gd name="connsiteY1" fmla="*/ 1247234 h 1548362"/>
              <a:gd name="connsiteX2" fmla="*/ 627797 w 5260993"/>
              <a:gd name="connsiteY2" fmla="*/ 919688 h 1548362"/>
              <a:gd name="connsiteX3" fmla="*/ 818866 w 5260993"/>
              <a:gd name="connsiteY3" fmla="*/ 141765 h 1548362"/>
              <a:gd name="connsiteX4" fmla="*/ 1201002 w 5260993"/>
              <a:gd name="connsiteY4" fmla="*/ 46231 h 1548362"/>
              <a:gd name="connsiteX5" fmla="*/ 1583139 w 5260993"/>
              <a:gd name="connsiteY5" fmla="*/ 660380 h 1548362"/>
              <a:gd name="connsiteX6" fmla="*/ 2265528 w 5260993"/>
              <a:gd name="connsiteY6" fmla="*/ 1151700 h 1548362"/>
              <a:gd name="connsiteX7" fmla="*/ 2975212 w 5260993"/>
              <a:gd name="connsiteY7" fmla="*/ 1301825 h 1548362"/>
              <a:gd name="connsiteX8" fmla="*/ 4094328 w 5260993"/>
              <a:gd name="connsiteY8" fmla="*/ 1411007 h 1548362"/>
              <a:gd name="connsiteX9" fmla="*/ 5254388 w 5260993"/>
              <a:gd name="connsiteY9" fmla="*/ 1533837 h 1548362"/>
              <a:gd name="connsiteX10" fmla="*/ 13648 w 5260993"/>
              <a:gd name="connsiteY10" fmla="*/ 1547485 h 1548362"/>
              <a:gd name="connsiteX0" fmla="*/ 0 w 5260993"/>
              <a:gd name="connsiteY0" fmla="*/ 1547485 h 1548362"/>
              <a:gd name="connsiteX1" fmla="*/ 464024 w 5260993"/>
              <a:gd name="connsiteY1" fmla="*/ 1247234 h 1548362"/>
              <a:gd name="connsiteX2" fmla="*/ 627797 w 5260993"/>
              <a:gd name="connsiteY2" fmla="*/ 919688 h 1548362"/>
              <a:gd name="connsiteX3" fmla="*/ 818866 w 5260993"/>
              <a:gd name="connsiteY3" fmla="*/ 141765 h 1548362"/>
              <a:gd name="connsiteX4" fmla="*/ 1201002 w 5260993"/>
              <a:gd name="connsiteY4" fmla="*/ 46231 h 1548362"/>
              <a:gd name="connsiteX5" fmla="*/ 1583139 w 5260993"/>
              <a:gd name="connsiteY5" fmla="*/ 660380 h 1548362"/>
              <a:gd name="connsiteX6" fmla="*/ 2265528 w 5260993"/>
              <a:gd name="connsiteY6" fmla="*/ 1151700 h 1548362"/>
              <a:gd name="connsiteX7" fmla="*/ 2975212 w 5260993"/>
              <a:gd name="connsiteY7" fmla="*/ 1301825 h 1548362"/>
              <a:gd name="connsiteX8" fmla="*/ 3889612 w 5260993"/>
              <a:gd name="connsiteY8" fmla="*/ 1438302 h 1548362"/>
              <a:gd name="connsiteX9" fmla="*/ 5254388 w 5260993"/>
              <a:gd name="connsiteY9" fmla="*/ 1533837 h 1548362"/>
              <a:gd name="connsiteX10" fmla="*/ 13648 w 5260993"/>
              <a:gd name="connsiteY10" fmla="*/ 1547485 h 1548362"/>
              <a:gd name="connsiteX0" fmla="*/ 0 w 5260993"/>
              <a:gd name="connsiteY0" fmla="*/ 1547485 h 1548362"/>
              <a:gd name="connsiteX1" fmla="*/ 464024 w 5260993"/>
              <a:gd name="connsiteY1" fmla="*/ 1247234 h 1548362"/>
              <a:gd name="connsiteX2" fmla="*/ 627797 w 5260993"/>
              <a:gd name="connsiteY2" fmla="*/ 919688 h 1548362"/>
              <a:gd name="connsiteX3" fmla="*/ 818866 w 5260993"/>
              <a:gd name="connsiteY3" fmla="*/ 141765 h 1548362"/>
              <a:gd name="connsiteX4" fmla="*/ 1201002 w 5260993"/>
              <a:gd name="connsiteY4" fmla="*/ 46231 h 1548362"/>
              <a:gd name="connsiteX5" fmla="*/ 1583139 w 5260993"/>
              <a:gd name="connsiteY5" fmla="*/ 660380 h 1548362"/>
              <a:gd name="connsiteX6" fmla="*/ 2333766 w 5260993"/>
              <a:gd name="connsiteY6" fmla="*/ 1110757 h 1548362"/>
              <a:gd name="connsiteX7" fmla="*/ 2975212 w 5260993"/>
              <a:gd name="connsiteY7" fmla="*/ 1301825 h 1548362"/>
              <a:gd name="connsiteX8" fmla="*/ 3889612 w 5260993"/>
              <a:gd name="connsiteY8" fmla="*/ 1438302 h 1548362"/>
              <a:gd name="connsiteX9" fmla="*/ 5254388 w 5260993"/>
              <a:gd name="connsiteY9" fmla="*/ 1533837 h 1548362"/>
              <a:gd name="connsiteX10" fmla="*/ 13648 w 5260993"/>
              <a:gd name="connsiteY10" fmla="*/ 1547485 h 1548362"/>
              <a:gd name="connsiteX0" fmla="*/ 0 w 5260993"/>
              <a:gd name="connsiteY0" fmla="*/ 1547485 h 1548362"/>
              <a:gd name="connsiteX1" fmla="*/ 464024 w 5260993"/>
              <a:gd name="connsiteY1" fmla="*/ 1247234 h 1548362"/>
              <a:gd name="connsiteX2" fmla="*/ 627797 w 5260993"/>
              <a:gd name="connsiteY2" fmla="*/ 919688 h 1548362"/>
              <a:gd name="connsiteX3" fmla="*/ 818866 w 5260993"/>
              <a:gd name="connsiteY3" fmla="*/ 141765 h 1548362"/>
              <a:gd name="connsiteX4" fmla="*/ 1201002 w 5260993"/>
              <a:gd name="connsiteY4" fmla="*/ 46231 h 1548362"/>
              <a:gd name="connsiteX5" fmla="*/ 1583139 w 5260993"/>
              <a:gd name="connsiteY5" fmla="*/ 660380 h 1548362"/>
              <a:gd name="connsiteX6" fmla="*/ 2333766 w 5260993"/>
              <a:gd name="connsiteY6" fmla="*/ 1110757 h 1548362"/>
              <a:gd name="connsiteX7" fmla="*/ 3057098 w 5260993"/>
              <a:gd name="connsiteY7" fmla="*/ 1356417 h 1548362"/>
              <a:gd name="connsiteX8" fmla="*/ 3889612 w 5260993"/>
              <a:gd name="connsiteY8" fmla="*/ 1438302 h 1548362"/>
              <a:gd name="connsiteX9" fmla="*/ 5254388 w 5260993"/>
              <a:gd name="connsiteY9" fmla="*/ 1533837 h 1548362"/>
              <a:gd name="connsiteX10" fmla="*/ 13648 w 5260993"/>
              <a:gd name="connsiteY10" fmla="*/ 1547485 h 1548362"/>
              <a:gd name="connsiteX0" fmla="*/ 0 w 5260993"/>
              <a:gd name="connsiteY0" fmla="*/ 1547485 h 1548362"/>
              <a:gd name="connsiteX1" fmla="*/ 464024 w 5260993"/>
              <a:gd name="connsiteY1" fmla="*/ 1247234 h 1548362"/>
              <a:gd name="connsiteX2" fmla="*/ 627797 w 5260993"/>
              <a:gd name="connsiteY2" fmla="*/ 919688 h 1548362"/>
              <a:gd name="connsiteX3" fmla="*/ 818866 w 5260993"/>
              <a:gd name="connsiteY3" fmla="*/ 141765 h 1548362"/>
              <a:gd name="connsiteX4" fmla="*/ 1201002 w 5260993"/>
              <a:gd name="connsiteY4" fmla="*/ 46231 h 1548362"/>
              <a:gd name="connsiteX5" fmla="*/ 1583139 w 5260993"/>
              <a:gd name="connsiteY5" fmla="*/ 660380 h 1548362"/>
              <a:gd name="connsiteX6" fmla="*/ 2333766 w 5260993"/>
              <a:gd name="connsiteY6" fmla="*/ 1110757 h 1548362"/>
              <a:gd name="connsiteX7" fmla="*/ 3070746 w 5260993"/>
              <a:gd name="connsiteY7" fmla="*/ 1315474 h 1548362"/>
              <a:gd name="connsiteX8" fmla="*/ 3889612 w 5260993"/>
              <a:gd name="connsiteY8" fmla="*/ 1438302 h 1548362"/>
              <a:gd name="connsiteX9" fmla="*/ 5254388 w 5260993"/>
              <a:gd name="connsiteY9" fmla="*/ 1533837 h 1548362"/>
              <a:gd name="connsiteX10" fmla="*/ 13648 w 5260993"/>
              <a:gd name="connsiteY10" fmla="*/ 1547485 h 1548362"/>
              <a:gd name="connsiteX0" fmla="*/ 0 w 5260993"/>
              <a:gd name="connsiteY0" fmla="*/ 1547485 h 1548362"/>
              <a:gd name="connsiteX1" fmla="*/ 464024 w 5260993"/>
              <a:gd name="connsiteY1" fmla="*/ 1247234 h 1548362"/>
              <a:gd name="connsiteX2" fmla="*/ 627797 w 5260993"/>
              <a:gd name="connsiteY2" fmla="*/ 919688 h 1548362"/>
              <a:gd name="connsiteX3" fmla="*/ 818866 w 5260993"/>
              <a:gd name="connsiteY3" fmla="*/ 141765 h 1548362"/>
              <a:gd name="connsiteX4" fmla="*/ 1201002 w 5260993"/>
              <a:gd name="connsiteY4" fmla="*/ 46231 h 1548362"/>
              <a:gd name="connsiteX5" fmla="*/ 1583139 w 5260993"/>
              <a:gd name="connsiteY5" fmla="*/ 660380 h 1548362"/>
              <a:gd name="connsiteX6" fmla="*/ 2333766 w 5260993"/>
              <a:gd name="connsiteY6" fmla="*/ 1110757 h 1548362"/>
              <a:gd name="connsiteX7" fmla="*/ 3070746 w 5260993"/>
              <a:gd name="connsiteY7" fmla="*/ 1315474 h 1548362"/>
              <a:gd name="connsiteX8" fmla="*/ 4817660 w 5260993"/>
              <a:gd name="connsiteY8" fmla="*/ 1438302 h 1548362"/>
              <a:gd name="connsiteX9" fmla="*/ 5254388 w 5260993"/>
              <a:gd name="connsiteY9" fmla="*/ 1533837 h 1548362"/>
              <a:gd name="connsiteX10" fmla="*/ 13648 w 5260993"/>
              <a:gd name="connsiteY10" fmla="*/ 1547485 h 1548362"/>
              <a:gd name="connsiteX0" fmla="*/ 0 w 5260993"/>
              <a:gd name="connsiteY0" fmla="*/ 1547485 h 1548362"/>
              <a:gd name="connsiteX1" fmla="*/ 464024 w 5260993"/>
              <a:gd name="connsiteY1" fmla="*/ 1247234 h 1548362"/>
              <a:gd name="connsiteX2" fmla="*/ 627797 w 5260993"/>
              <a:gd name="connsiteY2" fmla="*/ 919688 h 1548362"/>
              <a:gd name="connsiteX3" fmla="*/ 818866 w 5260993"/>
              <a:gd name="connsiteY3" fmla="*/ 141765 h 1548362"/>
              <a:gd name="connsiteX4" fmla="*/ 1201002 w 5260993"/>
              <a:gd name="connsiteY4" fmla="*/ 46231 h 1548362"/>
              <a:gd name="connsiteX5" fmla="*/ 1583139 w 5260993"/>
              <a:gd name="connsiteY5" fmla="*/ 660380 h 1548362"/>
              <a:gd name="connsiteX6" fmla="*/ 2333766 w 5260993"/>
              <a:gd name="connsiteY6" fmla="*/ 1110757 h 1548362"/>
              <a:gd name="connsiteX7" fmla="*/ 3043450 w 5260993"/>
              <a:gd name="connsiteY7" fmla="*/ 1274531 h 1548362"/>
              <a:gd name="connsiteX8" fmla="*/ 4817660 w 5260993"/>
              <a:gd name="connsiteY8" fmla="*/ 1438302 h 1548362"/>
              <a:gd name="connsiteX9" fmla="*/ 5254388 w 5260993"/>
              <a:gd name="connsiteY9" fmla="*/ 1533837 h 1548362"/>
              <a:gd name="connsiteX10" fmla="*/ 13648 w 5260993"/>
              <a:gd name="connsiteY10" fmla="*/ 1547485 h 1548362"/>
              <a:gd name="connsiteX0" fmla="*/ 0 w 5260993"/>
              <a:gd name="connsiteY0" fmla="*/ 1547485 h 1548362"/>
              <a:gd name="connsiteX1" fmla="*/ 464024 w 5260993"/>
              <a:gd name="connsiteY1" fmla="*/ 1247234 h 1548362"/>
              <a:gd name="connsiteX2" fmla="*/ 627797 w 5260993"/>
              <a:gd name="connsiteY2" fmla="*/ 919688 h 1548362"/>
              <a:gd name="connsiteX3" fmla="*/ 818866 w 5260993"/>
              <a:gd name="connsiteY3" fmla="*/ 141765 h 1548362"/>
              <a:gd name="connsiteX4" fmla="*/ 1201002 w 5260993"/>
              <a:gd name="connsiteY4" fmla="*/ 46231 h 1548362"/>
              <a:gd name="connsiteX5" fmla="*/ 1583139 w 5260993"/>
              <a:gd name="connsiteY5" fmla="*/ 660380 h 1548362"/>
              <a:gd name="connsiteX6" fmla="*/ 2333766 w 5260993"/>
              <a:gd name="connsiteY6" fmla="*/ 1069814 h 1548362"/>
              <a:gd name="connsiteX7" fmla="*/ 3043450 w 5260993"/>
              <a:gd name="connsiteY7" fmla="*/ 1274531 h 1548362"/>
              <a:gd name="connsiteX8" fmla="*/ 4817660 w 5260993"/>
              <a:gd name="connsiteY8" fmla="*/ 1438302 h 1548362"/>
              <a:gd name="connsiteX9" fmla="*/ 5254388 w 5260993"/>
              <a:gd name="connsiteY9" fmla="*/ 1533837 h 1548362"/>
              <a:gd name="connsiteX10" fmla="*/ 13648 w 5260993"/>
              <a:gd name="connsiteY10" fmla="*/ 1547485 h 1548362"/>
              <a:gd name="connsiteX0" fmla="*/ 0 w 5260993"/>
              <a:gd name="connsiteY0" fmla="*/ 1590959 h 1591836"/>
              <a:gd name="connsiteX1" fmla="*/ 464024 w 5260993"/>
              <a:gd name="connsiteY1" fmla="*/ 1290708 h 1591836"/>
              <a:gd name="connsiteX2" fmla="*/ 627797 w 5260993"/>
              <a:gd name="connsiteY2" fmla="*/ 963162 h 1591836"/>
              <a:gd name="connsiteX3" fmla="*/ 818866 w 5260993"/>
              <a:gd name="connsiteY3" fmla="*/ 185239 h 1591836"/>
              <a:gd name="connsiteX4" fmla="*/ 1323832 w 5260993"/>
              <a:gd name="connsiteY4" fmla="*/ 35114 h 1591836"/>
              <a:gd name="connsiteX5" fmla="*/ 1583139 w 5260993"/>
              <a:gd name="connsiteY5" fmla="*/ 703854 h 1591836"/>
              <a:gd name="connsiteX6" fmla="*/ 2333766 w 5260993"/>
              <a:gd name="connsiteY6" fmla="*/ 1113288 h 1591836"/>
              <a:gd name="connsiteX7" fmla="*/ 3043450 w 5260993"/>
              <a:gd name="connsiteY7" fmla="*/ 1318005 h 1591836"/>
              <a:gd name="connsiteX8" fmla="*/ 4817660 w 5260993"/>
              <a:gd name="connsiteY8" fmla="*/ 1481776 h 1591836"/>
              <a:gd name="connsiteX9" fmla="*/ 5254388 w 5260993"/>
              <a:gd name="connsiteY9" fmla="*/ 1577311 h 1591836"/>
              <a:gd name="connsiteX10" fmla="*/ 13648 w 5260993"/>
              <a:gd name="connsiteY10" fmla="*/ 1590959 h 1591836"/>
              <a:gd name="connsiteX0" fmla="*/ 0 w 5260993"/>
              <a:gd name="connsiteY0" fmla="*/ 1587995 h 1588872"/>
              <a:gd name="connsiteX1" fmla="*/ 464024 w 5260993"/>
              <a:gd name="connsiteY1" fmla="*/ 1287744 h 1588872"/>
              <a:gd name="connsiteX2" fmla="*/ 627797 w 5260993"/>
              <a:gd name="connsiteY2" fmla="*/ 960198 h 1588872"/>
              <a:gd name="connsiteX3" fmla="*/ 818866 w 5260993"/>
              <a:gd name="connsiteY3" fmla="*/ 182275 h 1588872"/>
              <a:gd name="connsiteX4" fmla="*/ 1323832 w 5260993"/>
              <a:gd name="connsiteY4" fmla="*/ 32150 h 1588872"/>
              <a:gd name="connsiteX5" fmla="*/ 1692321 w 5260993"/>
              <a:gd name="connsiteY5" fmla="*/ 659947 h 1588872"/>
              <a:gd name="connsiteX6" fmla="*/ 2333766 w 5260993"/>
              <a:gd name="connsiteY6" fmla="*/ 1110324 h 1588872"/>
              <a:gd name="connsiteX7" fmla="*/ 3043450 w 5260993"/>
              <a:gd name="connsiteY7" fmla="*/ 1315041 h 1588872"/>
              <a:gd name="connsiteX8" fmla="*/ 4817660 w 5260993"/>
              <a:gd name="connsiteY8" fmla="*/ 1478812 h 1588872"/>
              <a:gd name="connsiteX9" fmla="*/ 5254388 w 5260993"/>
              <a:gd name="connsiteY9" fmla="*/ 1574347 h 1588872"/>
              <a:gd name="connsiteX10" fmla="*/ 13648 w 5260993"/>
              <a:gd name="connsiteY10" fmla="*/ 1587995 h 1588872"/>
              <a:gd name="connsiteX0" fmla="*/ 0 w 5260993"/>
              <a:gd name="connsiteY0" fmla="*/ 1611412 h 1612289"/>
              <a:gd name="connsiteX1" fmla="*/ 464024 w 5260993"/>
              <a:gd name="connsiteY1" fmla="*/ 1311161 h 1612289"/>
              <a:gd name="connsiteX2" fmla="*/ 627797 w 5260993"/>
              <a:gd name="connsiteY2" fmla="*/ 983615 h 1612289"/>
              <a:gd name="connsiteX3" fmla="*/ 818866 w 5260993"/>
              <a:gd name="connsiteY3" fmla="*/ 205692 h 1612289"/>
              <a:gd name="connsiteX4" fmla="*/ 1160059 w 5260993"/>
              <a:gd name="connsiteY4" fmla="*/ 28272 h 1612289"/>
              <a:gd name="connsiteX5" fmla="*/ 1692321 w 5260993"/>
              <a:gd name="connsiteY5" fmla="*/ 683364 h 1612289"/>
              <a:gd name="connsiteX6" fmla="*/ 2333766 w 5260993"/>
              <a:gd name="connsiteY6" fmla="*/ 1133741 h 1612289"/>
              <a:gd name="connsiteX7" fmla="*/ 3043450 w 5260993"/>
              <a:gd name="connsiteY7" fmla="*/ 1338458 h 1612289"/>
              <a:gd name="connsiteX8" fmla="*/ 4817660 w 5260993"/>
              <a:gd name="connsiteY8" fmla="*/ 1502229 h 1612289"/>
              <a:gd name="connsiteX9" fmla="*/ 5254388 w 5260993"/>
              <a:gd name="connsiteY9" fmla="*/ 1597764 h 1612289"/>
              <a:gd name="connsiteX10" fmla="*/ 13648 w 5260993"/>
              <a:gd name="connsiteY10" fmla="*/ 1611412 h 1612289"/>
              <a:gd name="connsiteX0" fmla="*/ 0 w 5260993"/>
              <a:gd name="connsiteY0" fmla="*/ 1611412 h 1612289"/>
              <a:gd name="connsiteX1" fmla="*/ 436728 w 5260993"/>
              <a:gd name="connsiteY1" fmla="*/ 1297513 h 1612289"/>
              <a:gd name="connsiteX2" fmla="*/ 627797 w 5260993"/>
              <a:gd name="connsiteY2" fmla="*/ 983615 h 1612289"/>
              <a:gd name="connsiteX3" fmla="*/ 818866 w 5260993"/>
              <a:gd name="connsiteY3" fmla="*/ 205692 h 1612289"/>
              <a:gd name="connsiteX4" fmla="*/ 1160059 w 5260993"/>
              <a:gd name="connsiteY4" fmla="*/ 28272 h 1612289"/>
              <a:gd name="connsiteX5" fmla="*/ 1692321 w 5260993"/>
              <a:gd name="connsiteY5" fmla="*/ 683364 h 1612289"/>
              <a:gd name="connsiteX6" fmla="*/ 2333766 w 5260993"/>
              <a:gd name="connsiteY6" fmla="*/ 1133741 h 1612289"/>
              <a:gd name="connsiteX7" fmla="*/ 3043450 w 5260993"/>
              <a:gd name="connsiteY7" fmla="*/ 1338458 h 1612289"/>
              <a:gd name="connsiteX8" fmla="*/ 4817660 w 5260993"/>
              <a:gd name="connsiteY8" fmla="*/ 1502229 h 1612289"/>
              <a:gd name="connsiteX9" fmla="*/ 5254388 w 5260993"/>
              <a:gd name="connsiteY9" fmla="*/ 1597764 h 1612289"/>
              <a:gd name="connsiteX10" fmla="*/ 13648 w 5260993"/>
              <a:gd name="connsiteY10" fmla="*/ 1611412 h 1612289"/>
              <a:gd name="connsiteX0" fmla="*/ 0 w 5260993"/>
              <a:gd name="connsiteY0" fmla="*/ 1609940 h 1610817"/>
              <a:gd name="connsiteX1" fmla="*/ 436728 w 5260993"/>
              <a:gd name="connsiteY1" fmla="*/ 1296041 h 1610817"/>
              <a:gd name="connsiteX2" fmla="*/ 600502 w 5260993"/>
              <a:gd name="connsiteY2" fmla="*/ 913904 h 1610817"/>
              <a:gd name="connsiteX3" fmla="*/ 818866 w 5260993"/>
              <a:gd name="connsiteY3" fmla="*/ 204220 h 1610817"/>
              <a:gd name="connsiteX4" fmla="*/ 1160059 w 5260993"/>
              <a:gd name="connsiteY4" fmla="*/ 26800 h 1610817"/>
              <a:gd name="connsiteX5" fmla="*/ 1692321 w 5260993"/>
              <a:gd name="connsiteY5" fmla="*/ 681892 h 1610817"/>
              <a:gd name="connsiteX6" fmla="*/ 2333766 w 5260993"/>
              <a:gd name="connsiteY6" fmla="*/ 1132269 h 1610817"/>
              <a:gd name="connsiteX7" fmla="*/ 3043450 w 5260993"/>
              <a:gd name="connsiteY7" fmla="*/ 1336986 h 1610817"/>
              <a:gd name="connsiteX8" fmla="*/ 4817660 w 5260993"/>
              <a:gd name="connsiteY8" fmla="*/ 1500757 h 1610817"/>
              <a:gd name="connsiteX9" fmla="*/ 5254388 w 5260993"/>
              <a:gd name="connsiteY9" fmla="*/ 1596292 h 1610817"/>
              <a:gd name="connsiteX10" fmla="*/ 13648 w 5260993"/>
              <a:gd name="connsiteY10" fmla="*/ 1609940 h 1610817"/>
              <a:gd name="connsiteX0" fmla="*/ 0 w 5260993"/>
              <a:gd name="connsiteY0" fmla="*/ 1606227 h 1607104"/>
              <a:gd name="connsiteX1" fmla="*/ 436728 w 5260993"/>
              <a:gd name="connsiteY1" fmla="*/ 1292328 h 1607104"/>
              <a:gd name="connsiteX2" fmla="*/ 600502 w 5260993"/>
              <a:gd name="connsiteY2" fmla="*/ 910191 h 1607104"/>
              <a:gd name="connsiteX3" fmla="*/ 818866 w 5260993"/>
              <a:gd name="connsiteY3" fmla="*/ 200507 h 1607104"/>
              <a:gd name="connsiteX4" fmla="*/ 1160059 w 5260993"/>
              <a:gd name="connsiteY4" fmla="*/ 23087 h 1607104"/>
              <a:gd name="connsiteX5" fmla="*/ 1795105 w 5260993"/>
              <a:gd name="connsiteY5" fmla="*/ 623588 h 1607104"/>
              <a:gd name="connsiteX6" fmla="*/ 2333766 w 5260993"/>
              <a:gd name="connsiteY6" fmla="*/ 1128556 h 1607104"/>
              <a:gd name="connsiteX7" fmla="*/ 3043450 w 5260993"/>
              <a:gd name="connsiteY7" fmla="*/ 1333273 h 1607104"/>
              <a:gd name="connsiteX8" fmla="*/ 4817660 w 5260993"/>
              <a:gd name="connsiteY8" fmla="*/ 1497044 h 1607104"/>
              <a:gd name="connsiteX9" fmla="*/ 5254388 w 5260993"/>
              <a:gd name="connsiteY9" fmla="*/ 1592579 h 1607104"/>
              <a:gd name="connsiteX10" fmla="*/ 13648 w 5260993"/>
              <a:gd name="connsiteY10" fmla="*/ 1606227 h 1607104"/>
              <a:gd name="connsiteX0" fmla="*/ 0 w 5260993"/>
              <a:gd name="connsiteY0" fmla="*/ 1606227 h 1607104"/>
              <a:gd name="connsiteX1" fmla="*/ 436728 w 5260993"/>
              <a:gd name="connsiteY1" fmla="*/ 1292328 h 1607104"/>
              <a:gd name="connsiteX2" fmla="*/ 600502 w 5260993"/>
              <a:gd name="connsiteY2" fmla="*/ 910191 h 1607104"/>
              <a:gd name="connsiteX3" fmla="*/ 818866 w 5260993"/>
              <a:gd name="connsiteY3" fmla="*/ 200507 h 1607104"/>
              <a:gd name="connsiteX4" fmla="*/ 1160059 w 5260993"/>
              <a:gd name="connsiteY4" fmla="*/ 23087 h 1607104"/>
              <a:gd name="connsiteX5" fmla="*/ 1795105 w 5260993"/>
              <a:gd name="connsiteY5" fmla="*/ 623588 h 1607104"/>
              <a:gd name="connsiteX6" fmla="*/ 2379448 w 5260993"/>
              <a:gd name="connsiteY6" fmla="*/ 1087613 h 1607104"/>
              <a:gd name="connsiteX7" fmla="*/ 3043450 w 5260993"/>
              <a:gd name="connsiteY7" fmla="*/ 1333273 h 1607104"/>
              <a:gd name="connsiteX8" fmla="*/ 4817660 w 5260993"/>
              <a:gd name="connsiteY8" fmla="*/ 1497044 h 1607104"/>
              <a:gd name="connsiteX9" fmla="*/ 5254388 w 5260993"/>
              <a:gd name="connsiteY9" fmla="*/ 1592579 h 1607104"/>
              <a:gd name="connsiteX10" fmla="*/ 13648 w 5260993"/>
              <a:gd name="connsiteY10" fmla="*/ 1606227 h 1607104"/>
              <a:gd name="connsiteX0" fmla="*/ 0 w 5260993"/>
              <a:gd name="connsiteY0" fmla="*/ 1606227 h 1607104"/>
              <a:gd name="connsiteX1" fmla="*/ 436728 w 5260993"/>
              <a:gd name="connsiteY1" fmla="*/ 1292328 h 1607104"/>
              <a:gd name="connsiteX2" fmla="*/ 600502 w 5260993"/>
              <a:gd name="connsiteY2" fmla="*/ 910191 h 1607104"/>
              <a:gd name="connsiteX3" fmla="*/ 818866 w 5260993"/>
              <a:gd name="connsiteY3" fmla="*/ 200507 h 1607104"/>
              <a:gd name="connsiteX4" fmla="*/ 1160059 w 5260993"/>
              <a:gd name="connsiteY4" fmla="*/ 23087 h 1607104"/>
              <a:gd name="connsiteX5" fmla="*/ 1795105 w 5260993"/>
              <a:gd name="connsiteY5" fmla="*/ 623588 h 1607104"/>
              <a:gd name="connsiteX6" fmla="*/ 2402289 w 5260993"/>
              <a:gd name="connsiteY6" fmla="*/ 1046670 h 1607104"/>
              <a:gd name="connsiteX7" fmla="*/ 3043450 w 5260993"/>
              <a:gd name="connsiteY7" fmla="*/ 1333273 h 1607104"/>
              <a:gd name="connsiteX8" fmla="*/ 4817660 w 5260993"/>
              <a:gd name="connsiteY8" fmla="*/ 1497044 h 1607104"/>
              <a:gd name="connsiteX9" fmla="*/ 5254388 w 5260993"/>
              <a:gd name="connsiteY9" fmla="*/ 1592579 h 1607104"/>
              <a:gd name="connsiteX10" fmla="*/ 13648 w 5260993"/>
              <a:gd name="connsiteY10" fmla="*/ 1606227 h 1607104"/>
              <a:gd name="connsiteX0" fmla="*/ 0 w 5260993"/>
              <a:gd name="connsiteY0" fmla="*/ 1606227 h 1607104"/>
              <a:gd name="connsiteX1" fmla="*/ 436728 w 5260993"/>
              <a:gd name="connsiteY1" fmla="*/ 1292328 h 1607104"/>
              <a:gd name="connsiteX2" fmla="*/ 600502 w 5260993"/>
              <a:gd name="connsiteY2" fmla="*/ 910191 h 1607104"/>
              <a:gd name="connsiteX3" fmla="*/ 818866 w 5260993"/>
              <a:gd name="connsiteY3" fmla="*/ 200507 h 1607104"/>
              <a:gd name="connsiteX4" fmla="*/ 1160059 w 5260993"/>
              <a:gd name="connsiteY4" fmla="*/ 23087 h 1607104"/>
              <a:gd name="connsiteX5" fmla="*/ 1795105 w 5260993"/>
              <a:gd name="connsiteY5" fmla="*/ 623588 h 1607104"/>
              <a:gd name="connsiteX6" fmla="*/ 2402289 w 5260993"/>
              <a:gd name="connsiteY6" fmla="*/ 1046670 h 1607104"/>
              <a:gd name="connsiteX7" fmla="*/ 3226177 w 5260993"/>
              <a:gd name="connsiteY7" fmla="*/ 1319625 h 1607104"/>
              <a:gd name="connsiteX8" fmla="*/ 4817660 w 5260993"/>
              <a:gd name="connsiteY8" fmla="*/ 1497044 h 1607104"/>
              <a:gd name="connsiteX9" fmla="*/ 5254388 w 5260993"/>
              <a:gd name="connsiteY9" fmla="*/ 1592579 h 1607104"/>
              <a:gd name="connsiteX10" fmla="*/ 13648 w 5260993"/>
              <a:gd name="connsiteY10" fmla="*/ 1606227 h 1607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60993" h="1607104">
                <a:moveTo>
                  <a:pt x="0" y="1606227"/>
                </a:moveTo>
                <a:cubicBezTo>
                  <a:pt x="179695" y="1515242"/>
                  <a:pt x="336644" y="1408334"/>
                  <a:pt x="436728" y="1292328"/>
                </a:cubicBezTo>
                <a:cubicBezTo>
                  <a:pt x="536812" y="1176322"/>
                  <a:pt x="536812" y="1092161"/>
                  <a:pt x="600502" y="910191"/>
                </a:cubicBezTo>
                <a:cubicBezTo>
                  <a:pt x="664192" y="728221"/>
                  <a:pt x="725607" y="348358"/>
                  <a:pt x="818866" y="200507"/>
                </a:cubicBezTo>
                <a:cubicBezTo>
                  <a:pt x="912125" y="52656"/>
                  <a:pt x="997353" y="-47426"/>
                  <a:pt x="1160059" y="23087"/>
                </a:cubicBezTo>
                <a:cubicBezTo>
                  <a:pt x="1322765" y="93600"/>
                  <a:pt x="1588067" y="452991"/>
                  <a:pt x="1795105" y="623588"/>
                </a:cubicBezTo>
                <a:cubicBezTo>
                  <a:pt x="2002143" y="794185"/>
                  <a:pt x="2163777" y="930664"/>
                  <a:pt x="2402289" y="1046670"/>
                </a:cubicBezTo>
                <a:cubicBezTo>
                  <a:pt x="2640801" y="1162676"/>
                  <a:pt x="2921377" y="1276407"/>
                  <a:pt x="3226177" y="1319625"/>
                </a:cubicBezTo>
                <a:cubicBezTo>
                  <a:pt x="3530977" y="1362843"/>
                  <a:pt x="4437797" y="1449277"/>
                  <a:pt x="4817660" y="1497044"/>
                </a:cubicBezTo>
                <a:cubicBezTo>
                  <a:pt x="5197523" y="1544811"/>
                  <a:pt x="5031475" y="1569833"/>
                  <a:pt x="5254388" y="1592579"/>
                </a:cubicBezTo>
                <a:cubicBezTo>
                  <a:pt x="5477301" y="1615325"/>
                  <a:pt x="-15922" y="1603952"/>
                  <a:pt x="13648" y="1606227"/>
                </a:cubicBezTo>
              </a:path>
            </a:pathLst>
          </a:cu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sz="1400" dirty="0"/>
          </a:p>
        </p:txBody>
      </p:sp>
      <p:sp>
        <p:nvSpPr>
          <p:cNvPr id="26" name="textruta 25">
            <a:extLst>
              <a:ext uri="{FF2B5EF4-FFF2-40B4-BE49-F238E27FC236}">
                <a16:creationId xmlns:a16="http://schemas.microsoft.com/office/drawing/2014/main" id="{E875B6D9-9177-4A29-A81F-FE87531A4AF5}"/>
              </a:ext>
            </a:extLst>
          </p:cNvPr>
          <p:cNvSpPr txBox="1"/>
          <p:nvPr/>
        </p:nvSpPr>
        <p:spPr>
          <a:xfrm>
            <a:off x="4857738" y="3938162"/>
            <a:ext cx="596266" cy="215444"/>
          </a:xfrm>
          <a:prstGeom prst="rect">
            <a:avLst/>
          </a:prstGeom>
          <a:noFill/>
        </p:spPr>
        <p:txBody>
          <a:bodyPr wrap="square" rtlCol="0">
            <a:spAutoFit/>
          </a:bodyPr>
          <a:lstStyle/>
          <a:p>
            <a:r>
              <a:rPr lang="sv-SE" sz="800" dirty="0"/>
              <a:t>Proaktiv </a:t>
            </a:r>
          </a:p>
        </p:txBody>
      </p:sp>
      <p:sp>
        <p:nvSpPr>
          <p:cNvPr id="27" name="textruta 26">
            <a:extLst>
              <a:ext uri="{FF2B5EF4-FFF2-40B4-BE49-F238E27FC236}">
                <a16:creationId xmlns:a16="http://schemas.microsoft.com/office/drawing/2014/main" id="{0B66EBE5-12BE-44A5-909D-DED27E808808}"/>
              </a:ext>
            </a:extLst>
          </p:cNvPr>
          <p:cNvSpPr txBox="1"/>
          <p:nvPr/>
        </p:nvSpPr>
        <p:spPr>
          <a:xfrm>
            <a:off x="8368270" y="3466524"/>
            <a:ext cx="577920" cy="215444"/>
          </a:xfrm>
          <a:prstGeom prst="rect">
            <a:avLst/>
          </a:prstGeom>
          <a:noFill/>
        </p:spPr>
        <p:txBody>
          <a:bodyPr wrap="square" rtlCol="0">
            <a:spAutoFit/>
          </a:bodyPr>
          <a:lstStyle/>
          <a:p>
            <a:r>
              <a:rPr lang="sv-SE" sz="800" i="1" dirty="0"/>
              <a:t>Reaktiv</a:t>
            </a:r>
          </a:p>
        </p:txBody>
      </p:sp>
      <p:sp>
        <p:nvSpPr>
          <p:cNvPr id="29" name="Frihandsfigur: Form 28">
            <a:extLst>
              <a:ext uri="{FF2B5EF4-FFF2-40B4-BE49-F238E27FC236}">
                <a16:creationId xmlns:a16="http://schemas.microsoft.com/office/drawing/2014/main" id="{146CEFF7-3B9A-473F-869E-30D97DE526ED}"/>
              </a:ext>
            </a:extLst>
          </p:cNvPr>
          <p:cNvSpPr/>
          <p:nvPr/>
        </p:nvSpPr>
        <p:spPr>
          <a:xfrm>
            <a:off x="3875964" y="3220872"/>
            <a:ext cx="6209731" cy="2074460"/>
          </a:xfrm>
          <a:custGeom>
            <a:avLst/>
            <a:gdLst>
              <a:gd name="connsiteX0" fmla="*/ 0 w 6209731"/>
              <a:gd name="connsiteY0" fmla="*/ 0 h 2074460"/>
              <a:gd name="connsiteX1" fmla="*/ 1596788 w 6209731"/>
              <a:gd name="connsiteY1" fmla="*/ 1269242 h 2074460"/>
              <a:gd name="connsiteX2" fmla="*/ 3589361 w 6209731"/>
              <a:gd name="connsiteY2" fmla="*/ 1897039 h 2074460"/>
              <a:gd name="connsiteX3" fmla="*/ 6209731 w 6209731"/>
              <a:gd name="connsiteY3" fmla="*/ 2074460 h 2074460"/>
            </a:gdLst>
            <a:ahLst/>
            <a:cxnLst>
              <a:cxn ang="0">
                <a:pos x="connsiteX0" y="connsiteY0"/>
              </a:cxn>
              <a:cxn ang="0">
                <a:pos x="connsiteX1" y="connsiteY1"/>
              </a:cxn>
              <a:cxn ang="0">
                <a:pos x="connsiteX2" y="connsiteY2"/>
              </a:cxn>
              <a:cxn ang="0">
                <a:pos x="connsiteX3" y="connsiteY3"/>
              </a:cxn>
            </a:cxnLst>
            <a:rect l="l" t="t" r="r" b="b"/>
            <a:pathLst>
              <a:path w="6209731" h="2074460" extrusionOk="0">
                <a:moveTo>
                  <a:pt x="0" y="0"/>
                </a:moveTo>
                <a:cubicBezTo>
                  <a:pt x="475399" y="461804"/>
                  <a:pt x="864138" y="1003520"/>
                  <a:pt x="1596788" y="1269242"/>
                </a:cubicBezTo>
                <a:cubicBezTo>
                  <a:pt x="2233783" y="1593576"/>
                  <a:pt x="2668406" y="1767673"/>
                  <a:pt x="3589361" y="1897039"/>
                </a:cubicBezTo>
                <a:cubicBezTo>
                  <a:pt x="4325391" y="2063267"/>
                  <a:pt x="6002853" y="1988603"/>
                  <a:pt x="6209731" y="2074460"/>
                </a:cubicBezTo>
              </a:path>
            </a:pathLst>
          </a:custGeom>
          <a:noFill/>
          <a:ln w="25400" cmpd="sng">
            <a:solidFill>
              <a:srgbClr val="00B0F0"/>
            </a:solidFill>
            <a:extLst>
              <a:ext uri="{C807C97D-BFC1-408E-A445-0C87EB9F89A2}">
                <ask:lineSketchStyleProps xmlns:ask="http://schemas.microsoft.com/office/drawing/2018/sketchyshapes" sd="1219033472">
                  <a:custGeom>
                    <a:avLst/>
                    <a:gdLst>
                      <a:gd name="connsiteX0" fmla="*/ 0 w 6209731"/>
                      <a:gd name="connsiteY0" fmla="*/ 0 h 2074460"/>
                      <a:gd name="connsiteX1" fmla="*/ 1596788 w 6209731"/>
                      <a:gd name="connsiteY1" fmla="*/ 1269242 h 2074460"/>
                      <a:gd name="connsiteX2" fmla="*/ 3589361 w 6209731"/>
                      <a:gd name="connsiteY2" fmla="*/ 1897039 h 2074460"/>
                      <a:gd name="connsiteX3" fmla="*/ 6209731 w 6209731"/>
                      <a:gd name="connsiteY3" fmla="*/ 2074460 h 2074460"/>
                    </a:gdLst>
                    <a:ahLst/>
                    <a:cxnLst>
                      <a:cxn ang="0">
                        <a:pos x="connsiteX0" y="connsiteY0"/>
                      </a:cxn>
                      <a:cxn ang="0">
                        <a:pos x="connsiteX1" y="connsiteY1"/>
                      </a:cxn>
                      <a:cxn ang="0">
                        <a:pos x="connsiteX2" y="connsiteY2"/>
                      </a:cxn>
                      <a:cxn ang="0">
                        <a:pos x="connsiteX3" y="connsiteY3"/>
                      </a:cxn>
                    </a:cxnLst>
                    <a:rect l="l" t="t" r="r" b="b"/>
                    <a:pathLst>
                      <a:path w="6209731" h="2074460">
                        <a:moveTo>
                          <a:pt x="0" y="0"/>
                        </a:moveTo>
                        <a:cubicBezTo>
                          <a:pt x="499280" y="476534"/>
                          <a:pt x="998561" y="953069"/>
                          <a:pt x="1596788" y="1269242"/>
                        </a:cubicBezTo>
                        <a:cubicBezTo>
                          <a:pt x="2195015" y="1585415"/>
                          <a:pt x="2820537" y="1762836"/>
                          <a:pt x="3589361" y="1897039"/>
                        </a:cubicBezTo>
                        <a:cubicBezTo>
                          <a:pt x="4358185" y="2031242"/>
                          <a:pt x="6005015" y="1976651"/>
                          <a:pt x="6209731" y="2074460"/>
                        </a:cubicBez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1" name="textruta 30">
            <a:extLst>
              <a:ext uri="{FF2B5EF4-FFF2-40B4-BE49-F238E27FC236}">
                <a16:creationId xmlns:a16="http://schemas.microsoft.com/office/drawing/2014/main" id="{D191E23E-2300-42D7-A7E6-32EFE9147740}"/>
              </a:ext>
            </a:extLst>
          </p:cNvPr>
          <p:cNvSpPr txBox="1"/>
          <p:nvPr/>
        </p:nvSpPr>
        <p:spPr>
          <a:xfrm>
            <a:off x="3797594" y="2883090"/>
            <a:ext cx="2823842" cy="461665"/>
          </a:xfrm>
          <a:prstGeom prst="rect">
            <a:avLst/>
          </a:prstGeom>
          <a:noFill/>
        </p:spPr>
        <p:txBody>
          <a:bodyPr wrap="square" rtlCol="0">
            <a:spAutoFit/>
          </a:bodyPr>
          <a:lstStyle/>
          <a:p>
            <a:r>
              <a:rPr lang="sv-SE" sz="1200" dirty="0">
                <a:solidFill>
                  <a:srgbClr val="00B0F0"/>
                </a:solidFill>
              </a:rPr>
              <a:t>Möjlighet att påverka kostnader</a:t>
            </a:r>
          </a:p>
          <a:p>
            <a:endParaRPr lang="sv-SE" sz="1200" dirty="0">
              <a:solidFill>
                <a:srgbClr val="00B0F0"/>
              </a:solidFill>
            </a:endParaRPr>
          </a:p>
        </p:txBody>
      </p:sp>
      <p:sp>
        <p:nvSpPr>
          <p:cNvPr id="32" name="textruta 31">
            <a:extLst>
              <a:ext uri="{FF2B5EF4-FFF2-40B4-BE49-F238E27FC236}">
                <a16:creationId xmlns:a16="http://schemas.microsoft.com/office/drawing/2014/main" id="{1A2BD382-0626-4393-AFDA-33F11655FCDA}"/>
              </a:ext>
            </a:extLst>
          </p:cNvPr>
          <p:cNvSpPr txBox="1"/>
          <p:nvPr/>
        </p:nvSpPr>
        <p:spPr>
          <a:xfrm>
            <a:off x="7222083" y="2811717"/>
            <a:ext cx="3079558" cy="461665"/>
          </a:xfrm>
          <a:prstGeom prst="rect">
            <a:avLst/>
          </a:prstGeom>
          <a:noFill/>
        </p:spPr>
        <p:txBody>
          <a:bodyPr wrap="square" rtlCol="0">
            <a:spAutoFit/>
          </a:bodyPr>
          <a:lstStyle/>
          <a:p>
            <a:r>
              <a:rPr lang="sv-SE" sz="1200" dirty="0">
                <a:solidFill>
                  <a:srgbClr val="FF0000"/>
                </a:solidFill>
              </a:rPr>
              <a:t>Utveckling och Investeringskostnader</a:t>
            </a:r>
          </a:p>
          <a:p>
            <a:endParaRPr lang="sv-SE" sz="1200" dirty="0">
              <a:solidFill>
                <a:srgbClr val="FF0000"/>
              </a:solidFill>
            </a:endParaRPr>
          </a:p>
        </p:txBody>
      </p:sp>
      <p:sp>
        <p:nvSpPr>
          <p:cNvPr id="34" name="Frihandsfigur: Form 33">
            <a:extLst>
              <a:ext uri="{FF2B5EF4-FFF2-40B4-BE49-F238E27FC236}">
                <a16:creationId xmlns:a16="http://schemas.microsoft.com/office/drawing/2014/main" id="{81530ED3-D9EB-44F6-9F5B-3C0987E67EAE}"/>
              </a:ext>
            </a:extLst>
          </p:cNvPr>
          <p:cNvSpPr/>
          <p:nvPr/>
        </p:nvSpPr>
        <p:spPr>
          <a:xfrm>
            <a:off x="3889612" y="3152340"/>
            <a:ext cx="6168788" cy="2293118"/>
          </a:xfrm>
          <a:custGeom>
            <a:avLst/>
            <a:gdLst>
              <a:gd name="connsiteX0" fmla="*/ 0 w 6168788"/>
              <a:gd name="connsiteY0" fmla="*/ 2293118 h 2293118"/>
              <a:gd name="connsiteX1" fmla="*/ 1473958 w 6168788"/>
              <a:gd name="connsiteY1" fmla="*/ 2170289 h 2293118"/>
              <a:gd name="connsiteX2" fmla="*/ 3712191 w 6168788"/>
              <a:gd name="connsiteY2" fmla="*/ 1501548 h 2293118"/>
              <a:gd name="connsiteX3" fmla="*/ 5554638 w 6168788"/>
              <a:gd name="connsiteY3" fmla="*/ 205010 h 2293118"/>
              <a:gd name="connsiteX4" fmla="*/ 6168788 w 6168788"/>
              <a:gd name="connsiteY4" fmla="*/ 150419 h 22931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68788" h="2293118" extrusionOk="0">
                <a:moveTo>
                  <a:pt x="0" y="2293118"/>
                </a:moveTo>
                <a:cubicBezTo>
                  <a:pt x="210877" y="2163969"/>
                  <a:pt x="663924" y="2374029"/>
                  <a:pt x="1473958" y="2170289"/>
                </a:cubicBezTo>
                <a:cubicBezTo>
                  <a:pt x="2514154" y="2127097"/>
                  <a:pt x="2842693" y="1835116"/>
                  <a:pt x="3712191" y="1501548"/>
                </a:cubicBezTo>
                <a:cubicBezTo>
                  <a:pt x="4320506" y="1244117"/>
                  <a:pt x="5081481" y="772134"/>
                  <a:pt x="5554638" y="205010"/>
                </a:cubicBezTo>
                <a:cubicBezTo>
                  <a:pt x="5849258" y="-86515"/>
                  <a:pt x="5811352" y="-38412"/>
                  <a:pt x="6168788" y="150419"/>
                </a:cubicBezTo>
              </a:path>
            </a:pathLst>
          </a:custGeom>
          <a:noFill/>
          <a:ln w="25400">
            <a:solidFill>
              <a:srgbClr val="FF0000"/>
            </a:solidFill>
            <a:extLst>
              <a:ext uri="{C807C97D-BFC1-408E-A445-0C87EB9F89A2}">
                <ask:lineSketchStyleProps xmlns:ask="http://schemas.microsoft.com/office/drawing/2018/sketchyshapes" sd="1219033472">
                  <a:custGeom>
                    <a:avLst/>
                    <a:gdLst>
                      <a:gd name="connsiteX0" fmla="*/ 0 w 6168788"/>
                      <a:gd name="connsiteY0" fmla="*/ 2193394 h 2193394"/>
                      <a:gd name="connsiteX1" fmla="*/ 1473958 w 6168788"/>
                      <a:gd name="connsiteY1" fmla="*/ 2070565 h 2193394"/>
                      <a:gd name="connsiteX2" fmla="*/ 3712191 w 6168788"/>
                      <a:gd name="connsiteY2" fmla="*/ 1401824 h 2193394"/>
                      <a:gd name="connsiteX3" fmla="*/ 5554638 w 6168788"/>
                      <a:gd name="connsiteY3" fmla="*/ 105286 h 2193394"/>
                      <a:gd name="connsiteX4" fmla="*/ 6168788 w 6168788"/>
                      <a:gd name="connsiteY4" fmla="*/ 50695 h 2193394"/>
                      <a:gd name="connsiteX0" fmla="*/ 0 w 6168788"/>
                      <a:gd name="connsiteY0" fmla="*/ 2293118 h 2293118"/>
                      <a:gd name="connsiteX1" fmla="*/ 1473958 w 6168788"/>
                      <a:gd name="connsiteY1" fmla="*/ 2170289 h 2293118"/>
                      <a:gd name="connsiteX2" fmla="*/ 3712191 w 6168788"/>
                      <a:gd name="connsiteY2" fmla="*/ 1501548 h 2293118"/>
                      <a:gd name="connsiteX3" fmla="*/ 5554638 w 6168788"/>
                      <a:gd name="connsiteY3" fmla="*/ 205010 h 2293118"/>
                      <a:gd name="connsiteX4" fmla="*/ 6168788 w 6168788"/>
                      <a:gd name="connsiteY4" fmla="*/ 150419 h 22931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68788" h="2293118" extrusionOk="0">
                        <a:moveTo>
                          <a:pt x="0" y="2293118"/>
                        </a:moveTo>
                        <a:cubicBezTo>
                          <a:pt x="275281" y="2203695"/>
                          <a:pt x="729569" y="2349391"/>
                          <a:pt x="1473958" y="2170289"/>
                        </a:cubicBezTo>
                        <a:cubicBezTo>
                          <a:pt x="2470203" y="2117844"/>
                          <a:pt x="2933013" y="1832244"/>
                          <a:pt x="3712191" y="1501548"/>
                        </a:cubicBezTo>
                        <a:cubicBezTo>
                          <a:pt x="4338308" y="1226732"/>
                          <a:pt x="5086078" y="746723"/>
                          <a:pt x="5554638" y="205010"/>
                        </a:cubicBezTo>
                        <a:cubicBezTo>
                          <a:pt x="5863919" y="-78494"/>
                          <a:pt x="5808341" y="-39850"/>
                          <a:pt x="6168788" y="150419"/>
                        </a:cubicBez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cxnSp>
        <p:nvCxnSpPr>
          <p:cNvPr id="35" name="Rak pilkoppling 34">
            <a:extLst>
              <a:ext uri="{FF2B5EF4-FFF2-40B4-BE49-F238E27FC236}">
                <a16:creationId xmlns:a16="http://schemas.microsoft.com/office/drawing/2014/main" id="{40D21411-75DA-4767-96F4-66B67E4D2C47}"/>
              </a:ext>
            </a:extLst>
          </p:cNvPr>
          <p:cNvCxnSpPr>
            <a:cxnSpLocks/>
          </p:cNvCxnSpPr>
          <p:nvPr/>
        </p:nvCxnSpPr>
        <p:spPr>
          <a:xfrm flipH="1">
            <a:off x="4519686" y="3466843"/>
            <a:ext cx="2738999" cy="0"/>
          </a:xfrm>
          <a:prstGeom prst="straightConnector1">
            <a:avLst/>
          </a:prstGeom>
          <a:ln w="76200">
            <a:solidFill>
              <a:srgbClr val="FFC000"/>
            </a:solidFill>
            <a:headEnd type="none" w="med" len="sm"/>
            <a:tailEnd type="stealth" w="med" len="lg"/>
          </a:ln>
        </p:spPr>
        <p:style>
          <a:lnRef idx="1">
            <a:schemeClr val="accent1"/>
          </a:lnRef>
          <a:fillRef idx="0">
            <a:schemeClr val="accent1"/>
          </a:fillRef>
          <a:effectRef idx="0">
            <a:schemeClr val="accent1"/>
          </a:effectRef>
          <a:fontRef idx="minor">
            <a:schemeClr val="tx1"/>
          </a:fontRef>
        </p:style>
      </p:cxnSp>
      <p:sp>
        <p:nvSpPr>
          <p:cNvPr id="38" name="textruta 37">
            <a:extLst>
              <a:ext uri="{FF2B5EF4-FFF2-40B4-BE49-F238E27FC236}">
                <a16:creationId xmlns:a16="http://schemas.microsoft.com/office/drawing/2014/main" id="{FE2335A7-D2DA-4F1F-B100-ABEA77EB1F79}"/>
              </a:ext>
            </a:extLst>
          </p:cNvPr>
          <p:cNvSpPr txBox="1"/>
          <p:nvPr/>
        </p:nvSpPr>
        <p:spPr>
          <a:xfrm>
            <a:off x="4918700" y="3164688"/>
            <a:ext cx="3344049" cy="461665"/>
          </a:xfrm>
          <a:prstGeom prst="rect">
            <a:avLst/>
          </a:prstGeom>
          <a:noFill/>
        </p:spPr>
        <p:txBody>
          <a:bodyPr wrap="square" rtlCol="0">
            <a:spAutoFit/>
          </a:bodyPr>
          <a:lstStyle/>
          <a:p>
            <a:r>
              <a:rPr lang="sv-SE" sz="1200" dirty="0">
                <a:solidFill>
                  <a:srgbClr val="00B0F0"/>
                </a:solidFill>
              </a:rPr>
              <a:t>Tidiga insatser, analyser och planering</a:t>
            </a:r>
          </a:p>
          <a:p>
            <a:endParaRPr lang="sv-SE" sz="1200" dirty="0">
              <a:solidFill>
                <a:srgbClr val="00B0F0"/>
              </a:solidFill>
            </a:endParaRPr>
          </a:p>
        </p:txBody>
      </p:sp>
      <p:sp>
        <p:nvSpPr>
          <p:cNvPr id="39" name="textruta 38">
            <a:extLst>
              <a:ext uri="{FF2B5EF4-FFF2-40B4-BE49-F238E27FC236}">
                <a16:creationId xmlns:a16="http://schemas.microsoft.com/office/drawing/2014/main" id="{4C3D6645-E9A8-4238-AEE3-56493C22FFBD}"/>
              </a:ext>
            </a:extLst>
          </p:cNvPr>
          <p:cNvSpPr txBox="1"/>
          <p:nvPr/>
        </p:nvSpPr>
        <p:spPr>
          <a:xfrm>
            <a:off x="4519686" y="3547396"/>
            <a:ext cx="4105699" cy="276999"/>
          </a:xfrm>
          <a:prstGeom prst="rect">
            <a:avLst/>
          </a:prstGeom>
          <a:noFill/>
        </p:spPr>
        <p:txBody>
          <a:bodyPr wrap="square" rtlCol="0">
            <a:spAutoFit/>
          </a:bodyPr>
          <a:lstStyle/>
          <a:p>
            <a:r>
              <a:rPr lang="sv-SE" sz="1200" dirty="0">
                <a:solidFill>
                  <a:srgbClr val="00B0F0"/>
                </a:solidFill>
              </a:rPr>
              <a:t>Ökad påverkan på arbetsinsatser och kostnader</a:t>
            </a:r>
          </a:p>
        </p:txBody>
      </p:sp>
      <p:sp>
        <p:nvSpPr>
          <p:cNvPr id="40" name="textruta 39">
            <a:extLst>
              <a:ext uri="{FF2B5EF4-FFF2-40B4-BE49-F238E27FC236}">
                <a16:creationId xmlns:a16="http://schemas.microsoft.com/office/drawing/2014/main" id="{140D560D-0A93-4F3B-8B44-43C7E4B2375C}"/>
              </a:ext>
            </a:extLst>
          </p:cNvPr>
          <p:cNvSpPr txBox="1"/>
          <p:nvPr/>
        </p:nvSpPr>
        <p:spPr>
          <a:xfrm>
            <a:off x="10108441" y="5297184"/>
            <a:ext cx="536812" cy="276999"/>
          </a:xfrm>
          <a:prstGeom prst="rect">
            <a:avLst/>
          </a:prstGeom>
          <a:noFill/>
        </p:spPr>
        <p:txBody>
          <a:bodyPr wrap="square" rtlCol="0">
            <a:spAutoFit/>
          </a:bodyPr>
          <a:lstStyle/>
          <a:p>
            <a:r>
              <a:rPr lang="sv-SE" sz="1200" dirty="0"/>
              <a:t>Tid</a:t>
            </a:r>
          </a:p>
        </p:txBody>
      </p:sp>
      <p:sp>
        <p:nvSpPr>
          <p:cNvPr id="41" name="textruta 40">
            <a:extLst>
              <a:ext uri="{FF2B5EF4-FFF2-40B4-BE49-F238E27FC236}">
                <a16:creationId xmlns:a16="http://schemas.microsoft.com/office/drawing/2014/main" id="{05C2B19C-65C8-4DED-A559-E040F97ED075}"/>
              </a:ext>
            </a:extLst>
          </p:cNvPr>
          <p:cNvSpPr txBox="1"/>
          <p:nvPr/>
        </p:nvSpPr>
        <p:spPr>
          <a:xfrm>
            <a:off x="4700292" y="4465563"/>
            <a:ext cx="2573104" cy="400110"/>
          </a:xfrm>
          <a:prstGeom prst="rect">
            <a:avLst/>
          </a:prstGeom>
          <a:noFill/>
        </p:spPr>
        <p:txBody>
          <a:bodyPr wrap="square" rtlCol="0">
            <a:spAutoFit/>
          </a:bodyPr>
          <a:lstStyle/>
          <a:p>
            <a:r>
              <a:rPr lang="sv-SE" sz="1000" dirty="0"/>
              <a:t>Förberedelser  </a:t>
            </a:r>
          </a:p>
          <a:p>
            <a:r>
              <a:rPr lang="sv-SE" sz="1000" dirty="0"/>
              <a:t>Analys -nuläge önskat </a:t>
            </a:r>
            <a:r>
              <a:rPr lang="sv-SE" sz="1000" dirty="0" err="1"/>
              <a:t>framtidsläge</a:t>
            </a:r>
            <a:endParaRPr lang="sv-SE" sz="1000" dirty="0"/>
          </a:p>
        </p:txBody>
      </p:sp>
      <p:sp>
        <p:nvSpPr>
          <p:cNvPr id="43" name="textruta 42">
            <a:extLst>
              <a:ext uri="{FF2B5EF4-FFF2-40B4-BE49-F238E27FC236}">
                <a16:creationId xmlns:a16="http://schemas.microsoft.com/office/drawing/2014/main" id="{9EABC2E7-BDC8-4158-9F42-4A4FE6AB1C91}"/>
              </a:ext>
            </a:extLst>
          </p:cNvPr>
          <p:cNvSpPr txBox="1"/>
          <p:nvPr/>
        </p:nvSpPr>
        <p:spPr>
          <a:xfrm>
            <a:off x="4692400" y="5049316"/>
            <a:ext cx="1880135" cy="246221"/>
          </a:xfrm>
          <a:prstGeom prst="rect">
            <a:avLst/>
          </a:prstGeom>
          <a:noFill/>
        </p:spPr>
        <p:txBody>
          <a:bodyPr wrap="square" rtlCol="0">
            <a:spAutoFit/>
          </a:bodyPr>
          <a:lstStyle/>
          <a:p>
            <a:r>
              <a:rPr lang="sv-SE" sz="1000" dirty="0"/>
              <a:t>Projektering och planering</a:t>
            </a:r>
          </a:p>
        </p:txBody>
      </p:sp>
      <p:sp>
        <p:nvSpPr>
          <p:cNvPr id="44" name="textruta 43">
            <a:extLst>
              <a:ext uri="{FF2B5EF4-FFF2-40B4-BE49-F238E27FC236}">
                <a16:creationId xmlns:a16="http://schemas.microsoft.com/office/drawing/2014/main" id="{E55F9867-B10D-4F97-A88B-79E6F9505BF9}"/>
              </a:ext>
            </a:extLst>
          </p:cNvPr>
          <p:cNvSpPr txBox="1"/>
          <p:nvPr/>
        </p:nvSpPr>
        <p:spPr>
          <a:xfrm>
            <a:off x="6223922" y="5247463"/>
            <a:ext cx="1996321" cy="246221"/>
          </a:xfrm>
          <a:prstGeom prst="rect">
            <a:avLst/>
          </a:prstGeom>
          <a:noFill/>
        </p:spPr>
        <p:txBody>
          <a:bodyPr wrap="square" rtlCol="0">
            <a:spAutoFit/>
          </a:bodyPr>
          <a:lstStyle/>
          <a:p>
            <a:r>
              <a:rPr lang="sv-SE" sz="1000" dirty="0"/>
              <a:t>Implementering </a:t>
            </a:r>
            <a:r>
              <a:rPr lang="sv-SE" sz="1000" dirty="0" err="1"/>
              <a:t>uppskalning</a:t>
            </a:r>
            <a:r>
              <a:rPr lang="sv-SE" sz="1000" dirty="0"/>
              <a:t> </a:t>
            </a:r>
          </a:p>
        </p:txBody>
      </p:sp>
      <p:sp>
        <p:nvSpPr>
          <p:cNvPr id="45" name="textruta 44">
            <a:extLst>
              <a:ext uri="{FF2B5EF4-FFF2-40B4-BE49-F238E27FC236}">
                <a16:creationId xmlns:a16="http://schemas.microsoft.com/office/drawing/2014/main" id="{0872C7C3-FECF-44E5-A6D4-F28BEF9869CB}"/>
              </a:ext>
            </a:extLst>
          </p:cNvPr>
          <p:cNvSpPr txBox="1"/>
          <p:nvPr/>
        </p:nvSpPr>
        <p:spPr>
          <a:xfrm>
            <a:off x="4574498" y="4852437"/>
            <a:ext cx="2218188" cy="246221"/>
          </a:xfrm>
          <a:prstGeom prst="rect">
            <a:avLst/>
          </a:prstGeom>
          <a:noFill/>
        </p:spPr>
        <p:txBody>
          <a:bodyPr wrap="square" rtlCol="0">
            <a:spAutoFit/>
          </a:bodyPr>
          <a:lstStyle/>
          <a:p>
            <a:r>
              <a:rPr lang="sv-SE" sz="1000" dirty="0"/>
              <a:t>Implementering nya metoder</a:t>
            </a:r>
          </a:p>
        </p:txBody>
      </p:sp>
    </p:spTree>
    <p:extLst>
      <p:ext uri="{BB962C8B-B14F-4D97-AF65-F5344CB8AC3E}">
        <p14:creationId xmlns:p14="http://schemas.microsoft.com/office/powerpoint/2010/main" val="1566494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6ADFE9-3FE0-45E3-A846-FF16C7BA6D21}"/>
              </a:ext>
            </a:extLst>
          </p:cNvPr>
          <p:cNvSpPr>
            <a:spLocks noGrp="1"/>
          </p:cNvSpPr>
          <p:nvPr>
            <p:ph type="title"/>
          </p:nvPr>
        </p:nvSpPr>
        <p:spPr>
          <a:xfrm>
            <a:off x="1748839" y="124822"/>
            <a:ext cx="10302134" cy="584204"/>
          </a:xfrm>
        </p:spPr>
        <p:txBody>
          <a:bodyPr>
            <a:normAutofit fontScale="90000"/>
          </a:bodyPr>
          <a:lstStyle/>
          <a:p>
            <a:pPr algn="ctr"/>
            <a:r>
              <a:rPr lang="sv-SE" sz="2400" dirty="0"/>
              <a:t>Affärsmodell</a:t>
            </a:r>
            <a:br>
              <a:rPr lang="sv-SE" sz="2400" dirty="0"/>
            </a:br>
            <a:r>
              <a:rPr lang="sv-SE" sz="2400" dirty="0"/>
              <a:t>-Skapa överblick för nuläget och önskat framtida läge</a:t>
            </a:r>
          </a:p>
        </p:txBody>
      </p:sp>
      <p:sp>
        <p:nvSpPr>
          <p:cNvPr id="4" name="Flödesschema: Process 3">
            <a:extLst>
              <a:ext uri="{FF2B5EF4-FFF2-40B4-BE49-F238E27FC236}">
                <a16:creationId xmlns:a16="http://schemas.microsoft.com/office/drawing/2014/main" id="{D331924B-FF6F-483B-AE6E-9A30D452CFED}"/>
              </a:ext>
            </a:extLst>
          </p:cNvPr>
          <p:cNvSpPr/>
          <p:nvPr/>
        </p:nvSpPr>
        <p:spPr>
          <a:xfrm>
            <a:off x="9074170" y="4113683"/>
            <a:ext cx="1965367" cy="878774"/>
          </a:xfrm>
          <a:prstGeom prst="flowChartProcess">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Affärsmodell</a:t>
            </a:r>
          </a:p>
          <a:p>
            <a:pPr algn="ctr"/>
            <a:r>
              <a:rPr lang="sv-SE" dirty="0"/>
              <a:t>framtida läge</a:t>
            </a:r>
          </a:p>
        </p:txBody>
      </p:sp>
      <p:sp>
        <p:nvSpPr>
          <p:cNvPr id="7" name="Flödesschema: Process 6">
            <a:extLst>
              <a:ext uri="{FF2B5EF4-FFF2-40B4-BE49-F238E27FC236}">
                <a16:creationId xmlns:a16="http://schemas.microsoft.com/office/drawing/2014/main" id="{064C1912-FF93-40A9-B9AE-D6EE363A720F}"/>
              </a:ext>
            </a:extLst>
          </p:cNvPr>
          <p:cNvSpPr/>
          <p:nvPr/>
        </p:nvSpPr>
        <p:spPr>
          <a:xfrm>
            <a:off x="5993746" y="1962804"/>
            <a:ext cx="2180452" cy="579562"/>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Marknadsanalys</a:t>
            </a:r>
          </a:p>
        </p:txBody>
      </p:sp>
      <p:sp>
        <p:nvSpPr>
          <p:cNvPr id="8" name="Flödesschema: Process 7">
            <a:extLst>
              <a:ext uri="{FF2B5EF4-FFF2-40B4-BE49-F238E27FC236}">
                <a16:creationId xmlns:a16="http://schemas.microsoft.com/office/drawing/2014/main" id="{DB669922-0F94-411C-9437-AA2E93C59B3D}"/>
              </a:ext>
            </a:extLst>
          </p:cNvPr>
          <p:cNvSpPr/>
          <p:nvPr/>
        </p:nvSpPr>
        <p:spPr>
          <a:xfrm>
            <a:off x="3669140" y="4090883"/>
            <a:ext cx="1965367" cy="878774"/>
          </a:xfrm>
          <a:prstGeom prst="flowChartProcess">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Affärsmodell -nuläge</a:t>
            </a:r>
          </a:p>
        </p:txBody>
      </p:sp>
      <p:sp>
        <p:nvSpPr>
          <p:cNvPr id="24" name="Flödesschema: Process 23">
            <a:extLst>
              <a:ext uri="{FF2B5EF4-FFF2-40B4-BE49-F238E27FC236}">
                <a16:creationId xmlns:a16="http://schemas.microsoft.com/office/drawing/2014/main" id="{51199AF0-82CC-4B0E-B433-225BDDE531DC}"/>
              </a:ext>
            </a:extLst>
          </p:cNvPr>
          <p:cNvSpPr/>
          <p:nvPr/>
        </p:nvSpPr>
        <p:spPr>
          <a:xfrm>
            <a:off x="6371655" y="4090883"/>
            <a:ext cx="1965367" cy="878774"/>
          </a:xfrm>
          <a:prstGeom prst="flowChartProcess">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Omvärldsanalys</a:t>
            </a:r>
          </a:p>
        </p:txBody>
      </p:sp>
      <p:sp>
        <p:nvSpPr>
          <p:cNvPr id="12" name="Flödesschema: Process 11">
            <a:extLst>
              <a:ext uri="{FF2B5EF4-FFF2-40B4-BE49-F238E27FC236}">
                <a16:creationId xmlns:a16="http://schemas.microsoft.com/office/drawing/2014/main" id="{56502F0B-2AC5-4631-814D-597EEDF9E681}"/>
              </a:ext>
            </a:extLst>
          </p:cNvPr>
          <p:cNvSpPr/>
          <p:nvPr/>
        </p:nvSpPr>
        <p:spPr>
          <a:xfrm>
            <a:off x="6333720" y="2909138"/>
            <a:ext cx="1756547" cy="641993"/>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Kundanalys</a:t>
            </a:r>
          </a:p>
        </p:txBody>
      </p:sp>
      <p:sp>
        <p:nvSpPr>
          <p:cNvPr id="13" name="Flödesschema: Process 12">
            <a:extLst>
              <a:ext uri="{FF2B5EF4-FFF2-40B4-BE49-F238E27FC236}">
                <a16:creationId xmlns:a16="http://schemas.microsoft.com/office/drawing/2014/main" id="{662EA710-1C14-49DA-9631-E72E8B6F657A}"/>
              </a:ext>
            </a:extLst>
          </p:cNvPr>
          <p:cNvSpPr/>
          <p:nvPr/>
        </p:nvSpPr>
        <p:spPr>
          <a:xfrm>
            <a:off x="5943472" y="2102979"/>
            <a:ext cx="2281000" cy="878774"/>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Segmentanalys</a:t>
            </a:r>
          </a:p>
        </p:txBody>
      </p:sp>
      <p:sp>
        <p:nvSpPr>
          <p:cNvPr id="14" name="Flödesschema: Process 13">
            <a:extLst>
              <a:ext uri="{FF2B5EF4-FFF2-40B4-BE49-F238E27FC236}">
                <a16:creationId xmlns:a16="http://schemas.microsoft.com/office/drawing/2014/main" id="{AAAFA972-2FE8-4FB1-BBCA-0F3021470DA3}"/>
              </a:ext>
            </a:extLst>
          </p:cNvPr>
          <p:cNvSpPr/>
          <p:nvPr/>
        </p:nvSpPr>
        <p:spPr>
          <a:xfrm>
            <a:off x="6236464" y="2606183"/>
            <a:ext cx="1756547" cy="579562"/>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SWOT-analys</a:t>
            </a:r>
          </a:p>
        </p:txBody>
      </p:sp>
      <p:sp>
        <p:nvSpPr>
          <p:cNvPr id="3" name="Båge 2">
            <a:extLst>
              <a:ext uri="{FF2B5EF4-FFF2-40B4-BE49-F238E27FC236}">
                <a16:creationId xmlns:a16="http://schemas.microsoft.com/office/drawing/2014/main" id="{3ACE887F-DD6A-42B6-89D9-2E91DEFBAD79}"/>
              </a:ext>
            </a:extLst>
          </p:cNvPr>
          <p:cNvSpPr/>
          <p:nvPr/>
        </p:nvSpPr>
        <p:spPr>
          <a:xfrm>
            <a:off x="3080610" y="2132606"/>
            <a:ext cx="3351372" cy="3040292"/>
          </a:xfrm>
          <a:prstGeom prst="arc">
            <a:avLst>
              <a:gd name="adj1" fmla="val 18571380"/>
              <a:gd name="adj2" fmla="val 0"/>
            </a:avLst>
          </a:prstGeom>
          <a:ln>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17" name="Båge 16">
            <a:extLst>
              <a:ext uri="{FF2B5EF4-FFF2-40B4-BE49-F238E27FC236}">
                <a16:creationId xmlns:a16="http://schemas.microsoft.com/office/drawing/2014/main" id="{3D1DB6A8-857E-4EB2-ABEA-BEA5C085F999}"/>
              </a:ext>
            </a:extLst>
          </p:cNvPr>
          <p:cNvSpPr/>
          <p:nvPr/>
        </p:nvSpPr>
        <p:spPr>
          <a:xfrm flipH="1">
            <a:off x="7992005" y="2100629"/>
            <a:ext cx="2705811" cy="3104245"/>
          </a:xfrm>
          <a:prstGeom prst="arc">
            <a:avLst>
              <a:gd name="adj1" fmla="val 18173014"/>
              <a:gd name="adj2" fmla="val 0"/>
            </a:avLst>
          </a:prstGeom>
          <a:ln>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5" name="Pil: höger 4">
            <a:extLst>
              <a:ext uri="{FF2B5EF4-FFF2-40B4-BE49-F238E27FC236}">
                <a16:creationId xmlns:a16="http://schemas.microsoft.com/office/drawing/2014/main" id="{70B3416D-09FA-4F19-8F6B-DDE148197D26}"/>
              </a:ext>
            </a:extLst>
          </p:cNvPr>
          <p:cNvSpPr/>
          <p:nvPr/>
        </p:nvSpPr>
        <p:spPr>
          <a:xfrm>
            <a:off x="5880355" y="4251477"/>
            <a:ext cx="356109" cy="477672"/>
          </a:xfrm>
          <a:prstGeom prst="rightArrow">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9" name="Pil: höger 18">
            <a:extLst>
              <a:ext uri="{FF2B5EF4-FFF2-40B4-BE49-F238E27FC236}">
                <a16:creationId xmlns:a16="http://schemas.microsoft.com/office/drawing/2014/main" id="{ED6E7197-FF22-485D-8910-F37AFE223C2C}"/>
              </a:ext>
            </a:extLst>
          </p:cNvPr>
          <p:cNvSpPr/>
          <p:nvPr/>
        </p:nvSpPr>
        <p:spPr>
          <a:xfrm>
            <a:off x="8503007" y="4253749"/>
            <a:ext cx="356109" cy="477672"/>
          </a:xfrm>
          <a:prstGeom prst="rightArrow">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0" name="Pil: höger 19">
            <a:extLst>
              <a:ext uri="{FF2B5EF4-FFF2-40B4-BE49-F238E27FC236}">
                <a16:creationId xmlns:a16="http://schemas.microsoft.com/office/drawing/2014/main" id="{247F9C40-C3AB-4EC2-98F7-C55BEDC492F4}"/>
              </a:ext>
            </a:extLst>
          </p:cNvPr>
          <p:cNvSpPr/>
          <p:nvPr/>
        </p:nvSpPr>
        <p:spPr>
          <a:xfrm rot="5400000">
            <a:off x="7032988" y="3566081"/>
            <a:ext cx="356109" cy="477672"/>
          </a:xfrm>
          <a:prstGeom prst="rightArrow">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985287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6ADFE9-3FE0-45E3-A846-FF16C7BA6D21}"/>
              </a:ext>
            </a:extLst>
          </p:cNvPr>
          <p:cNvSpPr>
            <a:spLocks noGrp="1"/>
          </p:cNvSpPr>
          <p:nvPr>
            <p:ph type="title"/>
          </p:nvPr>
        </p:nvSpPr>
        <p:spPr>
          <a:xfrm>
            <a:off x="1898967" y="111174"/>
            <a:ext cx="10302134" cy="913858"/>
          </a:xfrm>
        </p:spPr>
        <p:txBody>
          <a:bodyPr>
            <a:normAutofit fontScale="90000"/>
          </a:bodyPr>
          <a:lstStyle/>
          <a:p>
            <a:pPr algn="ctr"/>
            <a:r>
              <a:rPr lang="sv-SE" sz="2400" dirty="0"/>
              <a:t>Utveckla verksamhetsprocessen </a:t>
            </a:r>
            <a:br>
              <a:rPr lang="sv-SE" sz="2400" dirty="0"/>
            </a:br>
            <a:r>
              <a:rPr lang="sv-SE" sz="2400" i="1" dirty="0"/>
              <a:t>-Skapa överblick för nuläget och önskat framtida läge</a:t>
            </a:r>
            <a:br>
              <a:rPr lang="sv-SE" sz="2400" i="1" dirty="0"/>
            </a:br>
            <a:r>
              <a:rPr lang="sv-SE" sz="2400" i="1" dirty="0"/>
              <a:t>-Förbered verksamheten inför </a:t>
            </a:r>
            <a:r>
              <a:rPr lang="sv-SE" sz="2400" i="1" dirty="0" err="1"/>
              <a:t>uppskalning</a:t>
            </a:r>
            <a:r>
              <a:rPr lang="sv-SE" sz="2400" i="1" dirty="0"/>
              <a:t>, implementera nya metoder</a:t>
            </a:r>
          </a:p>
        </p:txBody>
      </p:sp>
      <p:sp>
        <p:nvSpPr>
          <p:cNvPr id="4" name="Flödesschema: Process 3">
            <a:extLst>
              <a:ext uri="{FF2B5EF4-FFF2-40B4-BE49-F238E27FC236}">
                <a16:creationId xmlns:a16="http://schemas.microsoft.com/office/drawing/2014/main" id="{D331924B-FF6F-483B-AE6E-9A30D452CFED}"/>
              </a:ext>
            </a:extLst>
          </p:cNvPr>
          <p:cNvSpPr/>
          <p:nvPr/>
        </p:nvSpPr>
        <p:spPr>
          <a:xfrm>
            <a:off x="7177122" y="4018152"/>
            <a:ext cx="1965367" cy="878774"/>
          </a:xfrm>
          <a:prstGeom prst="flowChartProcess">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Mognad och anpassning för </a:t>
            </a:r>
            <a:r>
              <a:rPr lang="sv-SE" dirty="0" err="1"/>
              <a:t>uppskalning</a:t>
            </a:r>
            <a:endParaRPr lang="sv-SE" dirty="0"/>
          </a:p>
        </p:txBody>
      </p:sp>
      <p:sp>
        <p:nvSpPr>
          <p:cNvPr id="7" name="Flödesschema: Process 6">
            <a:extLst>
              <a:ext uri="{FF2B5EF4-FFF2-40B4-BE49-F238E27FC236}">
                <a16:creationId xmlns:a16="http://schemas.microsoft.com/office/drawing/2014/main" id="{064C1912-FF93-40A9-B9AE-D6EE363A720F}"/>
              </a:ext>
            </a:extLst>
          </p:cNvPr>
          <p:cNvSpPr/>
          <p:nvPr/>
        </p:nvSpPr>
        <p:spPr>
          <a:xfrm>
            <a:off x="4076950" y="1796455"/>
            <a:ext cx="2603588" cy="579562"/>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Ständig förbättring</a:t>
            </a:r>
          </a:p>
        </p:txBody>
      </p:sp>
      <p:sp>
        <p:nvSpPr>
          <p:cNvPr id="8" name="Flödesschema: Process 7">
            <a:extLst>
              <a:ext uri="{FF2B5EF4-FFF2-40B4-BE49-F238E27FC236}">
                <a16:creationId xmlns:a16="http://schemas.microsoft.com/office/drawing/2014/main" id="{DB669922-0F94-411C-9437-AA2E93C59B3D}"/>
              </a:ext>
            </a:extLst>
          </p:cNvPr>
          <p:cNvSpPr/>
          <p:nvPr/>
        </p:nvSpPr>
        <p:spPr>
          <a:xfrm>
            <a:off x="1772092" y="3995352"/>
            <a:ext cx="1965367" cy="878774"/>
          </a:xfrm>
          <a:prstGeom prst="flowChartProcess">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Produktion –(nuläge)</a:t>
            </a:r>
          </a:p>
        </p:txBody>
      </p:sp>
      <p:sp>
        <p:nvSpPr>
          <p:cNvPr id="24" name="Flödesschema: Process 23">
            <a:extLst>
              <a:ext uri="{FF2B5EF4-FFF2-40B4-BE49-F238E27FC236}">
                <a16:creationId xmlns:a16="http://schemas.microsoft.com/office/drawing/2014/main" id="{51199AF0-82CC-4B0E-B433-225BDDE531DC}"/>
              </a:ext>
            </a:extLst>
          </p:cNvPr>
          <p:cNvSpPr/>
          <p:nvPr/>
        </p:nvSpPr>
        <p:spPr>
          <a:xfrm>
            <a:off x="4474607" y="3995352"/>
            <a:ext cx="1965367" cy="878774"/>
          </a:xfrm>
          <a:prstGeom prst="flowChartProcess">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Verksamhets</a:t>
            </a:r>
          </a:p>
          <a:p>
            <a:pPr algn="ctr"/>
            <a:r>
              <a:rPr lang="sv-SE" dirty="0" err="1"/>
              <a:t>förbätringar</a:t>
            </a:r>
            <a:endParaRPr lang="sv-SE" dirty="0"/>
          </a:p>
        </p:txBody>
      </p:sp>
      <p:sp>
        <p:nvSpPr>
          <p:cNvPr id="12" name="Flödesschema: Process 11">
            <a:extLst>
              <a:ext uri="{FF2B5EF4-FFF2-40B4-BE49-F238E27FC236}">
                <a16:creationId xmlns:a16="http://schemas.microsoft.com/office/drawing/2014/main" id="{56502F0B-2AC5-4631-814D-597EEDF9E681}"/>
              </a:ext>
            </a:extLst>
          </p:cNvPr>
          <p:cNvSpPr/>
          <p:nvPr/>
        </p:nvSpPr>
        <p:spPr>
          <a:xfrm>
            <a:off x="4374793" y="2861932"/>
            <a:ext cx="1756547" cy="641993"/>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5S</a:t>
            </a:r>
          </a:p>
        </p:txBody>
      </p:sp>
      <p:sp>
        <p:nvSpPr>
          <p:cNvPr id="13" name="Flödesschema: Process 12">
            <a:extLst>
              <a:ext uri="{FF2B5EF4-FFF2-40B4-BE49-F238E27FC236}">
                <a16:creationId xmlns:a16="http://schemas.microsoft.com/office/drawing/2014/main" id="{662EA710-1C14-49DA-9631-E72E8B6F657A}"/>
              </a:ext>
            </a:extLst>
          </p:cNvPr>
          <p:cNvSpPr/>
          <p:nvPr/>
        </p:nvSpPr>
        <p:spPr>
          <a:xfrm>
            <a:off x="4158974" y="2076517"/>
            <a:ext cx="2281000" cy="878774"/>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KPI-Nyckeltal</a:t>
            </a:r>
          </a:p>
        </p:txBody>
      </p:sp>
      <p:sp>
        <p:nvSpPr>
          <p:cNvPr id="14" name="Flödesschema: Process 13">
            <a:extLst>
              <a:ext uri="{FF2B5EF4-FFF2-40B4-BE49-F238E27FC236}">
                <a16:creationId xmlns:a16="http://schemas.microsoft.com/office/drawing/2014/main" id="{AAAFA972-2FE8-4FB1-BBCA-0F3021470DA3}"/>
              </a:ext>
            </a:extLst>
          </p:cNvPr>
          <p:cNvSpPr/>
          <p:nvPr/>
        </p:nvSpPr>
        <p:spPr>
          <a:xfrm>
            <a:off x="4422126" y="2592635"/>
            <a:ext cx="1756547" cy="579562"/>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LEAN</a:t>
            </a:r>
          </a:p>
        </p:txBody>
      </p:sp>
      <p:sp>
        <p:nvSpPr>
          <p:cNvPr id="3" name="Båge 2">
            <a:extLst>
              <a:ext uri="{FF2B5EF4-FFF2-40B4-BE49-F238E27FC236}">
                <a16:creationId xmlns:a16="http://schemas.microsoft.com/office/drawing/2014/main" id="{3ACE887F-DD6A-42B6-89D9-2E91DEFBAD79}"/>
              </a:ext>
            </a:extLst>
          </p:cNvPr>
          <p:cNvSpPr/>
          <p:nvPr/>
        </p:nvSpPr>
        <p:spPr>
          <a:xfrm>
            <a:off x="1183562" y="1886947"/>
            <a:ext cx="3351372" cy="3040292"/>
          </a:xfrm>
          <a:prstGeom prst="arc">
            <a:avLst>
              <a:gd name="adj1" fmla="val 18571380"/>
              <a:gd name="adj2" fmla="val 0"/>
            </a:avLst>
          </a:prstGeom>
          <a:ln>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17" name="Båge 16">
            <a:extLst>
              <a:ext uri="{FF2B5EF4-FFF2-40B4-BE49-F238E27FC236}">
                <a16:creationId xmlns:a16="http://schemas.microsoft.com/office/drawing/2014/main" id="{3D1DB6A8-857E-4EB2-ABEA-BEA5C085F999}"/>
              </a:ext>
            </a:extLst>
          </p:cNvPr>
          <p:cNvSpPr/>
          <p:nvPr/>
        </p:nvSpPr>
        <p:spPr>
          <a:xfrm flipH="1">
            <a:off x="6094957" y="2005098"/>
            <a:ext cx="2705811" cy="3104245"/>
          </a:xfrm>
          <a:prstGeom prst="arc">
            <a:avLst>
              <a:gd name="adj1" fmla="val 18173014"/>
              <a:gd name="adj2" fmla="val 0"/>
            </a:avLst>
          </a:prstGeom>
          <a:ln>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5" name="Pil: höger 4">
            <a:extLst>
              <a:ext uri="{FF2B5EF4-FFF2-40B4-BE49-F238E27FC236}">
                <a16:creationId xmlns:a16="http://schemas.microsoft.com/office/drawing/2014/main" id="{70B3416D-09FA-4F19-8F6B-DDE148197D26}"/>
              </a:ext>
            </a:extLst>
          </p:cNvPr>
          <p:cNvSpPr/>
          <p:nvPr/>
        </p:nvSpPr>
        <p:spPr>
          <a:xfrm>
            <a:off x="3983307" y="4155946"/>
            <a:ext cx="356109" cy="477672"/>
          </a:xfrm>
          <a:prstGeom prst="rightArrow">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9" name="Pil: höger 18">
            <a:extLst>
              <a:ext uri="{FF2B5EF4-FFF2-40B4-BE49-F238E27FC236}">
                <a16:creationId xmlns:a16="http://schemas.microsoft.com/office/drawing/2014/main" id="{ED6E7197-FF22-485D-8910-F37AFE223C2C}"/>
              </a:ext>
            </a:extLst>
          </p:cNvPr>
          <p:cNvSpPr/>
          <p:nvPr/>
        </p:nvSpPr>
        <p:spPr>
          <a:xfrm>
            <a:off x="6605959" y="4158218"/>
            <a:ext cx="356109" cy="477672"/>
          </a:xfrm>
          <a:prstGeom prst="rightArrow">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8" name="Flödesschema: Process 17">
            <a:extLst>
              <a:ext uri="{FF2B5EF4-FFF2-40B4-BE49-F238E27FC236}">
                <a16:creationId xmlns:a16="http://schemas.microsoft.com/office/drawing/2014/main" id="{80E8A44F-DE87-4E1D-83BC-BBCBB25BA9EE}"/>
              </a:ext>
            </a:extLst>
          </p:cNvPr>
          <p:cNvSpPr/>
          <p:nvPr/>
        </p:nvSpPr>
        <p:spPr>
          <a:xfrm>
            <a:off x="9922600" y="4006777"/>
            <a:ext cx="1965367" cy="878774"/>
          </a:xfrm>
          <a:prstGeom prst="flowChartProcess">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err="1"/>
              <a:t>Uppskalad</a:t>
            </a:r>
            <a:r>
              <a:rPr lang="sv-SE" dirty="0"/>
              <a:t> produktion</a:t>
            </a:r>
          </a:p>
          <a:p>
            <a:pPr algn="ctr"/>
            <a:r>
              <a:rPr lang="sv-SE" dirty="0"/>
              <a:t>(framtida läge)</a:t>
            </a:r>
          </a:p>
        </p:txBody>
      </p:sp>
      <p:sp>
        <p:nvSpPr>
          <p:cNvPr id="20" name="Pil: höger 19">
            <a:extLst>
              <a:ext uri="{FF2B5EF4-FFF2-40B4-BE49-F238E27FC236}">
                <a16:creationId xmlns:a16="http://schemas.microsoft.com/office/drawing/2014/main" id="{46F8B486-DE25-4EF9-BEF9-19A785A47469}"/>
              </a:ext>
            </a:extLst>
          </p:cNvPr>
          <p:cNvSpPr/>
          <p:nvPr/>
        </p:nvSpPr>
        <p:spPr>
          <a:xfrm>
            <a:off x="9351437" y="4146843"/>
            <a:ext cx="356109" cy="477672"/>
          </a:xfrm>
          <a:prstGeom prst="rightArrow">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1" name="Flödesschema: Process 20">
            <a:extLst>
              <a:ext uri="{FF2B5EF4-FFF2-40B4-BE49-F238E27FC236}">
                <a16:creationId xmlns:a16="http://schemas.microsoft.com/office/drawing/2014/main" id="{69B7D776-5A44-46F6-8A5F-0DD6203C0F67}"/>
              </a:ext>
            </a:extLst>
          </p:cNvPr>
          <p:cNvSpPr/>
          <p:nvPr/>
        </p:nvSpPr>
        <p:spPr>
          <a:xfrm>
            <a:off x="6736524" y="1824894"/>
            <a:ext cx="3113810" cy="579562"/>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Lagstiftning &amp; Regelverk</a:t>
            </a:r>
          </a:p>
        </p:txBody>
      </p:sp>
      <p:sp>
        <p:nvSpPr>
          <p:cNvPr id="22" name="Flödesschema: Process 21">
            <a:extLst>
              <a:ext uri="{FF2B5EF4-FFF2-40B4-BE49-F238E27FC236}">
                <a16:creationId xmlns:a16="http://schemas.microsoft.com/office/drawing/2014/main" id="{976A14AA-D14D-473D-903F-9382960FB8C8}"/>
              </a:ext>
            </a:extLst>
          </p:cNvPr>
          <p:cNvSpPr/>
          <p:nvPr/>
        </p:nvSpPr>
        <p:spPr>
          <a:xfrm>
            <a:off x="7281017" y="2397142"/>
            <a:ext cx="1925804" cy="641993"/>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Marknadsplan</a:t>
            </a:r>
          </a:p>
        </p:txBody>
      </p:sp>
      <p:sp>
        <p:nvSpPr>
          <p:cNvPr id="23" name="Flödesschema: Process 22">
            <a:extLst>
              <a:ext uri="{FF2B5EF4-FFF2-40B4-BE49-F238E27FC236}">
                <a16:creationId xmlns:a16="http://schemas.microsoft.com/office/drawing/2014/main" id="{99DAA45E-A6FB-4D48-A70E-58FDB3739832}"/>
              </a:ext>
            </a:extLst>
          </p:cNvPr>
          <p:cNvSpPr/>
          <p:nvPr/>
        </p:nvSpPr>
        <p:spPr>
          <a:xfrm>
            <a:off x="7089004" y="2170225"/>
            <a:ext cx="2281000" cy="489858"/>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Kvalitetssystem</a:t>
            </a:r>
          </a:p>
        </p:txBody>
      </p:sp>
      <p:sp>
        <p:nvSpPr>
          <p:cNvPr id="25" name="Flödesschema: Process 24">
            <a:extLst>
              <a:ext uri="{FF2B5EF4-FFF2-40B4-BE49-F238E27FC236}">
                <a16:creationId xmlns:a16="http://schemas.microsoft.com/office/drawing/2014/main" id="{24B2CEBC-512D-4E7D-B7F9-F8D88B64DDFA}"/>
              </a:ext>
            </a:extLst>
          </p:cNvPr>
          <p:cNvSpPr/>
          <p:nvPr/>
        </p:nvSpPr>
        <p:spPr>
          <a:xfrm>
            <a:off x="7491365" y="2849438"/>
            <a:ext cx="1484473" cy="579562"/>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Investerings -kalkyl</a:t>
            </a:r>
          </a:p>
        </p:txBody>
      </p:sp>
      <p:sp>
        <p:nvSpPr>
          <p:cNvPr id="26" name="Båge 25">
            <a:extLst>
              <a:ext uri="{FF2B5EF4-FFF2-40B4-BE49-F238E27FC236}">
                <a16:creationId xmlns:a16="http://schemas.microsoft.com/office/drawing/2014/main" id="{18EC261A-08B8-4CCA-98C9-9A72EB3198FC}"/>
              </a:ext>
            </a:extLst>
          </p:cNvPr>
          <p:cNvSpPr/>
          <p:nvPr/>
        </p:nvSpPr>
        <p:spPr>
          <a:xfrm>
            <a:off x="4188354" y="2066643"/>
            <a:ext cx="3351372" cy="3040292"/>
          </a:xfrm>
          <a:prstGeom prst="arc">
            <a:avLst>
              <a:gd name="adj1" fmla="val 18571380"/>
              <a:gd name="adj2" fmla="val 0"/>
            </a:avLst>
          </a:prstGeom>
          <a:ln>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27" name="Båge 26">
            <a:extLst>
              <a:ext uri="{FF2B5EF4-FFF2-40B4-BE49-F238E27FC236}">
                <a16:creationId xmlns:a16="http://schemas.microsoft.com/office/drawing/2014/main" id="{5C018524-83A4-43FF-A3ED-10877C308F68}"/>
              </a:ext>
            </a:extLst>
          </p:cNvPr>
          <p:cNvSpPr/>
          <p:nvPr/>
        </p:nvSpPr>
        <p:spPr>
          <a:xfrm flipH="1">
            <a:off x="8990565" y="2130202"/>
            <a:ext cx="2705811" cy="3104245"/>
          </a:xfrm>
          <a:prstGeom prst="arc">
            <a:avLst>
              <a:gd name="adj1" fmla="val 18173014"/>
              <a:gd name="adj2" fmla="val 0"/>
            </a:avLst>
          </a:prstGeom>
          <a:ln>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28" name="Pil: höger 27">
            <a:extLst>
              <a:ext uri="{FF2B5EF4-FFF2-40B4-BE49-F238E27FC236}">
                <a16:creationId xmlns:a16="http://schemas.microsoft.com/office/drawing/2014/main" id="{7EF980EF-A4C1-48C2-B531-2D828C251BF8}"/>
              </a:ext>
            </a:extLst>
          </p:cNvPr>
          <p:cNvSpPr/>
          <p:nvPr/>
        </p:nvSpPr>
        <p:spPr>
          <a:xfrm rot="5400000">
            <a:off x="5122346" y="3479741"/>
            <a:ext cx="356109" cy="477672"/>
          </a:xfrm>
          <a:prstGeom prst="rightArrow">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9" name="Pil: höger 28">
            <a:extLst>
              <a:ext uri="{FF2B5EF4-FFF2-40B4-BE49-F238E27FC236}">
                <a16:creationId xmlns:a16="http://schemas.microsoft.com/office/drawing/2014/main" id="{EE6C3872-268A-46D1-8460-EDA447D1310C}"/>
              </a:ext>
            </a:extLst>
          </p:cNvPr>
          <p:cNvSpPr/>
          <p:nvPr/>
        </p:nvSpPr>
        <p:spPr>
          <a:xfrm rot="5400000">
            <a:off x="8113488" y="3482013"/>
            <a:ext cx="356109" cy="477672"/>
          </a:xfrm>
          <a:prstGeom prst="rightArrow">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530095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A2E4622B-688D-456E-BB4E-23B0F74C97E4}"/>
              </a:ext>
            </a:extLst>
          </p:cNvPr>
          <p:cNvSpPr>
            <a:spLocks noGrp="1"/>
          </p:cNvSpPr>
          <p:nvPr>
            <p:ph type="subTitle" idx="1"/>
          </p:nvPr>
        </p:nvSpPr>
        <p:spPr>
          <a:xfrm>
            <a:off x="870856" y="103356"/>
            <a:ext cx="11065329" cy="716127"/>
          </a:xfrm>
        </p:spPr>
        <p:txBody>
          <a:bodyPr>
            <a:normAutofit/>
          </a:bodyPr>
          <a:lstStyle/>
          <a:p>
            <a:pPr algn="ctr"/>
            <a:r>
              <a:rPr lang="sv-SE" sz="2000" dirty="0"/>
              <a:t>Affärsmodell –förstå din verksamhet  </a:t>
            </a:r>
            <a:r>
              <a:rPr lang="sv-SE" sz="2000" dirty="0">
                <a:hlinkClick r:id="rId2"/>
              </a:rPr>
              <a:t>ref.</a:t>
            </a:r>
            <a:endParaRPr lang="sv-SE" sz="2000" dirty="0"/>
          </a:p>
        </p:txBody>
      </p:sp>
      <p:graphicFrame>
        <p:nvGraphicFramePr>
          <p:cNvPr id="4" name="Tabell 4">
            <a:extLst>
              <a:ext uri="{FF2B5EF4-FFF2-40B4-BE49-F238E27FC236}">
                <a16:creationId xmlns:a16="http://schemas.microsoft.com/office/drawing/2014/main" id="{16B07A02-60A2-49F2-85AD-14D9772CD25E}"/>
              </a:ext>
            </a:extLst>
          </p:cNvPr>
          <p:cNvGraphicFramePr>
            <a:graphicFrameLocks noGrp="1"/>
          </p:cNvGraphicFramePr>
          <p:nvPr>
            <p:extLst>
              <p:ext uri="{D42A27DB-BD31-4B8C-83A1-F6EECF244321}">
                <p14:modId xmlns:p14="http://schemas.microsoft.com/office/powerpoint/2010/main" val="3918920168"/>
              </p:ext>
            </p:extLst>
          </p:nvPr>
        </p:nvGraphicFramePr>
        <p:xfrm>
          <a:off x="1502230" y="605322"/>
          <a:ext cx="10433955" cy="5920722"/>
        </p:xfrm>
        <a:graphic>
          <a:graphicData uri="http://schemas.openxmlformats.org/drawingml/2006/table">
            <a:tbl>
              <a:tblPr firstRow="1" bandRow="1">
                <a:tableStyleId>{616DA210-FB5B-4158-B5E0-FEB733F419BA}</a:tableStyleId>
              </a:tblPr>
              <a:tblGrid>
                <a:gridCol w="2155390">
                  <a:extLst>
                    <a:ext uri="{9D8B030D-6E8A-4147-A177-3AD203B41FA5}">
                      <a16:colId xmlns:a16="http://schemas.microsoft.com/office/drawing/2014/main" val="3442591973"/>
                    </a:ext>
                  </a:extLst>
                </a:gridCol>
                <a:gridCol w="2012262">
                  <a:extLst>
                    <a:ext uri="{9D8B030D-6E8A-4147-A177-3AD203B41FA5}">
                      <a16:colId xmlns:a16="http://schemas.microsoft.com/office/drawing/2014/main" val="625711410"/>
                    </a:ext>
                  </a:extLst>
                </a:gridCol>
                <a:gridCol w="1049324">
                  <a:extLst>
                    <a:ext uri="{9D8B030D-6E8A-4147-A177-3AD203B41FA5}">
                      <a16:colId xmlns:a16="http://schemas.microsoft.com/office/drawing/2014/main" val="1810144882"/>
                    </a:ext>
                  </a:extLst>
                </a:gridCol>
                <a:gridCol w="978182">
                  <a:extLst>
                    <a:ext uri="{9D8B030D-6E8A-4147-A177-3AD203B41FA5}">
                      <a16:colId xmlns:a16="http://schemas.microsoft.com/office/drawing/2014/main" val="1026326600"/>
                    </a:ext>
                  </a:extLst>
                </a:gridCol>
                <a:gridCol w="2202817">
                  <a:extLst>
                    <a:ext uri="{9D8B030D-6E8A-4147-A177-3AD203B41FA5}">
                      <a16:colId xmlns:a16="http://schemas.microsoft.com/office/drawing/2014/main" val="1436059085"/>
                    </a:ext>
                  </a:extLst>
                </a:gridCol>
                <a:gridCol w="2035980">
                  <a:extLst>
                    <a:ext uri="{9D8B030D-6E8A-4147-A177-3AD203B41FA5}">
                      <a16:colId xmlns:a16="http://schemas.microsoft.com/office/drawing/2014/main" val="1048092251"/>
                    </a:ext>
                  </a:extLst>
                </a:gridCol>
              </a:tblGrid>
              <a:tr h="288866">
                <a:tc>
                  <a:txBody>
                    <a:bodyPr/>
                    <a:lstStyle/>
                    <a:p>
                      <a:r>
                        <a:rPr lang="sv-SE" sz="1200" dirty="0"/>
                        <a:t>Nyckelpartners</a:t>
                      </a:r>
                    </a:p>
                  </a:txBody>
                  <a:tcPr/>
                </a:tc>
                <a:tc>
                  <a:txBody>
                    <a:bodyPr/>
                    <a:lstStyle/>
                    <a:p>
                      <a:r>
                        <a:rPr lang="sv-SE" sz="1200" dirty="0"/>
                        <a:t>Nyckelaktiviteter</a:t>
                      </a:r>
                    </a:p>
                  </a:txBody>
                  <a:tcPr/>
                </a:tc>
                <a:tc gridSpan="2">
                  <a:txBody>
                    <a:bodyPr/>
                    <a:lstStyle/>
                    <a:p>
                      <a:r>
                        <a:rPr lang="sv-SE" sz="1200" dirty="0"/>
                        <a:t>Värdeerbjudande</a:t>
                      </a:r>
                    </a:p>
                  </a:txBody>
                  <a:tcPr/>
                </a:tc>
                <a:tc hMerge="1">
                  <a:txBody>
                    <a:bodyPr/>
                    <a:lstStyle/>
                    <a:p>
                      <a:endParaRPr lang="sv-SE" dirty="0"/>
                    </a:p>
                  </a:txBody>
                  <a:tcPr/>
                </a:tc>
                <a:tc>
                  <a:txBody>
                    <a:bodyPr/>
                    <a:lstStyle/>
                    <a:p>
                      <a:r>
                        <a:rPr lang="sv-SE" sz="1200" dirty="0"/>
                        <a:t>Kundrelationer</a:t>
                      </a:r>
                    </a:p>
                  </a:txBody>
                  <a:tcPr/>
                </a:tc>
                <a:tc>
                  <a:txBody>
                    <a:bodyPr/>
                    <a:lstStyle/>
                    <a:p>
                      <a:r>
                        <a:rPr lang="sv-SE" sz="1200" dirty="0"/>
                        <a:t>Kundsegment</a:t>
                      </a:r>
                    </a:p>
                  </a:txBody>
                  <a:tcPr/>
                </a:tc>
                <a:extLst>
                  <a:ext uri="{0D108BD9-81ED-4DB2-BD59-A6C34878D82A}">
                    <a16:rowId xmlns:a16="http://schemas.microsoft.com/office/drawing/2014/main" val="1674183152"/>
                  </a:ext>
                </a:extLst>
              </a:tr>
              <a:tr h="2310924">
                <a:tc rowSpan="3">
                  <a:txBody>
                    <a:bodyPr/>
                    <a:lstStyle/>
                    <a:p>
                      <a:r>
                        <a:rPr lang="sv-SE" sz="1200" dirty="0"/>
                        <a:t>Vilka är våra nyckelpartners?</a:t>
                      </a:r>
                    </a:p>
                    <a:p>
                      <a:r>
                        <a:rPr lang="sv-SE" sz="1200" dirty="0"/>
                        <a:t>Vilka är våra nyckelleverantörer?</a:t>
                      </a:r>
                    </a:p>
                    <a:p>
                      <a:r>
                        <a:rPr lang="sv-SE" sz="1200" dirty="0"/>
                        <a:t>Vilka nyckelresurser förvärvar våra partners?</a:t>
                      </a:r>
                    </a:p>
                    <a:p>
                      <a:r>
                        <a:rPr lang="sv-SE" sz="1200" dirty="0"/>
                        <a:t>Vilka nyckelaktiviteter utför våra partners</a:t>
                      </a:r>
                    </a:p>
                  </a:txBody>
                  <a:tcPr/>
                </a:tc>
                <a:tc>
                  <a:txBody>
                    <a:bodyPr/>
                    <a:lstStyle/>
                    <a:p>
                      <a:r>
                        <a:rPr lang="sv-SE" sz="1200" dirty="0"/>
                        <a:t>Vilka nyckelaktiviteter kräver våra värdeerbjudanden?</a:t>
                      </a:r>
                    </a:p>
                    <a:p>
                      <a:r>
                        <a:rPr lang="sv-SE" sz="1200" dirty="0"/>
                        <a:t>Våra distributionskanaler?</a:t>
                      </a:r>
                    </a:p>
                    <a:p>
                      <a:r>
                        <a:rPr lang="sv-SE" sz="1200" dirty="0"/>
                        <a:t>Våra kundrelationer?</a:t>
                      </a:r>
                    </a:p>
                    <a:p>
                      <a:r>
                        <a:rPr lang="sv-SE" sz="1200" dirty="0"/>
                        <a:t>Våra intäktsflöden?</a:t>
                      </a:r>
                    </a:p>
                  </a:txBody>
                  <a:tcPr/>
                </a:tc>
                <a:tc rowSpan="3" gridSpan="2">
                  <a:txBody>
                    <a:bodyPr/>
                    <a:lstStyle/>
                    <a:p>
                      <a:r>
                        <a:rPr lang="sv-SE" sz="1200" dirty="0"/>
                        <a:t>Vilket värde levererar vi till vår kund?</a:t>
                      </a:r>
                    </a:p>
                    <a:p>
                      <a:r>
                        <a:rPr lang="sv-SE" sz="1200" dirty="0"/>
                        <a:t>Vilka kundproblem hjälper vi att lösa?</a:t>
                      </a:r>
                    </a:p>
                    <a:p>
                      <a:r>
                        <a:rPr lang="sv-SE" sz="1200" dirty="0"/>
                        <a:t>Vilka kundbehov tillgodoser vi?</a:t>
                      </a:r>
                    </a:p>
                    <a:p>
                      <a:r>
                        <a:rPr lang="sv-SE" sz="1200" dirty="0"/>
                        <a:t>Vilka kombinationer av produkter och tjänster erbjuder v till varje kundsegment</a:t>
                      </a:r>
                    </a:p>
                    <a:p>
                      <a:endParaRPr lang="sv-SE" sz="1200" dirty="0"/>
                    </a:p>
                  </a:txBody>
                  <a:tcPr/>
                </a:tc>
                <a:tc rowSpan="3" hMerge="1">
                  <a:txBody>
                    <a:bodyPr/>
                    <a:lstStyle/>
                    <a:p>
                      <a:endParaRPr lang="sv-SE" dirty="0"/>
                    </a:p>
                  </a:txBody>
                  <a:tcPr/>
                </a:tc>
                <a:tc>
                  <a:txBody>
                    <a:bodyPr/>
                    <a:lstStyle/>
                    <a:p>
                      <a:r>
                        <a:rPr lang="sv-SE" sz="1200" dirty="0"/>
                        <a:t>Vilken typ av relationer förväntar sig våra kundsegment att vi ska etablera och upprätthålla med dem?</a:t>
                      </a:r>
                    </a:p>
                    <a:p>
                      <a:r>
                        <a:rPr lang="sv-SE" sz="1200" dirty="0"/>
                        <a:t>Vilka har vi etablerat? Hur kostnadskrävande är de?</a:t>
                      </a:r>
                    </a:p>
                    <a:p>
                      <a:r>
                        <a:rPr lang="sv-SE" sz="1200" dirty="0"/>
                        <a:t>Hur är de integrerade med resten av vår affärsmodell</a:t>
                      </a:r>
                    </a:p>
                    <a:p>
                      <a:endParaRPr lang="sv-SE" sz="1200" dirty="0"/>
                    </a:p>
                  </a:txBody>
                  <a:tcPr/>
                </a:tc>
                <a:tc rowSpan="3">
                  <a:txBody>
                    <a:bodyPr/>
                    <a:lstStyle/>
                    <a:p>
                      <a:r>
                        <a:rPr lang="sv-SE" sz="1200" dirty="0"/>
                        <a:t>För vem skapar vi värde?</a:t>
                      </a:r>
                    </a:p>
                    <a:p>
                      <a:r>
                        <a:rPr lang="sv-SE" sz="1200" dirty="0"/>
                        <a:t>Vilka är våra viktigaste kunder?</a:t>
                      </a:r>
                    </a:p>
                  </a:txBody>
                  <a:tcPr/>
                </a:tc>
                <a:extLst>
                  <a:ext uri="{0D108BD9-81ED-4DB2-BD59-A6C34878D82A}">
                    <a16:rowId xmlns:a16="http://schemas.microsoft.com/office/drawing/2014/main" val="2478206456"/>
                  </a:ext>
                </a:extLst>
              </a:tr>
              <a:tr h="288866">
                <a:tc vMerge="1">
                  <a:txBody>
                    <a:bodyPr/>
                    <a:lstStyle/>
                    <a:p>
                      <a:endParaRPr lang="sv-SE" dirty="0"/>
                    </a:p>
                  </a:txBody>
                  <a:tcPr/>
                </a:tc>
                <a:tc>
                  <a:txBody>
                    <a:bodyPr/>
                    <a:lstStyle/>
                    <a:p>
                      <a:pPr marL="0" algn="l" defTabSz="914400" rtl="0" eaLnBrk="1" latinLnBrk="0" hangingPunct="1"/>
                      <a:r>
                        <a:rPr lang="sv-SE" sz="1200" b="1" kern="1200" dirty="0">
                          <a:solidFill>
                            <a:schemeClr val="tx1"/>
                          </a:solidFill>
                          <a:latin typeface="+mn-lt"/>
                          <a:ea typeface="+mn-ea"/>
                          <a:cs typeface="+mn-cs"/>
                        </a:rPr>
                        <a:t>Nyckelresurser</a:t>
                      </a:r>
                    </a:p>
                  </a:txBody>
                  <a:tcPr/>
                </a:tc>
                <a:tc gridSpan="2" vMerge="1">
                  <a:txBody>
                    <a:bodyPr/>
                    <a:lstStyle/>
                    <a:p>
                      <a:endParaRPr lang="sv-SE"/>
                    </a:p>
                  </a:txBody>
                  <a:tcPr/>
                </a:tc>
                <a:tc hMerge="1" vMerge="1">
                  <a:txBody>
                    <a:bodyPr/>
                    <a:lstStyle/>
                    <a:p>
                      <a:endParaRPr lang="sv-SE" dirty="0"/>
                    </a:p>
                  </a:txBody>
                  <a:tcPr/>
                </a:tc>
                <a:tc>
                  <a:txBody>
                    <a:bodyPr/>
                    <a:lstStyle/>
                    <a:p>
                      <a:pPr marL="0" algn="l" defTabSz="914400" rtl="0" eaLnBrk="1" latinLnBrk="0" hangingPunct="1"/>
                      <a:r>
                        <a:rPr lang="sv-SE" sz="1200" b="1" kern="1200" dirty="0">
                          <a:solidFill>
                            <a:schemeClr val="tx1"/>
                          </a:solidFill>
                          <a:latin typeface="+mn-lt"/>
                          <a:ea typeface="+mn-ea"/>
                          <a:cs typeface="+mn-cs"/>
                        </a:rPr>
                        <a:t>Kanaler</a:t>
                      </a:r>
                    </a:p>
                  </a:txBody>
                  <a:tcPr/>
                </a:tc>
                <a:tc vMerge="1">
                  <a:txBody>
                    <a:bodyPr/>
                    <a:lstStyle/>
                    <a:p>
                      <a:endParaRPr lang="sv-SE" dirty="0"/>
                    </a:p>
                  </a:txBody>
                  <a:tcPr/>
                </a:tc>
                <a:extLst>
                  <a:ext uri="{0D108BD9-81ED-4DB2-BD59-A6C34878D82A}">
                    <a16:rowId xmlns:a16="http://schemas.microsoft.com/office/drawing/2014/main" val="986701969"/>
                  </a:ext>
                </a:extLst>
              </a:tr>
              <a:tr h="1733193">
                <a:tc vMerge="1">
                  <a:txBody>
                    <a:bodyPr/>
                    <a:lstStyle/>
                    <a:p>
                      <a:endParaRPr lang="sv-SE" dirty="0"/>
                    </a:p>
                  </a:txBody>
                  <a:tcPr/>
                </a:tc>
                <a:tc>
                  <a:txBody>
                    <a:bodyPr/>
                    <a:lstStyle/>
                    <a:p>
                      <a:r>
                        <a:rPr lang="sv-SE" sz="1200" dirty="0"/>
                        <a:t>Vilka nyckelresurser kräver våra värdeerbjudanden?</a:t>
                      </a:r>
                    </a:p>
                    <a:p>
                      <a:r>
                        <a:rPr lang="sv-SE" sz="1200" dirty="0"/>
                        <a:t>Våra distributionskanaler</a:t>
                      </a:r>
                    </a:p>
                    <a:p>
                      <a:r>
                        <a:rPr lang="sv-SE" sz="1200" dirty="0"/>
                        <a:t>Våra kundrelationer?</a:t>
                      </a:r>
                    </a:p>
                    <a:p>
                      <a:r>
                        <a:rPr lang="sv-SE" sz="1200" dirty="0"/>
                        <a:t>Våra intäktsflöden?</a:t>
                      </a:r>
                    </a:p>
                    <a:p>
                      <a:endParaRPr lang="sv-SE" sz="1200" dirty="0"/>
                    </a:p>
                  </a:txBody>
                  <a:tcPr/>
                </a:tc>
                <a:tc gridSpan="2" vMerge="1">
                  <a:txBody>
                    <a:bodyPr/>
                    <a:lstStyle/>
                    <a:p>
                      <a:endParaRPr lang="sv-SE"/>
                    </a:p>
                  </a:txBody>
                  <a:tcPr/>
                </a:tc>
                <a:tc hMerge="1" vMerge="1">
                  <a:txBody>
                    <a:bodyPr/>
                    <a:lstStyle/>
                    <a:p>
                      <a:endParaRPr lang="sv-SE" dirty="0"/>
                    </a:p>
                  </a:txBody>
                  <a:tcPr/>
                </a:tc>
                <a:tc>
                  <a:txBody>
                    <a:bodyPr/>
                    <a:lstStyle/>
                    <a:p>
                      <a:r>
                        <a:rPr lang="sv-SE" sz="1200" dirty="0"/>
                        <a:t>Genom vilka kanaler vill våra kundsegment bli nådda? Hur är våra kanaler integrerade?</a:t>
                      </a:r>
                    </a:p>
                    <a:p>
                      <a:r>
                        <a:rPr lang="sv-SE" sz="1200" dirty="0"/>
                        <a:t>Vilka fungerar bäst?</a:t>
                      </a:r>
                    </a:p>
                    <a:p>
                      <a:r>
                        <a:rPr lang="sv-SE" sz="1200" dirty="0"/>
                        <a:t>Vilka är mest kostnadseffektiva?</a:t>
                      </a:r>
                    </a:p>
                    <a:p>
                      <a:r>
                        <a:rPr lang="sv-SE" sz="1200" dirty="0"/>
                        <a:t>Hur integrerar vi dem med våra kundrutiner</a:t>
                      </a:r>
                    </a:p>
                  </a:txBody>
                  <a:tcPr/>
                </a:tc>
                <a:tc vMerge="1">
                  <a:txBody>
                    <a:bodyPr/>
                    <a:lstStyle/>
                    <a:p>
                      <a:endParaRPr lang="sv-SE" dirty="0"/>
                    </a:p>
                  </a:txBody>
                  <a:tcPr/>
                </a:tc>
                <a:extLst>
                  <a:ext uri="{0D108BD9-81ED-4DB2-BD59-A6C34878D82A}">
                    <a16:rowId xmlns:a16="http://schemas.microsoft.com/office/drawing/2014/main" val="737196011"/>
                  </a:ext>
                </a:extLst>
              </a:tr>
              <a:tr h="288866">
                <a:tc gridSpan="3">
                  <a:txBody>
                    <a:bodyPr/>
                    <a:lstStyle/>
                    <a:p>
                      <a:pPr marL="0" algn="l" defTabSz="914400" rtl="0" eaLnBrk="1" latinLnBrk="0" hangingPunct="1"/>
                      <a:r>
                        <a:rPr lang="sv-SE" sz="1200" b="1" kern="1200" dirty="0" err="1">
                          <a:solidFill>
                            <a:schemeClr val="tx1"/>
                          </a:solidFill>
                          <a:latin typeface="+mn-lt"/>
                          <a:ea typeface="+mn-ea"/>
                          <a:cs typeface="+mn-cs"/>
                        </a:rPr>
                        <a:t>Kostnadstruktur</a:t>
                      </a:r>
                      <a:endParaRPr lang="sv-SE" sz="1200" b="1" kern="1200" dirty="0">
                        <a:solidFill>
                          <a:schemeClr val="tx1"/>
                        </a:solidFill>
                        <a:latin typeface="+mn-lt"/>
                        <a:ea typeface="+mn-ea"/>
                        <a:cs typeface="+mn-cs"/>
                      </a:endParaRPr>
                    </a:p>
                  </a:txBody>
                  <a:tcPr/>
                </a:tc>
                <a:tc hMerge="1">
                  <a:txBody>
                    <a:bodyPr/>
                    <a:lstStyle/>
                    <a:p>
                      <a:endParaRPr lang="sv-SE" dirty="0"/>
                    </a:p>
                  </a:txBody>
                  <a:tcPr/>
                </a:tc>
                <a:tc hMerge="1">
                  <a:txBody>
                    <a:bodyPr/>
                    <a:lstStyle/>
                    <a:p>
                      <a:endParaRPr lang="sv-SE" dirty="0"/>
                    </a:p>
                  </a:txBody>
                  <a:tcPr/>
                </a:tc>
                <a:tc gridSpan="3">
                  <a:txBody>
                    <a:bodyPr/>
                    <a:lstStyle/>
                    <a:p>
                      <a:pPr marL="0" algn="l" defTabSz="914400" rtl="0" eaLnBrk="1" latinLnBrk="0" hangingPunct="1"/>
                      <a:r>
                        <a:rPr lang="sv-SE" sz="1200" b="1" kern="1200" dirty="0">
                          <a:solidFill>
                            <a:schemeClr val="tx1"/>
                          </a:solidFill>
                          <a:latin typeface="+mn-lt"/>
                          <a:ea typeface="+mn-ea"/>
                          <a:cs typeface="+mn-cs"/>
                        </a:rPr>
                        <a:t>Intäktsströmmar</a:t>
                      </a:r>
                    </a:p>
                  </a:txBody>
                  <a:tcPr/>
                </a:tc>
                <a:tc hMerge="1">
                  <a:txBody>
                    <a:bodyPr/>
                    <a:lstStyle/>
                    <a:p>
                      <a:endParaRPr lang="sv-SE" dirty="0"/>
                    </a:p>
                  </a:txBody>
                  <a:tcPr/>
                </a:tc>
                <a:tc hMerge="1">
                  <a:txBody>
                    <a:bodyPr/>
                    <a:lstStyle/>
                    <a:p>
                      <a:endParaRPr lang="sv-SE" dirty="0"/>
                    </a:p>
                  </a:txBody>
                  <a:tcPr/>
                </a:tc>
                <a:extLst>
                  <a:ext uri="{0D108BD9-81ED-4DB2-BD59-A6C34878D82A}">
                    <a16:rowId xmlns:a16="http://schemas.microsoft.com/office/drawing/2014/main" val="1928173094"/>
                  </a:ext>
                </a:extLst>
              </a:tr>
              <a:tr h="997899">
                <a:tc gridSpan="3">
                  <a:txBody>
                    <a:bodyPr/>
                    <a:lstStyle/>
                    <a:p>
                      <a:r>
                        <a:rPr lang="sv-SE" sz="1200" dirty="0"/>
                        <a:t>Vilka är de viktigaste kostnaderna som följer med vår affärsmodell?</a:t>
                      </a:r>
                    </a:p>
                    <a:p>
                      <a:r>
                        <a:rPr lang="sv-SE" sz="1200" dirty="0"/>
                        <a:t>Vilka nyckelresurser är dyrast?</a:t>
                      </a:r>
                    </a:p>
                    <a:p>
                      <a:r>
                        <a:rPr lang="sv-SE" sz="1200" dirty="0"/>
                        <a:t>Vilka nyckelaktiviteter är dyrast?</a:t>
                      </a:r>
                    </a:p>
                  </a:txBody>
                  <a:tcPr/>
                </a:tc>
                <a:tc hMerge="1">
                  <a:txBody>
                    <a:bodyPr/>
                    <a:lstStyle/>
                    <a:p>
                      <a:endParaRPr lang="sv-SE" dirty="0"/>
                    </a:p>
                  </a:txBody>
                  <a:tcPr/>
                </a:tc>
                <a:tc hMerge="1">
                  <a:txBody>
                    <a:bodyPr/>
                    <a:lstStyle/>
                    <a:p>
                      <a:endParaRPr lang="sv-SE" dirty="0"/>
                    </a:p>
                  </a:txBody>
                  <a:tcPr/>
                </a:tc>
                <a:tc gridSpan="3">
                  <a:txBody>
                    <a:bodyPr/>
                    <a:lstStyle/>
                    <a:p>
                      <a:r>
                        <a:rPr lang="sv-SE" sz="1200" dirty="0"/>
                        <a:t>Vilka värden är kunderna villiga att betala för?</a:t>
                      </a:r>
                    </a:p>
                    <a:p>
                      <a:r>
                        <a:rPr lang="sv-SE" sz="1200" dirty="0"/>
                        <a:t>För vad betalar de idag?</a:t>
                      </a:r>
                    </a:p>
                    <a:p>
                      <a:r>
                        <a:rPr lang="sv-SE" sz="1200" dirty="0"/>
                        <a:t>Hur betalar de?</a:t>
                      </a:r>
                    </a:p>
                    <a:p>
                      <a:r>
                        <a:rPr lang="sv-SE" sz="1200" dirty="0"/>
                        <a:t>Hur skulle de föredra att betala? Hur mycket betalar varje intäktsflöde till de samlade intäkterna?</a:t>
                      </a:r>
                    </a:p>
                  </a:txBody>
                  <a:tcPr/>
                </a:tc>
                <a:tc hMerge="1">
                  <a:txBody>
                    <a:bodyPr/>
                    <a:lstStyle/>
                    <a:p>
                      <a:endParaRPr lang="sv-SE" dirty="0"/>
                    </a:p>
                  </a:txBody>
                  <a:tcPr/>
                </a:tc>
                <a:tc hMerge="1">
                  <a:txBody>
                    <a:bodyPr/>
                    <a:lstStyle/>
                    <a:p>
                      <a:endParaRPr lang="sv-SE" dirty="0"/>
                    </a:p>
                  </a:txBody>
                  <a:tcPr/>
                </a:tc>
                <a:extLst>
                  <a:ext uri="{0D108BD9-81ED-4DB2-BD59-A6C34878D82A}">
                    <a16:rowId xmlns:a16="http://schemas.microsoft.com/office/drawing/2014/main" val="2027142513"/>
                  </a:ext>
                </a:extLst>
              </a:tr>
            </a:tbl>
          </a:graphicData>
        </a:graphic>
      </p:graphicFrame>
    </p:spTree>
    <p:extLst>
      <p:ext uri="{BB962C8B-B14F-4D97-AF65-F5344CB8AC3E}">
        <p14:creationId xmlns:p14="http://schemas.microsoft.com/office/powerpoint/2010/main" val="1763607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6ADFE9-3FE0-45E3-A846-FF16C7BA6D21}"/>
              </a:ext>
            </a:extLst>
          </p:cNvPr>
          <p:cNvSpPr>
            <a:spLocks noGrp="1"/>
          </p:cNvSpPr>
          <p:nvPr>
            <p:ph type="title"/>
          </p:nvPr>
        </p:nvSpPr>
        <p:spPr>
          <a:xfrm>
            <a:off x="2592924" y="208733"/>
            <a:ext cx="8911687" cy="502561"/>
          </a:xfrm>
        </p:spPr>
        <p:txBody>
          <a:bodyPr>
            <a:normAutofit/>
          </a:bodyPr>
          <a:lstStyle/>
          <a:p>
            <a:pPr algn="ctr"/>
            <a:r>
              <a:rPr lang="sv-SE" sz="2400" dirty="0"/>
              <a:t>Förslag på Omvärldsanalyser</a:t>
            </a:r>
          </a:p>
        </p:txBody>
      </p:sp>
      <p:sp>
        <p:nvSpPr>
          <p:cNvPr id="3" name="Platshållare för innehåll 2">
            <a:extLst>
              <a:ext uri="{FF2B5EF4-FFF2-40B4-BE49-F238E27FC236}">
                <a16:creationId xmlns:a16="http://schemas.microsoft.com/office/drawing/2014/main" id="{C7D5CBC0-7626-4A42-BDB8-C723A2FD47B4}"/>
              </a:ext>
            </a:extLst>
          </p:cNvPr>
          <p:cNvSpPr>
            <a:spLocks noGrp="1"/>
          </p:cNvSpPr>
          <p:nvPr>
            <p:ph idx="1"/>
          </p:nvPr>
        </p:nvSpPr>
        <p:spPr>
          <a:xfrm>
            <a:off x="2817812" y="3428999"/>
            <a:ext cx="8915400" cy="3164929"/>
          </a:xfrm>
        </p:spPr>
        <p:txBody>
          <a:bodyPr>
            <a:normAutofit/>
          </a:bodyPr>
          <a:lstStyle/>
          <a:p>
            <a:pPr lvl="1"/>
            <a:r>
              <a:rPr lang="sv-SE" dirty="0"/>
              <a:t>SWOT-analys</a:t>
            </a:r>
          </a:p>
          <a:p>
            <a:pPr lvl="1"/>
            <a:r>
              <a:rPr lang="sv-SE" dirty="0"/>
              <a:t>Marknadsanalys   (</a:t>
            </a:r>
            <a:r>
              <a:rPr lang="sv-SE" dirty="0">
                <a:hlinkClick r:id="rId2"/>
              </a:rPr>
              <a:t>ex. sälja på Amazon</a:t>
            </a:r>
            <a:r>
              <a:rPr lang="sv-SE" dirty="0"/>
              <a:t>)</a:t>
            </a:r>
          </a:p>
          <a:p>
            <a:pPr lvl="1"/>
            <a:r>
              <a:rPr lang="sv-SE" dirty="0"/>
              <a:t>Segmentanalys </a:t>
            </a:r>
          </a:p>
          <a:p>
            <a:pPr lvl="1"/>
            <a:r>
              <a:rPr lang="sv-SE" dirty="0"/>
              <a:t>Kundanalys</a:t>
            </a:r>
          </a:p>
          <a:p>
            <a:pPr lvl="1"/>
            <a:endParaRPr lang="sv-SE" dirty="0"/>
          </a:p>
          <a:p>
            <a:endParaRPr lang="sv-SE" dirty="0"/>
          </a:p>
        </p:txBody>
      </p:sp>
      <p:pic>
        <p:nvPicPr>
          <p:cNvPr id="5" name="Bildobjekt 4">
            <a:hlinkClick r:id="rId3"/>
            <a:extLst>
              <a:ext uri="{FF2B5EF4-FFF2-40B4-BE49-F238E27FC236}">
                <a16:creationId xmlns:a16="http://schemas.microsoft.com/office/drawing/2014/main" id="{15A28817-753F-49A0-8B6C-05246EA4CA49}"/>
              </a:ext>
            </a:extLst>
          </p:cNvPr>
          <p:cNvPicPr>
            <a:picLocks noChangeAspect="1"/>
          </p:cNvPicPr>
          <p:nvPr/>
        </p:nvPicPr>
        <p:blipFill>
          <a:blip r:embed="rId4"/>
          <a:stretch>
            <a:fillRect/>
          </a:stretch>
        </p:blipFill>
        <p:spPr>
          <a:xfrm>
            <a:off x="7048767" y="876764"/>
            <a:ext cx="4296073" cy="2552236"/>
          </a:xfrm>
          <a:prstGeom prst="rect">
            <a:avLst/>
          </a:prstGeom>
        </p:spPr>
      </p:pic>
    </p:spTree>
    <p:extLst>
      <p:ext uri="{BB962C8B-B14F-4D97-AF65-F5344CB8AC3E}">
        <p14:creationId xmlns:p14="http://schemas.microsoft.com/office/powerpoint/2010/main" val="168091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07EC7D70-A4BC-4096-BB3C-156316E9F9B9}"/>
              </a:ext>
            </a:extLst>
          </p:cNvPr>
          <p:cNvSpPr>
            <a:spLocks noGrp="1"/>
          </p:cNvSpPr>
          <p:nvPr>
            <p:ph type="title"/>
          </p:nvPr>
        </p:nvSpPr>
        <p:spPr>
          <a:xfrm>
            <a:off x="838200" y="135697"/>
            <a:ext cx="10515600" cy="484789"/>
          </a:xfrm>
        </p:spPr>
        <p:txBody>
          <a:bodyPr>
            <a:normAutofit/>
          </a:bodyPr>
          <a:lstStyle/>
          <a:p>
            <a:pPr algn="ctr"/>
            <a:r>
              <a:rPr lang="sv-SE" sz="2400" dirty="0"/>
              <a:t>Fördjupad omvärldsanalys- segmentsanalys</a:t>
            </a:r>
          </a:p>
        </p:txBody>
      </p:sp>
      <p:sp>
        <p:nvSpPr>
          <p:cNvPr id="5" name="Platshållare för innehåll 4">
            <a:extLst>
              <a:ext uri="{FF2B5EF4-FFF2-40B4-BE49-F238E27FC236}">
                <a16:creationId xmlns:a16="http://schemas.microsoft.com/office/drawing/2014/main" id="{A956052F-13E9-4A05-985B-9C86DD115D76}"/>
              </a:ext>
            </a:extLst>
          </p:cNvPr>
          <p:cNvSpPr>
            <a:spLocks noGrp="1"/>
          </p:cNvSpPr>
          <p:nvPr>
            <p:ph idx="1"/>
          </p:nvPr>
        </p:nvSpPr>
        <p:spPr>
          <a:xfrm>
            <a:off x="1371600" y="785553"/>
            <a:ext cx="10809514" cy="5286894"/>
          </a:xfrm>
        </p:spPr>
        <p:txBody>
          <a:bodyPr>
            <a:normAutofit fontScale="85000" lnSpcReduction="10000"/>
          </a:bodyPr>
          <a:lstStyle/>
          <a:p>
            <a:r>
              <a:rPr lang="sv-SE" dirty="0"/>
              <a:t>Segmentets storlek mätt på något sätt, värde i kronor, totalt antal sålda enheter, antal köpande företag etc.</a:t>
            </a:r>
          </a:p>
          <a:p>
            <a:r>
              <a:rPr lang="sv-SE" dirty="0"/>
              <a:t>Segmentets geografiska utbredning.</a:t>
            </a:r>
          </a:p>
          <a:p>
            <a:r>
              <a:rPr lang="sv-SE" dirty="0"/>
              <a:t>Socioekonomiska faktorer, kön, ålder, inkomst, civilstånd, livsstil, boende, religion etc.</a:t>
            </a:r>
          </a:p>
          <a:p>
            <a:r>
              <a:rPr lang="sv-SE" dirty="0"/>
              <a:t>Vilka konkurrenter bearbetar segmentet och på vilka sätt.</a:t>
            </a:r>
          </a:p>
          <a:p>
            <a:r>
              <a:rPr lang="sv-SE" dirty="0"/>
              <a:t>Hur är totalmarknaden fördelad mellan oss och konkurrenterna, våra respektive marknadsandelar.</a:t>
            </a:r>
          </a:p>
          <a:p>
            <a:r>
              <a:rPr lang="sv-SE" dirty="0"/>
              <a:t>Finns det en total tillväxt eller är marknaden minskande.</a:t>
            </a:r>
          </a:p>
          <a:p>
            <a:r>
              <a:rPr lang="sv-SE" dirty="0"/>
              <a:t>På vilket sätt sker distributionen.</a:t>
            </a:r>
          </a:p>
          <a:p>
            <a:r>
              <a:rPr lang="sv-SE" dirty="0"/>
              <a:t>Finns säsongsvariationer d.v.s. sker försäljningen vid vissa tidpunkter.</a:t>
            </a:r>
          </a:p>
          <a:p>
            <a:r>
              <a:rPr lang="sv-SE" dirty="0"/>
              <a:t>Vår prisnivå i förhållande till konkurrenternas.</a:t>
            </a:r>
          </a:p>
          <a:p>
            <a:r>
              <a:rPr lang="sv-SE" dirty="0"/>
              <a:t>Vilken är priselasticiteten (priskänsligheten) d.v.s. hur är sambandet mellan prisändringar och försäljningsvolymen.</a:t>
            </a:r>
          </a:p>
          <a:p>
            <a:r>
              <a:rPr lang="sv-SE" dirty="0"/>
              <a:t>Vem är det som beslutar om köpet, vilka är det som kan påverka köp- beslutet.</a:t>
            </a:r>
          </a:p>
          <a:p>
            <a:r>
              <a:rPr lang="sv-SE" dirty="0"/>
              <a:t>På vilket sätt köper man, hur initieras köpen, hur väljs en leverantör ut, på vilket sätt skaffar kunden information.</a:t>
            </a:r>
          </a:p>
          <a:p>
            <a:r>
              <a:rPr lang="sv-SE" dirty="0"/>
              <a:t>Hur känd är vår produkt/tjänst i segmentet.</a:t>
            </a:r>
          </a:p>
          <a:p>
            <a:r>
              <a:rPr lang="sv-SE" dirty="0"/>
              <a:t>Vilka krav på service ställer kunderna i segmentet.</a:t>
            </a:r>
          </a:p>
          <a:p>
            <a:endParaRPr lang="sv-SE" dirty="0"/>
          </a:p>
        </p:txBody>
      </p:sp>
    </p:spTree>
    <p:extLst>
      <p:ext uri="{BB962C8B-B14F-4D97-AF65-F5344CB8AC3E}">
        <p14:creationId xmlns:p14="http://schemas.microsoft.com/office/powerpoint/2010/main" val="2292249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07EC7D70-A4BC-4096-BB3C-156316E9F9B9}"/>
              </a:ext>
            </a:extLst>
          </p:cNvPr>
          <p:cNvSpPr>
            <a:spLocks noGrp="1"/>
          </p:cNvSpPr>
          <p:nvPr>
            <p:ph type="title"/>
          </p:nvPr>
        </p:nvSpPr>
        <p:spPr>
          <a:xfrm>
            <a:off x="838200" y="37725"/>
            <a:ext cx="10515600" cy="484789"/>
          </a:xfrm>
        </p:spPr>
        <p:txBody>
          <a:bodyPr>
            <a:normAutofit/>
          </a:bodyPr>
          <a:lstStyle/>
          <a:p>
            <a:pPr algn="ctr"/>
            <a:r>
              <a:rPr lang="sv-SE" sz="2400" dirty="0"/>
              <a:t>Fördjupad omvärldsanalys- kundanalys</a:t>
            </a:r>
          </a:p>
        </p:txBody>
      </p:sp>
      <p:sp>
        <p:nvSpPr>
          <p:cNvPr id="5" name="Platshållare för innehåll 4">
            <a:extLst>
              <a:ext uri="{FF2B5EF4-FFF2-40B4-BE49-F238E27FC236}">
                <a16:creationId xmlns:a16="http://schemas.microsoft.com/office/drawing/2014/main" id="{A956052F-13E9-4A05-985B-9C86DD115D76}"/>
              </a:ext>
            </a:extLst>
          </p:cNvPr>
          <p:cNvSpPr>
            <a:spLocks noGrp="1"/>
          </p:cNvSpPr>
          <p:nvPr>
            <p:ph idx="1"/>
          </p:nvPr>
        </p:nvSpPr>
        <p:spPr>
          <a:xfrm>
            <a:off x="1676400" y="529364"/>
            <a:ext cx="10515600" cy="5806122"/>
          </a:xfrm>
        </p:spPr>
        <p:txBody>
          <a:bodyPr>
            <a:normAutofit fontScale="62500" lnSpcReduction="20000"/>
          </a:bodyPr>
          <a:lstStyle/>
          <a:p>
            <a:r>
              <a:rPr lang="sv-SE" dirty="0"/>
              <a:t>Vilka är företagets kunder eller kundgrupper?</a:t>
            </a:r>
          </a:p>
          <a:p>
            <a:r>
              <a:rPr lang="sv-SE" dirty="0"/>
              <a:t>Varför säljer ni just till dem? Finns det andra tänkbara kunder?</a:t>
            </a:r>
          </a:p>
          <a:p>
            <a:r>
              <a:rPr lang="sv-SE" dirty="0"/>
              <a:t>Hur stort är ert kundunderlag? Mätt på något sätt, t.ex. värde i kronor, totalt antal sålda enheter, antal boende i området etc.</a:t>
            </a:r>
          </a:p>
          <a:p>
            <a:r>
              <a:rPr lang="sv-SE" dirty="0"/>
              <a:t>Om ni koncentrerar er på ett segment (en mätbar grupp) av kundunder- laget, är den tillräckligt stor för att förtjänsten också ska bli tillräcklig?</a:t>
            </a:r>
          </a:p>
          <a:p>
            <a:r>
              <a:rPr lang="sv-SE" dirty="0"/>
              <a:t>Var finns kunderna geografiskt? Bra att veta vid t.ex. reklamutskick.</a:t>
            </a:r>
          </a:p>
          <a:p>
            <a:r>
              <a:rPr lang="sv-SE" dirty="0"/>
              <a:t>Kan ni beskriva era kunder utifrån socioekonomiska faktorer såsom kön, ålder, inkomst, civilstånd, livsstil, boende, religion </a:t>
            </a:r>
            <a:r>
              <a:rPr lang="sv-SE" dirty="0" err="1"/>
              <a:t>etc</a:t>
            </a:r>
            <a:r>
              <a:rPr lang="sv-SE" dirty="0"/>
              <a:t>? Kunskapen utnyttjas i marknadsföringen och i sortimentsval.</a:t>
            </a:r>
          </a:p>
          <a:p>
            <a:r>
              <a:rPr lang="sv-SE" dirty="0"/>
              <a:t>Har ni tänkt på vad förändringar i kundgruppen kan medföra för ert företag, t.ex. en butik? Ett område med småbarnsfamiljer kan på några år förvandlas till ett område med tonårsfamiljer som några år senare till stora delar bara består av vuxna med utflugna barn.</a:t>
            </a:r>
          </a:p>
          <a:p>
            <a:r>
              <a:rPr lang="sv-SE" dirty="0"/>
              <a:t>Har din kundgrupp en stabil inkomst? Om inte, vad innebär det för er? Påverkas deras inköpsmönster vid konjunkturförändringar?</a:t>
            </a:r>
          </a:p>
          <a:p>
            <a:r>
              <a:rPr lang="sv-SE" dirty="0"/>
              <a:t>Om företaget säljer till andra företag - hur är deras betalningsförmåga och sker betalningar i tid?</a:t>
            </a:r>
          </a:p>
          <a:p>
            <a:r>
              <a:rPr lang="sv-SE" dirty="0"/>
              <a:t>Finns det en total tillväxt eller är marknaden minskande? Ökar eller minskar kundunderlaget?</a:t>
            </a:r>
          </a:p>
          <a:p>
            <a:r>
              <a:rPr lang="sv-SE" dirty="0"/>
              <a:t>Finns säsongsvariationer d.v.s. sker försäljningen vid vissa tidpunkter?</a:t>
            </a:r>
          </a:p>
          <a:p>
            <a:r>
              <a:rPr lang="sv-SE" dirty="0"/>
              <a:t>Vilka hänsyn har tagits till säsongsvariationer? Är kundens behov större vid vissa tillfällen?</a:t>
            </a:r>
          </a:p>
          <a:p>
            <a:r>
              <a:rPr lang="sv-SE" dirty="0"/>
              <a:t>Betonar företaget något speciellt? Bättre kvalitet, längre öppettider, lägre priser, större urval, goda kreditmöjligheter? Är det de saker som kunden prioriterar högst?</a:t>
            </a:r>
          </a:p>
          <a:p>
            <a:r>
              <a:rPr lang="sv-SE" dirty="0"/>
              <a:t>Vilken är priselasticiteten (priskänsligheten) för företagets viktigaste varor, d.v.s. hur är sambandet mellan prisändringar och försäljningsvolymen?</a:t>
            </a:r>
          </a:p>
          <a:p>
            <a:r>
              <a:rPr lang="sv-SE" dirty="0"/>
              <a:t>Vem är det som beslutar om köpet, vilka är det som kan påverka köp- beslutet?</a:t>
            </a:r>
          </a:p>
          <a:p>
            <a:r>
              <a:rPr lang="sv-SE" dirty="0"/>
              <a:t>På vilket sätt köper man, hur initieras köpen, hur väljs ert företag ut, på vilket sätt skaffar kunden information?</a:t>
            </a:r>
          </a:p>
          <a:p>
            <a:r>
              <a:rPr lang="sv-SE" dirty="0"/>
              <a:t>Får företagets kunder komma med förslag på förbättringar?</a:t>
            </a:r>
          </a:p>
          <a:p>
            <a:r>
              <a:rPr lang="sv-SE" dirty="0"/>
              <a:t>Har ni låtit företagets kunder svara på frågor i ett frågeformulär så att ni fått reda på deras önskemål?</a:t>
            </a:r>
          </a:p>
          <a:p>
            <a:r>
              <a:rPr lang="sv-SE" dirty="0"/>
              <a:t>På vilket sätt betalar kunderna? Är företagets betalningshantering effektiv, optimal?</a:t>
            </a:r>
          </a:p>
          <a:p>
            <a:r>
              <a:rPr lang="sv-SE" dirty="0"/>
              <a:t>Vilka krav på service ställer kunderna?</a:t>
            </a:r>
          </a:p>
        </p:txBody>
      </p:sp>
    </p:spTree>
    <p:extLst>
      <p:ext uri="{BB962C8B-B14F-4D97-AF65-F5344CB8AC3E}">
        <p14:creationId xmlns:p14="http://schemas.microsoft.com/office/powerpoint/2010/main" val="1648570560"/>
      </p:ext>
    </p:extLst>
  </p:cSld>
  <p:clrMapOvr>
    <a:masterClrMapping/>
  </p:clrMapOvr>
</p:sld>
</file>

<file path=ppt/theme/theme1.xml><?xml version="1.0" encoding="utf-8"?>
<a:theme xmlns:a="http://schemas.openxmlformats.org/drawingml/2006/main" name="Slinga">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PPKortalivsmedelskedjor" id="{6F5E56A7-2DE7-4240-A856-B205030C9166}" vid="{1E762622-696D-4231-B84F-3833B5CB0311}"/>
    </a:ext>
  </a:extLst>
</a:theme>
</file>

<file path=docProps/app.xml><?xml version="1.0" encoding="utf-8"?>
<Properties xmlns="http://schemas.openxmlformats.org/officeDocument/2006/extended-properties" xmlns:vt="http://schemas.openxmlformats.org/officeDocument/2006/docPropsVTypes">
  <Template/>
  <TotalTime>7440</TotalTime>
  <Words>1573</Words>
  <Application>Microsoft Office PowerPoint</Application>
  <PresentationFormat>Bredbild</PresentationFormat>
  <Paragraphs>208</Paragraphs>
  <Slides>16</Slides>
  <Notes>0</Notes>
  <HiddenSlides>0</HiddenSlides>
  <MMClips>0</MMClips>
  <ScaleCrop>false</ScaleCrop>
  <HeadingPairs>
    <vt:vector size="6" baseType="variant">
      <vt:variant>
        <vt:lpstr>Använt teckensnitt</vt:lpstr>
      </vt:variant>
      <vt:variant>
        <vt:i4>7</vt:i4>
      </vt:variant>
      <vt:variant>
        <vt:lpstr>Tema</vt:lpstr>
      </vt:variant>
      <vt:variant>
        <vt:i4>1</vt:i4>
      </vt:variant>
      <vt:variant>
        <vt:lpstr>Bildrubriker</vt:lpstr>
      </vt:variant>
      <vt:variant>
        <vt:i4>16</vt:i4>
      </vt:variant>
    </vt:vector>
  </HeadingPairs>
  <TitlesOfParts>
    <vt:vector size="24" baseType="lpstr">
      <vt:lpstr>Arial</vt:lpstr>
      <vt:lpstr>Arial Rounded MT Bold</vt:lpstr>
      <vt:lpstr>Book Antiqua</vt:lpstr>
      <vt:lpstr>Calibri</vt:lpstr>
      <vt:lpstr>Century Gothic</vt:lpstr>
      <vt:lpstr>Open Sans</vt:lpstr>
      <vt:lpstr>Wingdings 3</vt:lpstr>
      <vt:lpstr>Slinga</vt:lpstr>
      <vt:lpstr>Best Practice -guide inför uppskalning av verksamhet</vt:lpstr>
      <vt:lpstr>Viktiga områden att fördjupa sig i</vt:lpstr>
      <vt:lpstr>Pro-aktiv verksamhetsutveckling</vt:lpstr>
      <vt:lpstr>Affärsmodell -Skapa överblick för nuläget och önskat framtida läge</vt:lpstr>
      <vt:lpstr>Utveckla verksamhetsprocessen  -Skapa överblick för nuläget och önskat framtida läge -Förbered verksamheten inför uppskalning, implementera nya metoder</vt:lpstr>
      <vt:lpstr>PowerPoint-presentation</vt:lpstr>
      <vt:lpstr>Förslag på Omvärldsanalyser</vt:lpstr>
      <vt:lpstr>Fördjupad omvärldsanalys- segmentsanalys</vt:lpstr>
      <vt:lpstr>Fördjupad omvärldsanalys- kundanalys</vt:lpstr>
      <vt:lpstr>Verksamhetsutveckling</vt:lpstr>
      <vt:lpstr>Lagstiftning och regelverk </vt:lpstr>
      <vt:lpstr>Kvalitetssystem</vt:lpstr>
      <vt:lpstr>Marknadsföringsprocess </vt:lpstr>
      <vt:lpstr>Marknadsplan – visar marknadsmöjligheter</vt:lpstr>
      <vt:lpstr>Referenser och förkortningar</vt:lpstr>
      <vt:lpstr>Kontaktuppgifter</vt:lpstr>
    </vt:vector>
  </TitlesOfParts>
  <Company>SLU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Ulrika Åkesson</dc:creator>
  <cp:lastModifiedBy>Jens Juul</cp:lastModifiedBy>
  <cp:revision>49</cp:revision>
  <cp:lastPrinted>2019-06-17T07:26:13Z</cp:lastPrinted>
  <dcterms:created xsi:type="dcterms:W3CDTF">2019-05-17T06:22:16Z</dcterms:created>
  <dcterms:modified xsi:type="dcterms:W3CDTF">2021-03-12T16:04:39Z</dcterms:modified>
</cp:coreProperties>
</file>