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5" r:id="rId2"/>
    <p:sldId id="379" r:id="rId3"/>
    <p:sldId id="317" r:id="rId4"/>
    <p:sldId id="318" r:id="rId5"/>
    <p:sldId id="319" r:id="rId6"/>
    <p:sldId id="338" r:id="rId7"/>
    <p:sldId id="378"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16" r:id="rId27"/>
    <p:sldId id="343" r:id="rId28"/>
    <p:sldId id="342" r:id="rId29"/>
    <p:sldId id="344" r:id="rId30"/>
    <p:sldId id="345" r:id="rId31"/>
    <p:sldId id="346" r:id="rId32"/>
    <p:sldId id="380" r:id="rId33"/>
    <p:sldId id="347" r:id="rId34"/>
    <p:sldId id="348" r:id="rId35"/>
    <p:sldId id="349" r:id="rId36"/>
    <p:sldId id="350" r:id="rId37"/>
    <p:sldId id="351" r:id="rId38"/>
    <p:sldId id="352" r:id="rId39"/>
    <p:sldId id="353" r:id="rId40"/>
    <p:sldId id="381" r:id="rId41"/>
    <p:sldId id="354" r:id="rId42"/>
    <p:sldId id="382" r:id="rId43"/>
    <p:sldId id="355" r:id="rId44"/>
    <p:sldId id="356" r:id="rId45"/>
    <p:sldId id="357" r:id="rId46"/>
    <p:sldId id="358" r:id="rId47"/>
    <p:sldId id="359" r:id="rId48"/>
    <p:sldId id="360" r:id="rId49"/>
    <p:sldId id="363" r:id="rId50"/>
    <p:sldId id="372" r:id="rId51"/>
    <p:sldId id="364" r:id="rId52"/>
    <p:sldId id="365" r:id="rId53"/>
    <p:sldId id="366" r:id="rId54"/>
    <p:sldId id="368" r:id="rId55"/>
    <p:sldId id="369" r:id="rId56"/>
    <p:sldId id="370" r:id="rId57"/>
    <p:sldId id="371" r:id="rId58"/>
    <p:sldId id="367" r:id="rId5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B98BD-0E78-4E6E-B09D-B56BD07EB8BA}" v="1" dt="2021-09-13T11:57:21.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Faktus" userId="ec2c7a4d-86c1-413a-a788-6b5e6fb7a2d0" providerId="ADAL" clId="{63BB98BD-0E78-4E6E-B09D-B56BD07EB8BA}"/>
    <pc:docChg chg="undo custSel delSld modSld">
      <pc:chgData name="Cecilia Faktus" userId="ec2c7a4d-86c1-413a-a788-6b5e6fb7a2d0" providerId="ADAL" clId="{63BB98BD-0E78-4E6E-B09D-B56BD07EB8BA}" dt="2021-09-14T11:09:56.859" v="764" actId="20577"/>
      <pc:docMkLst>
        <pc:docMk/>
      </pc:docMkLst>
      <pc:sldChg chg="del">
        <pc:chgData name="Cecilia Faktus" userId="ec2c7a4d-86c1-413a-a788-6b5e6fb7a2d0" providerId="ADAL" clId="{63BB98BD-0E78-4E6E-B09D-B56BD07EB8BA}" dt="2021-09-13T08:40:59.391" v="0" actId="47"/>
        <pc:sldMkLst>
          <pc:docMk/>
          <pc:sldMk cId="3336730923" sldId="256"/>
        </pc:sldMkLst>
      </pc:sldChg>
      <pc:sldChg chg="del">
        <pc:chgData name="Cecilia Faktus" userId="ec2c7a4d-86c1-413a-a788-6b5e6fb7a2d0" providerId="ADAL" clId="{63BB98BD-0E78-4E6E-B09D-B56BD07EB8BA}" dt="2021-09-13T08:58:09.227" v="427" actId="47"/>
        <pc:sldMkLst>
          <pc:docMk/>
          <pc:sldMk cId="2586134281" sldId="281"/>
        </pc:sldMkLst>
      </pc:sldChg>
      <pc:sldChg chg="delSp modSp mod">
        <pc:chgData name="Cecilia Faktus" userId="ec2c7a4d-86c1-413a-a788-6b5e6fb7a2d0" providerId="ADAL" clId="{63BB98BD-0E78-4E6E-B09D-B56BD07EB8BA}" dt="2021-09-13T08:42:07.630" v="29" actId="478"/>
        <pc:sldMkLst>
          <pc:docMk/>
          <pc:sldMk cId="2210044769" sldId="315"/>
        </pc:sldMkLst>
        <pc:spChg chg="mod">
          <ac:chgData name="Cecilia Faktus" userId="ec2c7a4d-86c1-413a-a788-6b5e6fb7a2d0" providerId="ADAL" clId="{63BB98BD-0E78-4E6E-B09D-B56BD07EB8BA}" dt="2021-09-13T08:41:50.720" v="28" actId="20577"/>
          <ac:spMkLst>
            <pc:docMk/>
            <pc:sldMk cId="2210044769" sldId="315"/>
            <ac:spMk id="3" creationId="{CE90011E-F87F-4B94-9569-1A9A879DA0B8}"/>
          </ac:spMkLst>
        </pc:spChg>
        <pc:spChg chg="del">
          <ac:chgData name="Cecilia Faktus" userId="ec2c7a4d-86c1-413a-a788-6b5e6fb7a2d0" providerId="ADAL" clId="{63BB98BD-0E78-4E6E-B09D-B56BD07EB8BA}" dt="2021-09-13T08:42:07.630" v="29" actId="478"/>
          <ac:spMkLst>
            <pc:docMk/>
            <pc:sldMk cId="2210044769" sldId="315"/>
            <ac:spMk id="6" creationId="{335A8EEC-E888-4202-9E13-1B1202A898E5}"/>
          </ac:spMkLst>
        </pc:spChg>
      </pc:sldChg>
      <pc:sldChg chg="delSp modSp mod">
        <pc:chgData name="Cecilia Faktus" userId="ec2c7a4d-86c1-413a-a788-6b5e6fb7a2d0" providerId="ADAL" clId="{63BB98BD-0E78-4E6E-B09D-B56BD07EB8BA}" dt="2021-09-13T08:59:16.874" v="485" actId="478"/>
        <pc:sldMkLst>
          <pc:docMk/>
          <pc:sldMk cId="3150933209" sldId="316"/>
        </pc:sldMkLst>
        <pc:spChg chg="mod">
          <ac:chgData name="Cecilia Faktus" userId="ec2c7a4d-86c1-413a-a788-6b5e6fb7a2d0" providerId="ADAL" clId="{63BB98BD-0E78-4E6E-B09D-B56BD07EB8BA}" dt="2021-09-13T08:59:09.615" v="484" actId="20577"/>
          <ac:spMkLst>
            <pc:docMk/>
            <pc:sldMk cId="3150933209" sldId="316"/>
            <ac:spMk id="3" creationId="{21A617F2-50AF-4044-B84A-06E30C7B89FA}"/>
          </ac:spMkLst>
        </pc:spChg>
        <pc:spChg chg="del">
          <ac:chgData name="Cecilia Faktus" userId="ec2c7a4d-86c1-413a-a788-6b5e6fb7a2d0" providerId="ADAL" clId="{63BB98BD-0E78-4E6E-B09D-B56BD07EB8BA}" dt="2021-09-13T08:59:16.874" v="485" actId="478"/>
          <ac:spMkLst>
            <pc:docMk/>
            <pc:sldMk cId="3150933209" sldId="316"/>
            <ac:spMk id="6" creationId="{28F35E4D-3836-4B6D-A167-05E1735859ED}"/>
          </ac:spMkLst>
        </pc:spChg>
      </pc:sldChg>
      <pc:sldChg chg="delSp mod">
        <pc:chgData name="Cecilia Faktus" userId="ec2c7a4d-86c1-413a-a788-6b5e6fb7a2d0" providerId="ADAL" clId="{63BB98BD-0E78-4E6E-B09D-B56BD07EB8BA}" dt="2021-09-13T08:42:44.475" v="33" actId="478"/>
        <pc:sldMkLst>
          <pc:docMk/>
          <pc:sldMk cId="3349704554" sldId="317"/>
        </pc:sldMkLst>
        <pc:spChg chg="del">
          <ac:chgData name="Cecilia Faktus" userId="ec2c7a4d-86c1-413a-a788-6b5e6fb7a2d0" providerId="ADAL" clId="{63BB98BD-0E78-4E6E-B09D-B56BD07EB8BA}" dt="2021-09-13T08:42:44.475" v="33" actId="478"/>
          <ac:spMkLst>
            <pc:docMk/>
            <pc:sldMk cId="3349704554" sldId="317"/>
            <ac:spMk id="6" creationId="{15F1B4F5-1777-46F6-B6FC-BC3F83489BD9}"/>
          </ac:spMkLst>
        </pc:spChg>
      </pc:sldChg>
      <pc:sldChg chg="delSp modSp mod">
        <pc:chgData name="Cecilia Faktus" userId="ec2c7a4d-86c1-413a-a788-6b5e6fb7a2d0" providerId="ADAL" clId="{63BB98BD-0E78-4E6E-B09D-B56BD07EB8BA}" dt="2021-09-13T08:43:16.322" v="39" actId="478"/>
        <pc:sldMkLst>
          <pc:docMk/>
          <pc:sldMk cId="3258569618" sldId="318"/>
        </pc:sldMkLst>
        <pc:spChg chg="del mod">
          <ac:chgData name="Cecilia Faktus" userId="ec2c7a4d-86c1-413a-a788-6b5e6fb7a2d0" providerId="ADAL" clId="{63BB98BD-0E78-4E6E-B09D-B56BD07EB8BA}" dt="2021-09-13T08:43:16.322" v="39" actId="478"/>
          <ac:spMkLst>
            <pc:docMk/>
            <pc:sldMk cId="3258569618" sldId="318"/>
            <ac:spMk id="5" creationId="{97D29833-FEF6-411B-AE97-B69498B8FAF6}"/>
          </ac:spMkLst>
        </pc:spChg>
      </pc:sldChg>
      <pc:sldChg chg="delSp mod">
        <pc:chgData name="Cecilia Faktus" userId="ec2c7a4d-86c1-413a-a788-6b5e6fb7a2d0" providerId="ADAL" clId="{63BB98BD-0E78-4E6E-B09D-B56BD07EB8BA}" dt="2021-09-13T08:43:31.055" v="40" actId="478"/>
        <pc:sldMkLst>
          <pc:docMk/>
          <pc:sldMk cId="4141170564" sldId="319"/>
        </pc:sldMkLst>
        <pc:spChg chg="del">
          <ac:chgData name="Cecilia Faktus" userId="ec2c7a4d-86c1-413a-a788-6b5e6fb7a2d0" providerId="ADAL" clId="{63BB98BD-0E78-4E6E-B09D-B56BD07EB8BA}" dt="2021-09-13T08:43:31.055" v="40" actId="478"/>
          <ac:spMkLst>
            <pc:docMk/>
            <pc:sldMk cId="4141170564" sldId="319"/>
            <ac:spMk id="5" creationId="{B8E007D1-0E09-428A-AFD6-3ADB65D726CD}"/>
          </ac:spMkLst>
        </pc:spChg>
      </pc:sldChg>
      <pc:sldChg chg="delSp mod">
        <pc:chgData name="Cecilia Faktus" userId="ec2c7a4d-86c1-413a-a788-6b5e6fb7a2d0" providerId="ADAL" clId="{63BB98BD-0E78-4E6E-B09D-B56BD07EB8BA}" dt="2021-09-13T08:45:05.924" v="43" actId="478"/>
        <pc:sldMkLst>
          <pc:docMk/>
          <pc:sldMk cId="1319940662" sldId="320"/>
        </pc:sldMkLst>
        <pc:spChg chg="del">
          <ac:chgData name="Cecilia Faktus" userId="ec2c7a4d-86c1-413a-a788-6b5e6fb7a2d0" providerId="ADAL" clId="{63BB98BD-0E78-4E6E-B09D-B56BD07EB8BA}" dt="2021-09-13T08:45:05.924" v="43" actId="478"/>
          <ac:spMkLst>
            <pc:docMk/>
            <pc:sldMk cId="1319940662" sldId="320"/>
            <ac:spMk id="4" creationId="{4DECE83F-BD29-43DB-B307-A81846446AB8}"/>
          </ac:spMkLst>
        </pc:spChg>
      </pc:sldChg>
      <pc:sldChg chg="delSp mod">
        <pc:chgData name="Cecilia Faktus" userId="ec2c7a4d-86c1-413a-a788-6b5e6fb7a2d0" providerId="ADAL" clId="{63BB98BD-0E78-4E6E-B09D-B56BD07EB8BA}" dt="2021-09-13T08:45:34.126" v="44" actId="478"/>
        <pc:sldMkLst>
          <pc:docMk/>
          <pc:sldMk cId="4162442112" sldId="321"/>
        </pc:sldMkLst>
        <pc:spChg chg="del">
          <ac:chgData name="Cecilia Faktus" userId="ec2c7a4d-86c1-413a-a788-6b5e6fb7a2d0" providerId="ADAL" clId="{63BB98BD-0E78-4E6E-B09D-B56BD07EB8BA}" dt="2021-09-13T08:45:34.126" v="44" actId="478"/>
          <ac:spMkLst>
            <pc:docMk/>
            <pc:sldMk cId="4162442112" sldId="321"/>
            <ac:spMk id="6" creationId="{8258EAF0-2877-4603-A2C7-76739D05DF67}"/>
          </ac:spMkLst>
        </pc:spChg>
      </pc:sldChg>
      <pc:sldChg chg="delSp modSp mod">
        <pc:chgData name="Cecilia Faktus" userId="ec2c7a4d-86c1-413a-a788-6b5e6fb7a2d0" providerId="ADAL" clId="{63BB98BD-0E78-4E6E-B09D-B56BD07EB8BA}" dt="2021-09-13T08:46:39.231" v="46" actId="478"/>
        <pc:sldMkLst>
          <pc:docMk/>
          <pc:sldMk cId="1394214710" sldId="322"/>
        </pc:sldMkLst>
        <pc:spChg chg="del mod">
          <ac:chgData name="Cecilia Faktus" userId="ec2c7a4d-86c1-413a-a788-6b5e6fb7a2d0" providerId="ADAL" clId="{63BB98BD-0E78-4E6E-B09D-B56BD07EB8BA}" dt="2021-09-13T08:46:39.231" v="46" actId="478"/>
          <ac:spMkLst>
            <pc:docMk/>
            <pc:sldMk cId="1394214710" sldId="322"/>
            <ac:spMk id="5" creationId="{74D8530D-1730-4D0B-AEF7-5E81C2108C35}"/>
          </ac:spMkLst>
        </pc:spChg>
      </pc:sldChg>
      <pc:sldChg chg="delSp mod">
        <pc:chgData name="Cecilia Faktus" userId="ec2c7a4d-86c1-413a-a788-6b5e6fb7a2d0" providerId="ADAL" clId="{63BB98BD-0E78-4E6E-B09D-B56BD07EB8BA}" dt="2021-09-13T08:46:52.840" v="47" actId="478"/>
        <pc:sldMkLst>
          <pc:docMk/>
          <pc:sldMk cId="2592859596" sldId="323"/>
        </pc:sldMkLst>
        <pc:spChg chg="del">
          <ac:chgData name="Cecilia Faktus" userId="ec2c7a4d-86c1-413a-a788-6b5e6fb7a2d0" providerId="ADAL" clId="{63BB98BD-0E78-4E6E-B09D-B56BD07EB8BA}" dt="2021-09-13T08:46:52.840" v="47" actId="478"/>
          <ac:spMkLst>
            <pc:docMk/>
            <pc:sldMk cId="2592859596" sldId="323"/>
            <ac:spMk id="4" creationId="{4A2F95B0-F8F4-400C-810F-51F296E12D7A}"/>
          </ac:spMkLst>
        </pc:spChg>
      </pc:sldChg>
      <pc:sldChg chg="delSp mod">
        <pc:chgData name="Cecilia Faktus" userId="ec2c7a4d-86c1-413a-a788-6b5e6fb7a2d0" providerId="ADAL" clId="{63BB98BD-0E78-4E6E-B09D-B56BD07EB8BA}" dt="2021-09-13T08:47:20.200" v="48" actId="478"/>
        <pc:sldMkLst>
          <pc:docMk/>
          <pc:sldMk cId="2113890696" sldId="324"/>
        </pc:sldMkLst>
        <pc:spChg chg="del">
          <ac:chgData name="Cecilia Faktus" userId="ec2c7a4d-86c1-413a-a788-6b5e6fb7a2d0" providerId="ADAL" clId="{63BB98BD-0E78-4E6E-B09D-B56BD07EB8BA}" dt="2021-09-13T08:47:20.200" v="48" actId="478"/>
          <ac:spMkLst>
            <pc:docMk/>
            <pc:sldMk cId="2113890696" sldId="324"/>
            <ac:spMk id="5" creationId="{3E8F1F60-3838-41E5-9073-2B8643CABEFB}"/>
          </ac:spMkLst>
        </pc:spChg>
      </pc:sldChg>
      <pc:sldChg chg="delSp mod">
        <pc:chgData name="Cecilia Faktus" userId="ec2c7a4d-86c1-413a-a788-6b5e6fb7a2d0" providerId="ADAL" clId="{63BB98BD-0E78-4E6E-B09D-B56BD07EB8BA}" dt="2021-09-13T08:47:43.114" v="49" actId="478"/>
        <pc:sldMkLst>
          <pc:docMk/>
          <pc:sldMk cId="1571788495" sldId="325"/>
        </pc:sldMkLst>
        <pc:spChg chg="del">
          <ac:chgData name="Cecilia Faktus" userId="ec2c7a4d-86c1-413a-a788-6b5e6fb7a2d0" providerId="ADAL" clId="{63BB98BD-0E78-4E6E-B09D-B56BD07EB8BA}" dt="2021-09-13T08:47:43.114" v="49" actId="478"/>
          <ac:spMkLst>
            <pc:docMk/>
            <pc:sldMk cId="1571788495" sldId="325"/>
            <ac:spMk id="4" creationId="{AAE5D25B-D3EF-42E6-964E-2CF84537CD05}"/>
          </ac:spMkLst>
        </pc:spChg>
      </pc:sldChg>
      <pc:sldChg chg="delSp mod">
        <pc:chgData name="Cecilia Faktus" userId="ec2c7a4d-86c1-413a-a788-6b5e6fb7a2d0" providerId="ADAL" clId="{63BB98BD-0E78-4E6E-B09D-B56BD07EB8BA}" dt="2021-09-13T08:48:00.422" v="50" actId="478"/>
        <pc:sldMkLst>
          <pc:docMk/>
          <pc:sldMk cId="796265715" sldId="326"/>
        </pc:sldMkLst>
        <pc:spChg chg="del">
          <ac:chgData name="Cecilia Faktus" userId="ec2c7a4d-86c1-413a-a788-6b5e6fb7a2d0" providerId="ADAL" clId="{63BB98BD-0E78-4E6E-B09D-B56BD07EB8BA}" dt="2021-09-13T08:48:00.422" v="50" actId="478"/>
          <ac:spMkLst>
            <pc:docMk/>
            <pc:sldMk cId="796265715" sldId="326"/>
            <ac:spMk id="4" creationId="{43304CA9-EEAB-4EFA-A69C-1C5FFD047668}"/>
          </ac:spMkLst>
        </pc:spChg>
      </pc:sldChg>
      <pc:sldChg chg="delSp modSp mod">
        <pc:chgData name="Cecilia Faktus" userId="ec2c7a4d-86c1-413a-a788-6b5e6fb7a2d0" providerId="ADAL" clId="{63BB98BD-0E78-4E6E-B09D-B56BD07EB8BA}" dt="2021-09-13T08:49:49.250" v="98" actId="20577"/>
        <pc:sldMkLst>
          <pc:docMk/>
          <pc:sldMk cId="1141697921" sldId="327"/>
        </pc:sldMkLst>
        <pc:spChg chg="mod">
          <ac:chgData name="Cecilia Faktus" userId="ec2c7a4d-86c1-413a-a788-6b5e6fb7a2d0" providerId="ADAL" clId="{63BB98BD-0E78-4E6E-B09D-B56BD07EB8BA}" dt="2021-09-13T08:49:49.250" v="98" actId="20577"/>
          <ac:spMkLst>
            <pc:docMk/>
            <pc:sldMk cId="1141697921" sldId="327"/>
            <ac:spMk id="7" creationId="{030C0AED-5CCC-44CF-8C10-6210A2C7BB67}"/>
          </ac:spMkLst>
        </pc:spChg>
        <pc:spChg chg="del">
          <ac:chgData name="Cecilia Faktus" userId="ec2c7a4d-86c1-413a-a788-6b5e6fb7a2d0" providerId="ADAL" clId="{63BB98BD-0E78-4E6E-B09D-B56BD07EB8BA}" dt="2021-09-13T08:48:45.530" v="51" actId="478"/>
          <ac:spMkLst>
            <pc:docMk/>
            <pc:sldMk cId="1141697921" sldId="327"/>
            <ac:spMk id="10" creationId="{0F575E6C-CE7F-431E-8727-EC2062B6FF85}"/>
          </ac:spMkLst>
        </pc:spChg>
      </pc:sldChg>
      <pc:sldChg chg="delSp mod">
        <pc:chgData name="Cecilia Faktus" userId="ec2c7a4d-86c1-413a-a788-6b5e6fb7a2d0" providerId="ADAL" clId="{63BB98BD-0E78-4E6E-B09D-B56BD07EB8BA}" dt="2021-09-13T08:50:04.451" v="99" actId="478"/>
        <pc:sldMkLst>
          <pc:docMk/>
          <pc:sldMk cId="4262676416" sldId="328"/>
        </pc:sldMkLst>
        <pc:spChg chg="del">
          <ac:chgData name="Cecilia Faktus" userId="ec2c7a4d-86c1-413a-a788-6b5e6fb7a2d0" providerId="ADAL" clId="{63BB98BD-0E78-4E6E-B09D-B56BD07EB8BA}" dt="2021-09-13T08:50:04.451" v="99" actId="478"/>
          <ac:spMkLst>
            <pc:docMk/>
            <pc:sldMk cId="4262676416" sldId="328"/>
            <ac:spMk id="4" creationId="{2AEC513C-D375-4351-A3D2-33FF7A1771BE}"/>
          </ac:spMkLst>
        </pc:spChg>
      </pc:sldChg>
      <pc:sldChg chg="delSp mod">
        <pc:chgData name="Cecilia Faktus" userId="ec2c7a4d-86c1-413a-a788-6b5e6fb7a2d0" providerId="ADAL" clId="{63BB98BD-0E78-4E6E-B09D-B56BD07EB8BA}" dt="2021-09-13T08:50:33.518" v="100" actId="478"/>
        <pc:sldMkLst>
          <pc:docMk/>
          <pc:sldMk cId="3451270944" sldId="329"/>
        </pc:sldMkLst>
        <pc:spChg chg="del">
          <ac:chgData name="Cecilia Faktus" userId="ec2c7a4d-86c1-413a-a788-6b5e6fb7a2d0" providerId="ADAL" clId="{63BB98BD-0E78-4E6E-B09D-B56BD07EB8BA}" dt="2021-09-13T08:50:33.518" v="100" actId="478"/>
          <ac:spMkLst>
            <pc:docMk/>
            <pc:sldMk cId="3451270944" sldId="329"/>
            <ac:spMk id="4" creationId="{D427485D-8298-4CE6-BD6C-93DDA01CE1BC}"/>
          </ac:spMkLst>
        </pc:spChg>
      </pc:sldChg>
      <pc:sldChg chg="delSp mod">
        <pc:chgData name="Cecilia Faktus" userId="ec2c7a4d-86c1-413a-a788-6b5e6fb7a2d0" providerId="ADAL" clId="{63BB98BD-0E78-4E6E-B09D-B56BD07EB8BA}" dt="2021-09-13T08:50:48.050" v="101" actId="478"/>
        <pc:sldMkLst>
          <pc:docMk/>
          <pc:sldMk cId="330947501" sldId="330"/>
        </pc:sldMkLst>
        <pc:spChg chg="del">
          <ac:chgData name="Cecilia Faktus" userId="ec2c7a4d-86c1-413a-a788-6b5e6fb7a2d0" providerId="ADAL" clId="{63BB98BD-0E78-4E6E-B09D-B56BD07EB8BA}" dt="2021-09-13T08:50:48.050" v="101" actId="478"/>
          <ac:spMkLst>
            <pc:docMk/>
            <pc:sldMk cId="330947501" sldId="330"/>
            <ac:spMk id="4" creationId="{F4B23C9F-C757-489D-A8BF-6E4D0BCBE94D}"/>
          </ac:spMkLst>
        </pc:spChg>
      </pc:sldChg>
      <pc:sldChg chg="delSp modSp mod">
        <pc:chgData name="Cecilia Faktus" userId="ec2c7a4d-86c1-413a-a788-6b5e6fb7a2d0" providerId="ADAL" clId="{63BB98BD-0E78-4E6E-B09D-B56BD07EB8BA}" dt="2021-09-13T08:51:45.590" v="105" actId="1076"/>
        <pc:sldMkLst>
          <pc:docMk/>
          <pc:sldMk cId="784930689" sldId="331"/>
        </pc:sldMkLst>
        <pc:spChg chg="del">
          <ac:chgData name="Cecilia Faktus" userId="ec2c7a4d-86c1-413a-a788-6b5e6fb7a2d0" providerId="ADAL" clId="{63BB98BD-0E78-4E6E-B09D-B56BD07EB8BA}" dt="2021-09-13T08:51:14.055" v="102" actId="478"/>
          <ac:spMkLst>
            <pc:docMk/>
            <pc:sldMk cId="784930689" sldId="331"/>
            <ac:spMk id="4" creationId="{BCE8DD46-EC88-4579-8B85-EA8CBFBAD402}"/>
          </ac:spMkLst>
        </pc:spChg>
        <pc:picChg chg="mod">
          <ac:chgData name="Cecilia Faktus" userId="ec2c7a4d-86c1-413a-a788-6b5e6fb7a2d0" providerId="ADAL" clId="{63BB98BD-0E78-4E6E-B09D-B56BD07EB8BA}" dt="2021-09-13T08:51:45.590" v="105" actId="1076"/>
          <ac:picMkLst>
            <pc:docMk/>
            <pc:sldMk cId="784930689" sldId="331"/>
            <ac:picMk id="21" creationId="{7C1B11D1-C63D-4C44-8FE7-65688DA6BCB4}"/>
          </ac:picMkLst>
        </pc:picChg>
      </pc:sldChg>
      <pc:sldChg chg="delSp mod">
        <pc:chgData name="Cecilia Faktus" userId="ec2c7a4d-86c1-413a-a788-6b5e6fb7a2d0" providerId="ADAL" clId="{63BB98BD-0E78-4E6E-B09D-B56BD07EB8BA}" dt="2021-09-13T08:52:21.652" v="106" actId="478"/>
        <pc:sldMkLst>
          <pc:docMk/>
          <pc:sldMk cId="2796088865" sldId="332"/>
        </pc:sldMkLst>
        <pc:spChg chg="del">
          <ac:chgData name="Cecilia Faktus" userId="ec2c7a4d-86c1-413a-a788-6b5e6fb7a2d0" providerId="ADAL" clId="{63BB98BD-0E78-4E6E-B09D-B56BD07EB8BA}" dt="2021-09-13T08:52:21.652" v="106" actId="478"/>
          <ac:spMkLst>
            <pc:docMk/>
            <pc:sldMk cId="2796088865" sldId="332"/>
            <ac:spMk id="5" creationId="{112645AA-4174-4493-AF08-BD86002714FE}"/>
          </ac:spMkLst>
        </pc:spChg>
      </pc:sldChg>
      <pc:sldChg chg="delSp modSp mod">
        <pc:chgData name="Cecilia Faktus" userId="ec2c7a4d-86c1-413a-a788-6b5e6fb7a2d0" providerId="ADAL" clId="{63BB98BD-0E78-4E6E-B09D-B56BD07EB8BA}" dt="2021-09-13T08:53:23.544" v="173" actId="20577"/>
        <pc:sldMkLst>
          <pc:docMk/>
          <pc:sldMk cId="32912672" sldId="333"/>
        </pc:sldMkLst>
        <pc:spChg chg="mod">
          <ac:chgData name="Cecilia Faktus" userId="ec2c7a4d-86c1-413a-a788-6b5e6fb7a2d0" providerId="ADAL" clId="{63BB98BD-0E78-4E6E-B09D-B56BD07EB8BA}" dt="2021-09-13T08:53:23.544" v="173" actId="20577"/>
          <ac:spMkLst>
            <pc:docMk/>
            <pc:sldMk cId="32912672" sldId="333"/>
            <ac:spMk id="7" creationId="{1E800196-D651-4F73-AF73-3594F641B666}"/>
          </ac:spMkLst>
        </pc:spChg>
        <pc:spChg chg="del">
          <ac:chgData name="Cecilia Faktus" userId="ec2c7a4d-86c1-413a-a788-6b5e6fb7a2d0" providerId="ADAL" clId="{63BB98BD-0E78-4E6E-B09D-B56BD07EB8BA}" dt="2021-09-13T08:52:28.939" v="107" actId="478"/>
          <ac:spMkLst>
            <pc:docMk/>
            <pc:sldMk cId="32912672" sldId="333"/>
            <ac:spMk id="10" creationId="{439E521D-A96C-4AD0-B3CF-3FABBED6F5B1}"/>
          </ac:spMkLst>
        </pc:spChg>
      </pc:sldChg>
      <pc:sldChg chg="delSp modSp mod">
        <pc:chgData name="Cecilia Faktus" userId="ec2c7a4d-86c1-413a-a788-6b5e6fb7a2d0" providerId="ADAL" clId="{63BB98BD-0E78-4E6E-B09D-B56BD07EB8BA}" dt="2021-09-13T08:55:48.166" v="411" actId="20577"/>
        <pc:sldMkLst>
          <pc:docMk/>
          <pc:sldMk cId="2854372386" sldId="334"/>
        </pc:sldMkLst>
        <pc:spChg chg="mod">
          <ac:chgData name="Cecilia Faktus" userId="ec2c7a4d-86c1-413a-a788-6b5e6fb7a2d0" providerId="ADAL" clId="{63BB98BD-0E78-4E6E-B09D-B56BD07EB8BA}" dt="2021-09-13T08:55:48.166" v="411" actId="20577"/>
          <ac:spMkLst>
            <pc:docMk/>
            <pc:sldMk cId="2854372386" sldId="334"/>
            <ac:spMk id="6" creationId="{E730FC58-DC0D-4C99-BE5B-5A876499A26F}"/>
          </ac:spMkLst>
        </pc:spChg>
        <pc:spChg chg="del">
          <ac:chgData name="Cecilia Faktus" userId="ec2c7a4d-86c1-413a-a788-6b5e6fb7a2d0" providerId="ADAL" clId="{63BB98BD-0E78-4E6E-B09D-B56BD07EB8BA}" dt="2021-09-13T08:53:44.743" v="174" actId="478"/>
          <ac:spMkLst>
            <pc:docMk/>
            <pc:sldMk cId="2854372386" sldId="334"/>
            <ac:spMk id="9" creationId="{FE8693ED-66E2-4F8C-B0BF-5CC19EE5927B}"/>
          </ac:spMkLst>
        </pc:spChg>
      </pc:sldChg>
      <pc:sldChg chg="delSp mod">
        <pc:chgData name="Cecilia Faktus" userId="ec2c7a4d-86c1-413a-a788-6b5e6fb7a2d0" providerId="ADAL" clId="{63BB98BD-0E78-4E6E-B09D-B56BD07EB8BA}" dt="2021-09-13T08:56:27.799" v="412" actId="478"/>
        <pc:sldMkLst>
          <pc:docMk/>
          <pc:sldMk cId="2120169801" sldId="335"/>
        </pc:sldMkLst>
        <pc:spChg chg="del">
          <ac:chgData name="Cecilia Faktus" userId="ec2c7a4d-86c1-413a-a788-6b5e6fb7a2d0" providerId="ADAL" clId="{63BB98BD-0E78-4E6E-B09D-B56BD07EB8BA}" dt="2021-09-13T08:56:27.799" v="412" actId="478"/>
          <ac:spMkLst>
            <pc:docMk/>
            <pc:sldMk cId="2120169801" sldId="335"/>
            <ac:spMk id="6" creationId="{7562B5C2-B1FE-41DD-95EA-4ACA8DF278D7}"/>
          </ac:spMkLst>
        </pc:spChg>
      </pc:sldChg>
      <pc:sldChg chg="delSp mod">
        <pc:chgData name="Cecilia Faktus" userId="ec2c7a4d-86c1-413a-a788-6b5e6fb7a2d0" providerId="ADAL" clId="{63BB98BD-0E78-4E6E-B09D-B56BD07EB8BA}" dt="2021-09-13T08:56:33" v="413" actId="478"/>
        <pc:sldMkLst>
          <pc:docMk/>
          <pc:sldMk cId="3641439316" sldId="336"/>
        </pc:sldMkLst>
        <pc:spChg chg="del">
          <ac:chgData name="Cecilia Faktus" userId="ec2c7a4d-86c1-413a-a788-6b5e6fb7a2d0" providerId="ADAL" clId="{63BB98BD-0E78-4E6E-B09D-B56BD07EB8BA}" dt="2021-09-13T08:56:33" v="413" actId="478"/>
          <ac:spMkLst>
            <pc:docMk/>
            <pc:sldMk cId="3641439316" sldId="336"/>
            <ac:spMk id="4" creationId="{D774A465-02D9-407A-B339-41B9E744105B}"/>
          </ac:spMkLst>
        </pc:spChg>
      </pc:sldChg>
      <pc:sldChg chg="delSp modSp mod">
        <pc:chgData name="Cecilia Faktus" userId="ec2c7a4d-86c1-413a-a788-6b5e6fb7a2d0" providerId="ADAL" clId="{63BB98BD-0E78-4E6E-B09D-B56BD07EB8BA}" dt="2021-09-13T08:57:57.333" v="426" actId="6549"/>
        <pc:sldMkLst>
          <pc:docMk/>
          <pc:sldMk cId="3348978059" sldId="337"/>
        </pc:sldMkLst>
        <pc:spChg chg="del">
          <ac:chgData name="Cecilia Faktus" userId="ec2c7a4d-86c1-413a-a788-6b5e6fb7a2d0" providerId="ADAL" clId="{63BB98BD-0E78-4E6E-B09D-B56BD07EB8BA}" dt="2021-09-13T08:56:47.876" v="414" actId="478"/>
          <ac:spMkLst>
            <pc:docMk/>
            <pc:sldMk cId="3348978059" sldId="337"/>
            <ac:spMk id="4" creationId="{71F062FE-F4E8-4A51-B254-89DDB1CD85B6}"/>
          </ac:spMkLst>
        </pc:spChg>
        <pc:spChg chg="mod">
          <ac:chgData name="Cecilia Faktus" userId="ec2c7a4d-86c1-413a-a788-6b5e6fb7a2d0" providerId="ADAL" clId="{63BB98BD-0E78-4E6E-B09D-B56BD07EB8BA}" dt="2021-09-13T08:57:57.333" v="426" actId="6549"/>
          <ac:spMkLst>
            <pc:docMk/>
            <pc:sldMk cId="3348978059" sldId="337"/>
            <ac:spMk id="6" creationId="{271C2074-F9C3-4618-8FB1-CFC096814FCE}"/>
          </ac:spMkLst>
        </pc:spChg>
        <pc:spChg chg="del">
          <ac:chgData name="Cecilia Faktus" userId="ec2c7a4d-86c1-413a-a788-6b5e6fb7a2d0" providerId="ADAL" clId="{63BB98BD-0E78-4E6E-B09D-B56BD07EB8BA}" dt="2021-09-13T08:57:17.391" v="416" actId="478"/>
          <ac:spMkLst>
            <pc:docMk/>
            <pc:sldMk cId="3348978059" sldId="337"/>
            <ac:spMk id="8" creationId="{D4282F26-915C-4649-81AB-2F01E7D7B54C}"/>
          </ac:spMkLst>
        </pc:spChg>
        <pc:picChg chg="del">
          <ac:chgData name="Cecilia Faktus" userId="ec2c7a4d-86c1-413a-a788-6b5e6fb7a2d0" providerId="ADAL" clId="{63BB98BD-0E78-4E6E-B09D-B56BD07EB8BA}" dt="2021-09-13T08:57:05.082" v="415" actId="478"/>
          <ac:picMkLst>
            <pc:docMk/>
            <pc:sldMk cId="3348978059" sldId="337"/>
            <ac:picMk id="9" creationId="{8416B417-AEF9-4B40-96EF-9CDCEFD920EF}"/>
          </ac:picMkLst>
        </pc:picChg>
      </pc:sldChg>
      <pc:sldChg chg="delSp mod">
        <pc:chgData name="Cecilia Faktus" userId="ec2c7a4d-86c1-413a-a788-6b5e6fb7a2d0" providerId="ADAL" clId="{63BB98BD-0E78-4E6E-B09D-B56BD07EB8BA}" dt="2021-09-13T08:44:00.755" v="41" actId="478"/>
        <pc:sldMkLst>
          <pc:docMk/>
          <pc:sldMk cId="653910490" sldId="338"/>
        </pc:sldMkLst>
        <pc:spChg chg="del">
          <ac:chgData name="Cecilia Faktus" userId="ec2c7a4d-86c1-413a-a788-6b5e6fb7a2d0" providerId="ADAL" clId="{63BB98BD-0E78-4E6E-B09D-B56BD07EB8BA}" dt="2021-09-13T08:44:00.755" v="41" actId="478"/>
          <ac:spMkLst>
            <pc:docMk/>
            <pc:sldMk cId="653910490" sldId="338"/>
            <ac:spMk id="4" creationId="{90BF4B52-97F0-4164-84E6-9BE80AEA1A89}"/>
          </ac:spMkLst>
        </pc:spChg>
      </pc:sldChg>
      <pc:sldChg chg="delSp modSp mod">
        <pc:chgData name="Cecilia Faktus" userId="ec2c7a4d-86c1-413a-a788-6b5e6fb7a2d0" providerId="ADAL" clId="{63BB98BD-0E78-4E6E-B09D-B56BD07EB8BA}" dt="2021-09-13T11:48:45.241" v="535" actId="20577"/>
        <pc:sldMkLst>
          <pc:docMk/>
          <pc:sldMk cId="3965326175" sldId="342"/>
        </pc:sldMkLst>
        <pc:spChg chg="mod">
          <ac:chgData name="Cecilia Faktus" userId="ec2c7a4d-86c1-413a-a788-6b5e6fb7a2d0" providerId="ADAL" clId="{63BB98BD-0E78-4E6E-B09D-B56BD07EB8BA}" dt="2021-09-13T11:48:45.241" v="535" actId="20577"/>
          <ac:spMkLst>
            <pc:docMk/>
            <pc:sldMk cId="3965326175" sldId="342"/>
            <ac:spMk id="3" creationId="{B9D611F9-85DE-4C8A-9662-AC779F9FCA2B}"/>
          </ac:spMkLst>
        </pc:spChg>
        <pc:spChg chg="del">
          <ac:chgData name="Cecilia Faktus" userId="ec2c7a4d-86c1-413a-a788-6b5e6fb7a2d0" providerId="ADAL" clId="{63BB98BD-0E78-4E6E-B09D-B56BD07EB8BA}" dt="2021-09-13T11:47:29.634" v="487" actId="478"/>
          <ac:spMkLst>
            <pc:docMk/>
            <pc:sldMk cId="3965326175" sldId="342"/>
            <ac:spMk id="6" creationId="{7DBD7080-28D7-41C1-8DEF-E01C6892F012}"/>
          </ac:spMkLst>
        </pc:spChg>
      </pc:sldChg>
      <pc:sldChg chg="delSp mod">
        <pc:chgData name="Cecilia Faktus" userId="ec2c7a4d-86c1-413a-a788-6b5e6fb7a2d0" providerId="ADAL" clId="{63BB98BD-0E78-4E6E-B09D-B56BD07EB8BA}" dt="2021-09-13T11:47:17.856" v="486" actId="478"/>
        <pc:sldMkLst>
          <pc:docMk/>
          <pc:sldMk cId="3471255518" sldId="343"/>
        </pc:sldMkLst>
        <pc:spChg chg="del">
          <ac:chgData name="Cecilia Faktus" userId="ec2c7a4d-86c1-413a-a788-6b5e6fb7a2d0" providerId="ADAL" clId="{63BB98BD-0E78-4E6E-B09D-B56BD07EB8BA}" dt="2021-09-13T11:47:17.856" v="486" actId="478"/>
          <ac:spMkLst>
            <pc:docMk/>
            <pc:sldMk cId="3471255518" sldId="343"/>
            <ac:spMk id="9" creationId="{AA8C01AC-0309-4E27-B3A5-9FD2563AD974}"/>
          </ac:spMkLst>
        </pc:spChg>
      </pc:sldChg>
      <pc:sldChg chg="delSp mod">
        <pc:chgData name="Cecilia Faktus" userId="ec2c7a4d-86c1-413a-a788-6b5e6fb7a2d0" providerId="ADAL" clId="{63BB98BD-0E78-4E6E-B09D-B56BD07EB8BA}" dt="2021-09-13T11:49:13.912" v="536" actId="478"/>
        <pc:sldMkLst>
          <pc:docMk/>
          <pc:sldMk cId="2697471568" sldId="344"/>
        </pc:sldMkLst>
        <pc:spChg chg="del">
          <ac:chgData name="Cecilia Faktus" userId="ec2c7a4d-86c1-413a-a788-6b5e6fb7a2d0" providerId="ADAL" clId="{63BB98BD-0E78-4E6E-B09D-B56BD07EB8BA}" dt="2021-09-13T11:49:13.912" v="536" actId="478"/>
          <ac:spMkLst>
            <pc:docMk/>
            <pc:sldMk cId="2697471568" sldId="344"/>
            <ac:spMk id="6" creationId="{6D810A77-CA7F-4626-8C81-9119A1F7312E}"/>
          </ac:spMkLst>
        </pc:spChg>
      </pc:sldChg>
      <pc:sldChg chg="delSp mod">
        <pc:chgData name="Cecilia Faktus" userId="ec2c7a4d-86c1-413a-a788-6b5e6fb7a2d0" providerId="ADAL" clId="{63BB98BD-0E78-4E6E-B09D-B56BD07EB8BA}" dt="2021-09-13T11:49:31.499" v="537" actId="478"/>
        <pc:sldMkLst>
          <pc:docMk/>
          <pc:sldMk cId="114165718" sldId="345"/>
        </pc:sldMkLst>
        <pc:spChg chg="del">
          <ac:chgData name="Cecilia Faktus" userId="ec2c7a4d-86c1-413a-a788-6b5e6fb7a2d0" providerId="ADAL" clId="{63BB98BD-0E78-4E6E-B09D-B56BD07EB8BA}" dt="2021-09-13T11:49:31.499" v="537" actId="478"/>
          <ac:spMkLst>
            <pc:docMk/>
            <pc:sldMk cId="114165718" sldId="345"/>
            <ac:spMk id="4" creationId="{D41C4AF7-EB1A-4E14-865F-97BC25F8C28F}"/>
          </ac:spMkLst>
        </pc:spChg>
      </pc:sldChg>
      <pc:sldChg chg="delSp mod">
        <pc:chgData name="Cecilia Faktus" userId="ec2c7a4d-86c1-413a-a788-6b5e6fb7a2d0" providerId="ADAL" clId="{63BB98BD-0E78-4E6E-B09D-B56BD07EB8BA}" dt="2021-09-13T11:50:20.618" v="538" actId="478"/>
        <pc:sldMkLst>
          <pc:docMk/>
          <pc:sldMk cId="2761022014" sldId="346"/>
        </pc:sldMkLst>
        <pc:spChg chg="del">
          <ac:chgData name="Cecilia Faktus" userId="ec2c7a4d-86c1-413a-a788-6b5e6fb7a2d0" providerId="ADAL" clId="{63BB98BD-0E78-4E6E-B09D-B56BD07EB8BA}" dt="2021-09-13T11:50:20.618" v="538" actId="478"/>
          <ac:spMkLst>
            <pc:docMk/>
            <pc:sldMk cId="2761022014" sldId="346"/>
            <ac:spMk id="4" creationId="{457B482F-4B72-4001-BA72-CC146AE01FB4}"/>
          </ac:spMkLst>
        </pc:spChg>
      </pc:sldChg>
      <pc:sldChg chg="delSp modSp mod">
        <pc:chgData name="Cecilia Faktus" userId="ec2c7a4d-86c1-413a-a788-6b5e6fb7a2d0" providerId="ADAL" clId="{63BB98BD-0E78-4E6E-B09D-B56BD07EB8BA}" dt="2021-09-14T11:08:23.640" v="733" actId="20577"/>
        <pc:sldMkLst>
          <pc:docMk/>
          <pc:sldMk cId="2918685485" sldId="347"/>
        </pc:sldMkLst>
        <pc:spChg chg="del">
          <ac:chgData name="Cecilia Faktus" userId="ec2c7a4d-86c1-413a-a788-6b5e6fb7a2d0" providerId="ADAL" clId="{63BB98BD-0E78-4E6E-B09D-B56BD07EB8BA}" dt="2021-09-13T11:53:08.088" v="562" actId="478"/>
          <ac:spMkLst>
            <pc:docMk/>
            <pc:sldMk cId="2918685485" sldId="347"/>
            <ac:spMk id="4" creationId="{A7E9B5B8-0FD0-4073-BA0B-BFF7B62D2D33}"/>
          </ac:spMkLst>
        </pc:spChg>
        <pc:spChg chg="mod">
          <ac:chgData name="Cecilia Faktus" userId="ec2c7a4d-86c1-413a-a788-6b5e6fb7a2d0" providerId="ADAL" clId="{63BB98BD-0E78-4E6E-B09D-B56BD07EB8BA}" dt="2021-09-14T11:08:08.805" v="713" actId="20577"/>
          <ac:spMkLst>
            <pc:docMk/>
            <pc:sldMk cId="2918685485" sldId="347"/>
            <ac:spMk id="14" creationId="{D667A721-C72F-4152-9CD8-B3C3165F8033}"/>
          </ac:spMkLst>
        </pc:spChg>
        <pc:spChg chg="mod">
          <ac:chgData name="Cecilia Faktus" userId="ec2c7a4d-86c1-413a-a788-6b5e6fb7a2d0" providerId="ADAL" clId="{63BB98BD-0E78-4E6E-B09D-B56BD07EB8BA}" dt="2021-09-14T11:08:15.710" v="724" actId="20577"/>
          <ac:spMkLst>
            <pc:docMk/>
            <pc:sldMk cId="2918685485" sldId="347"/>
            <ac:spMk id="16" creationId="{B60960D7-135C-4F14-86D2-9D91D3DC6E70}"/>
          </ac:spMkLst>
        </pc:spChg>
        <pc:spChg chg="mod">
          <ac:chgData name="Cecilia Faktus" userId="ec2c7a4d-86c1-413a-a788-6b5e6fb7a2d0" providerId="ADAL" clId="{63BB98BD-0E78-4E6E-B09D-B56BD07EB8BA}" dt="2021-09-14T11:08:23.640" v="733" actId="20577"/>
          <ac:spMkLst>
            <pc:docMk/>
            <pc:sldMk cId="2918685485" sldId="347"/>
            <ac:spMk id="18" creationId="{B505195F-89D0-4096-81C9-1554CE8ED730}"/>
          </ac:spMkLst>
        </pc:spChg>
      </pc:sldChg>
      <pc:sldChg chg="delSp modSp mod">
        <pc:chgData name="Cecilia Faktus" userId="ec2c7a4d-86c1-413a-a788-6b5e6fb7a2d0" providerId="ADAL" clId="{63BB98BD-0E78-4E6E-B09D-B56BD07EB8BA}" dt="2021-09-14T11:09:37.698" v="744" actId="20577"/>
        <pc:sldMkLst>
          <pc:docMk/>
          <pc:sldMk cId="3381098009" sldId="348"/>
        </pc:sldMkLst>
        <pc:spChg chg="mod">
          <ac:chgData name="Cecilia Faktus" userId="ec2c7a4d-86c1-413a-a788-6b5e6fb7a2d0" providerId="ADAL" clId="{63BB98BD-0E78-4E6E-B09D-B56BD07EB8BA}" dt="2021-09-13T11:53:48.145" v="566" actId="20577"/>
          <ac:spMkLst>
            <pc:docMk/>
            <pc:sldMk cId="3381098009" sldId="348"/>
            <ac:spMk id="3" creationId="{5E1F1F0C-F573-4A7F-963F-2240413ED91E}"/>
          </ac:spMkLst>
        </pc:spChg>
        <pc:spChg chg="del">
          <ac:chgData name="Cecilia Faktus" userId="ec2c7a4d-86c1-413a-a788-6b5e6fb7a2d0" providerId="ADAL" clId="{63BB98BD-0E78-4E6E-B09D-B56BD07EB8BA}" dt="2021-09-13T11:53:22.559" v="563" actId="478"/>
          <ac:spMkLst>
            <pc:docMk/>
            <pc:sldMk cId="3381098009" sldId="348"/>
            <ac:spMk id="6" creationId="{EB26C79B-DFB0-4512-9A00-BDF357CAE797}"/>
          </ac:spMkLst>
        </pc:spChg>
        <pc:spChg chg="mod">
          <ac:chgData name="Cecilia Faktus" userId="ec2c7a4d-86c1-413a-a788-6b5e6fb7a2d0" providerId="ADAL" clId="{63BB98BD-0E78-4E6E-B09D-B56BD07EB8BA}" dt="2021-09-14T11:09:37.698" v="744" actId="20577"/>
          <ac:spMkLst>
            <pc:docMk/>
            <pc:sldMk cId="3381098009" sldId="348"/>
            <ac:spMk id="7" creationId="{A4DD1EFA-592C-4B6E-896A-6B6954E40F5D}"/>
          </ac:spMkLst>
        </pc:spChg>
      </pc:sldChg>
      <pc:sldChg chg="delSp modSp mod">
        <pc:chgData name="Cecilia Faktus" userId="ec2c7a4d-86c1-413a-a788-6b5e6fb7a2d0" providerId="ADAL" clId="{63BB98BD-0E78-4E6E-B09D-B56BD07EB8BA}" dt="2021-09-14T11:09:47.521" v="753" actId="20577"/>
        <pc:sldMkLst>
          <pc:docMk/>
          <pc:sldMk cId="3847948887" sldId="349"/>
        </pc:sldMkLst>
        <pc:spChg chg="del">
          <ac:chgData name="Cecilia Faktus" userId="ec2c7a4d-86c1-413a-a788-6b5e6fb7a2d0" providerId="ADAL" clId="{63BB98BD-0E78-4E6E-B09D-B56BD07EB8BA}" dt="2021-09-13T11:54:42.519" v="581" actId="478"/>
          <ac:spMkLst>
            <pc:docMk/>
            <pc:sldMk cId="3847948887" sldId="349"/>
            <ac:spMk id="4" creationId="{7D1C0A40-9816-4397-974B-52C76C6371E2}"/>
          </ac:spMkLst>
        </pc:spChg>
        <pc:spChg chg="mod">
          <ac:chgData name="Cecilia Faktus" userId="ec2c7a4d-86c1-413a-a788-6b5e6fb7a2d0" providerId="ADAL" clId="{63BB98BD-0E78-4E6E-B09D-B56BD07EB8BA}" dt="2021-09-13T11:54:28.882" v="580" actId="6549"/>
          <ac:spMkLst>
            <pc:docMk/>
            <pc:sldMk cId="3847948887" sldId="349"/>
            <ac:spMk id="6" creationId="{364F518A-4DCC-4AB8-8C1D-0C4C08AD46F9}"/>
          </ac:spMkLst>
        </pc:spChg>
        <pc:spChg chg="mod">
          <ac:chgData name="Cecilia Faktus" userId="ec2c7a4d-86c1-413a-a788-6b5e6fb7a2d0" providerId="ADAL" clId="{63BB98BD-0E78-4E6E-B09D-B56BD07EB8BA}" dt="2021-09-14T11:09:47.521" v="753" actId="20577"/>
          <ac:spMkLst>
            <pc:docMk/>
            <pc:sldMk cId="3847948887" sldId="349"/>
            <ac:spMk id="7" creationId="{042B440E-285C-4D6C-B6C1-A10266ADB8C7}"/>
          </ac:spMkLst>
        </pc:spChg>
      </pc:sldChg>
      <pc:sldChg chg="delSp modSp mod">
        <pc:chgData name="Cecilia Faktus" userId="ec2c7a4d-86c1-413a-a788-6b5e6fb7a2d0" providerId="ADAL" clId="{63BB98BD-0E78-4E6E-B09D-B56BD07EB8BA}" dt="2021-09-14T11:09:56.859" v="764" actId="20577"/>
        <pc:sldMkLst>
          <pc:docMk/>
          <pc:sldMk cId="3542886001" sldId="350"/>
        </pc:sldMkLst>
        <pc:spChg chg="del">
          <ac:chgData name="Cecilia Faktus" userId="ec2c7a4d-86c1-413a-a788-6b5e6fb7a2d0" providerId="ADAL" clId="{63BB98BD-0E78-4E6E-B09D-B56BD07EB8BA}" dt="2021-09-13T11:55:01.439" v="582" actId="478"/>
          <ac:spMkLst>
            <pc:docMk/>
            <pc:sldMk cId="3542886001" sldId="350"/>
            <ac:spMk id="4" creationId="{B8F92018-572B-43F7-A1A1-033F905F42AE}"/>
          </ac:spMkLst>
        </pc:spChg>
        <pc:spChg chg="mod">
          <ac:chgData name="Cecilia Faktus" userId="ec2c7a4d-86c1-413a-a788-6b5e6fb7a2d0" providerId="ADAL" clId="{63BB98BD-0E78-4E6E-B09D-B56BD07EB8BA}" dt="2021-09-14T11:09:56.859" v="764" actId="20577"/>
          <ac:spMkLst>
            <pc:docMk/>
            <pc:sldMk cId="3542886001" sldId="350"/>
            <ac:spMk id="7" creationId="{7CEEB8D8-8B64-4833-9FE8-298534068A40}"/>
          </ac:spMkLst>
        </pc:spChg>
      </pc:sldChg>
      <pc:sldChg chg="delSp mod">
        <pc:chgData name="Cecilia Faktus" userId="ec2c7a4d-86c1-413a-a788-6b5e6fb7a2d0" providerId="ADAL" clId="{63BB98BD-0E78-4E6E-B09D-B56BD07EB8BA}" dt="2021-09-13T11:55:17.657" v="583" actId="478"/>
        <pc:sldMkLst>
          <pc:docMk/>
          <pc:sldMk cId="2436439636" sldId="351"/>
        </pc:sldMkLst>
        <pc:spChg chg="del">
          <ac:chgData name="Cecilia Faktus" userId="ec2c7a4d-86c1-413a-a788-6b5e6fb7a2d0" providerId="ADAL" clId="{63BB98BD-0E78-4E6E-B09D-B56BD07EB8BA}" dt="2021-09-13T11:55:17.657" v="583" actId="478"/>
          <ac:spMkLst>
            <pc:docMk/>
            <pc:sldMk cId="2436439636" sldId="351"/>
            <ac:spMk id="4" creationId="{50B77B74-1FCF-4969-A487-E6A399701A19}"/>
          </ac:spMkLst>
        </pc:spChg>
      </pc:sldChg>
      <pc:sldChg chg="delSp mod">
        <pc:chgData name="Cecilia Faktus" userId="ec2c7a4d-86c1-413a-a788-6b5e6fb7a2d0" providerId="ADAL" clId="{63BB98BD-0E78-4E6E-B09D-B56BD07EB8BA}" dt="2021-09-13T11:55:46.221" v="584" actId="478"/>
        <pc:sldMkLst>
          <pc:docMk/>
          <pc:sldMk cId="1955490628" sldId="352"/>
        </pc:sldMkLst>
        <pc:spChg chg="del">
          <ac:chgData name="Cecilia Faktus" userId="ec2c7a4d-86c1-413a-a788-6b5e6fb7a2d0" providerId="ADAL" clId="{63BB98BD-0E78-4E6E-B09D-B56BD07EB8BA}" dt="2021-09-13T11:55:46.221" v="584" actId="478"/>
          <ac:spMkLst>
            <pc:docMk/>
            <pc:sldMk cId="1955490628" sldId="352"/>
            <ac:spMk id="4" creationId="{52D6FA9D-CF2B-417F-A169-3C58E7ECD037}"/>
          </ac:spMkLst>
        </pc:spChg>
      </pc:sldChg>
      <pc:sldChg chg="delSp modSp mod">
        <pc:chgData name="Cecilia Faktus" userId="ec2c7a4d-86c1-413a-a788-6b5e6fb7a2d0" providerId="ADAL" clId="{63BB98BD-0E78-4E6E-B09D-B56BD07EB8BA}" dt="2021-09-13T11:59:53.162" v="664" actId="478"/>
        <pc:sldMkLst>
          <pc:docMk/>
          <pc:sldMk cId="1346534131" sldId="353"/>
        </pc:sldMkLst>
        <pc:spChg chg="del">
          <ac:chgData name="Cecilia Faktus" userId="ec2c7a4d-86c1-413a-a788-6b5e6fb7a2d0" providerId="ADAL" clId="{63BB98BD-0E78-4E6E-B09D-B56BD07EB8BA}" dt="2021-09-13T11:58:15.210" v="657" actId="478"/>
          <ac:spMkLst>
            <pc:docMk/>
            <pc:sldMk cId="1346534131" sldId="353"/>
            <ac:spMk id="4" creationId="{AD716C45-FA98-464B-864C-EF29CB9C5B59}"/>
          </ac:spMkLst>
        </pc:spChg>
        <pc:spChg chg="del">
          <ac:chgData name="Cecilia Faktus" userId="ec2c7a4d-86c1-413a-a788-6b5e6fb7a2d0" providerId="ADAL" clId="{63BB98BD-0E78-4E6E-B09D-B56BD07EB8BA}" dt="2021-09-13T11:59:53.162" v="664" actId="478"/>
          <ac:spMkLst>
            <pc:docMk/>
            <pc:sldMk cId="1346534131" sldId="353"/>
            <ac:spMk id="5" creationId="{16DDBDEB-D2CF-4EB7-9CD8-8653513712AD}"/>
          </ac:spMkLst>
        </pc:spChg>
        <pc:graphicFrameChg chg="mod modGraphic">
          <ac:chgData name="Cecilia Faktus" userId="ec2c7a4d-86c1-413a-a788-6b5e6fb7a2d0" providerId="ADAL" clId="{63BB98BD-0E78-4E6E-B09D-B56BD07EB8BA}" dt="2021-09-13T11:59:14.128" v="661" actId="6549"/>
          <ac:graphicFrameMkLst>
            <pc:docMk/>
            <pc:sldMk cId="1346534131" sldId="353"/>
            <ac:graphicFrameMk id="9" creationId="{0C61C003-4613-4125-8723-9C623619E333}"/>
          </ac:graphicFrameMkLst>
        </pc:graphicFrameChg>
      </pc:sldChg>
      <pc:sldChg chg="delSp mod">
        <pc:chgData name="Cecilia Faktus" userId="ec2c7a4d-86c1-413a-a788-6b5e6fb7a2d0" providerId="ADAL" clId="{63BB98BD-0E78-4E6E-B09D-B56BD07EB8BA}" dt="2021-09-13T12:03:36.543" v="665" actId="478"/>
        <pc:sldMkLst>
          <pc:docMk/>
          <pc:sldMk cId="3982307296" sldId="354"/>
        </pc:sldMkLst>
        <pc:spChg chg="del">
          <ac:chgData name="Cecilia Faktus" userId="ec2c7a4d-86c1-413a-a788-6b5e6fb7a2d0" providerId="ADAL" clId="{63BB98BD-0E78-4E6E-B09D-B56BD07EB8BA}" dt="2021-09-13T12:03:36.543" v="665" actId="478"/>
          <ac:spMkLst>
            <pc:docMk/>
            <pc:sldMk cId="3982307296" sldId="354"/>
            <ac:spMk id="4" creationId="{197FE14F-A93F-4A59-8431-998121D23417}"/>
          </ac:spMkLst>
        </pc:spChg>
      </pc:sldChg>
      <pc:sldChg chg="delSp mod">
        <pc:chgData name="Cecilia Faktus" userId="ec2c7a4d-86c1-413a-a788-6b5e6fb7a2d0" providerId="ADAL" clId="{63BB98BD-0E78-4E6E-B09D-B56BD07EB8BA}" dt="2021-09-13T12:05:08.493" v="672" actId="478"/>
        <pc:sldMkLst>
          <pc:docMk/>
          <pc:sldMk cId="1034627069" sldId="355"/>
        </pc:sldMkLst>
        <pc:spChg chg="del">
          <ac:chgData name="Cecilia Faktus" userId="ec2c7a4d-86c1-413a-a788-6b5e6fb7a2d0" providerId="ADAL" clId="{63BB98BD-0E78-4E6E-B09D-B56BD07EB8BA}" dt="2021-09-13T12:05:08.493" v="672" actId="478"/>
          <ac:spMkLst>
            <pc:docMk/>
            <pc:sldMk cId="1034627069" sldId="355"/>
            <ac:spMk id="6" creationId="{F302B3BB-2B5C-46CB-A01A-ECA7265AB3FA}"/>
          </ac:spMkLst>
        </pc:spChg>
      </pc:sldChg>
      <pc:sldChg chg="delSp mod">
        <pc:chgData name="Cecilia Faktus" userId="ec2c7a4d-86c1-413a-a788-6b5e6fb7a2d0" providerId="ADAL" clId="{63BB98BD-0E78-4E6E-B09D-B56BD07EB8BA}" dt="2021-09-13T12:05:17.149" v="673" actId="478"/>
        <pc:sldMkLst>
          <pc:docMk/>
          <pc:sldMk cId="2336669941" sldId="356"/>
        </pc:sldMkLst>
        <pc:spChg chg="del">
          <ac:chgData name="Cecilia Faktus" userId="ec2c7a4d-86c1-413a-a788-6b5e6fb7a2d0" providerId="ADAL" clId="{63BB98BD-0E78-4E6E-B09D-B56BD07EB8BA}" dt="2021-09-13T12:05:17.149" v="673" actId="478"/>
          <ac:spMkLst>
            <pc:docMk/>
            <pc:sldMk cId="2336669941" sldId="356"/>
            <ac:spMk id="4" creationId="{1E5172B2-D712-4BA1-A4D5-E3926B329BEB}"/>
          </ac:spMkLst>
        </pc:spChg>
      </pc:sldChg>
      <pc:sldChg chg="delSp mod">
        <pc:chgData name="Cecilia Faktus" userId="ec2c7a4d-86c1-413a-a788-6b5e6fb7a2d0" providerId="ADAL" clId="{63BB98BD-0E78-4E6E-B09D-B56BD07EB8BA}" dt="2021-09-13T12:05:33.123" v="674" actId="478"/>
        <pc:sldMkLst>
          <pc:docMk/>
          <pc:sldMk cId="3680755934" sldId="357"/>
        </pc:sldMkLst>
        <pc:spChg chg="del">
          <ac:chgData name="Cecilia Faktus" userId="ec2c7a4d-86c1-413a-a788-6b5e6fb7a2d0" providerId="ADAL" clId="{63BB98BD-0E78-4E6E-B09D-B56BD07EB8BA}" dt="2021-09-13T12:05:33.123" v="674" actId="478"/>
          <ac:spMkLst>
            <pc:docMk/>
            <pc:sldMk cId="3680755934" sldId="357"/>
            <ac:spMk id="4" creationId="{9474864C-4EC5-47B4-9D5C-3391DA9C5AFF}"/>
          </ac:spMkLst>
        </pc:spChg>
      </pc:sldChg>
      <pc:sldChg chg="delSp mod">
        <pc:chgData name="Cecilia Faktus" userId="ec2c7a4d-86c1-413a-a788-6b5e6fb7a2d0" providerId="ADAL" clId="{63BB98BD-0E78-4E6E-B09D-B56BD07EB8BA}" dt="2021-09-13T12:06:00.721" v="675" actId="478"/>
        <pc:sldMkLst>
          <pc:docMk/>
          <pc:sldMk cId="930136485" sldId="358"/>
        </pc:sldMkLst>
        <pc:spChg chg="del">
          <ac:chgData name="Cecilia Faktus" userId="ec2c7a4d-86c1-413a-a788-6b5e6fb7a2d0" providerId="ADAL" clId="{63BB98BD-0E78-4E6E-B09D-B56BD07EB8BA}" dt="2021-09-13T12:06:00.721" v="675" actId="478"/>
          <ac:spMkLst>
            <pc:docMk/>
            <pc:sldMk cId="930136485" sldId="358"/>
            <ac:spMk id="4" creationId="{948957A0-143A-4D40-839E-A4C85980014E}"/>
          </ac:spMkLst>
        </pc:spChg>
      </pc:sldChg>
      <pc:sldChg chg="delSp mod">
        <pc:chgData name="Cecilia Faktus" userId="ec2c7a4d-86c1-413a-a788-6b5e6fb7a2d0" providerId="ADAL" clId="{63BB98BD-0E78-4E6E-B09D-B56BD07EB8BA}" dt="2021-09-13T12:06:28.694" v="676" actId="478"/>
        <pc:sldMkLst>
          <pc:docMk/>
          <pc:sldMk cId="1022245048" sldId="359"/>
        </pc:sldMkLst>
        <pc:spChg chg="del">
          <ac:chgData name="Cecilia Faktus" userId="ec2c7a4d-86c1-413a-a788-6b5e6fb7a2d0" providerId="ADAL" clId="{63BB98BD-0E78-4E6E-B09D-B56BD07EB8BA}" dt="2021-09-13T12:06:28.694" v="676" actId="478"/>
          <ac:spMkLst>
            <pc:docMk/>
            <pc:sldMk cId="1022245048" sldId="359"/>
            <ac:spMk id="4" creationId="{F1283870-D191-4CDF-8F53-5E3280368F3C}"/>
          </ac:spMkLst>
        </pc:spChg>
      </pc:sldChg>
      <pc:sldChg chg="delSp modSp mod">
        <pc:chgData name="Cecilia Faktus" userId="ec2c7a4d-86c1-413a-a788-6b5e6fb7a2d0" providerId="ADAL" clId="{63BB98BD-0E78-4E6E-B09D-B56BD07EB8BA}" dt="2021-09-13T12:07:13.663" v="678" actId="6549"/>
        <pc:sldMkLst>
          <pc:docMk/>
          <pc:sldMk cId="2128950305" sldId="360"/>
        </pc:sldMkLst>
        <pc:spChg chg="del">
          <ac:chgData name="Cecilia Faktus" userId="ec2c7a4d-86c1-413a-a788-6b5e6fb7a2d0" providerId="ADAL" clId="{63BB98BD-0E78-4E6E-B09D-B56BD07EB8BA}" dt="2021-09-13T12:06:44.784" v="677" actId="478"/>
          <ac:spMkLst>
            <pc:docMk/>
            <pc:sldMk cId="2128950305" sldId="360"/>
            <ac:spMk id="4" creationId="{AF693934-CDF5-4B98-811E-C6FC6A9AF786}"/>
          </ac:spMkLst>
        </pc:spChg>
        <pc:spChg chg="mod">
          <ac:chgData name="Cecilia Faktus" userId="ec2c7a4d-86c1-413a-a788-6b5e6fb7a2d0" providerId="ADAL" clId="{63BB98BD-0E78-4E6E-B09D-B56BD07EB8BA}" dt="2021-09-13T12:07:13.663" v="678" actId="6549"/>
          <ac:spMkLst>
            <pc:docMk/>
            <pc:sldMk cId="2128950305" sldId="360"/>
            <ac:spMk id="6" creationId="{345140B8-AFFD-4FC8-B5A6-2925733F500B}"/>
          </ac:spMkLst>
        </pc:spChg>
      </pc:sldChg>
      <pc:sldChg chg="delSp modSp mod">
        <pc:chgData name="Cecilia Faktus" userId="ec2c7a4d-86c1-413a-a788-6b5e6fb7a2d0" providerId="ADAL" clId="{63BB98BD-0E78-4E6E-B09D-B56BD07EB8BA}" dt="2021-09-13T12:08:17.971" v="684" actId="6549"/>
        <pc:sldMkLst>
          <pc:docMk/>
          <pc:sldMk cId="4192761871" sldId="363"/>
        </pc:sldMkLst>
        <pc:spChg chg="del">
          <ac:chgData name="Cecilia Faktus" userId="ec2c7a4d-86c1-413a-a788-6b5e6fb7a2d0" providerId="ADAL" clId="{63BB98BD-0E78-4E6E-B09D-B56BD07EB8BA}" dt="2021-09-13T12:07:23.820" v="679" actId="478"/>
          <ac:spMkLst>
            <pc:docMk/>
            <pc:sldMk cId="4192761871" sldId="363"/>
            <ac:spMk id="6" creationId="{1FE7A5BC-4B85-4279-B74B-2BC1B3B3D379}"/>
          </ac:spMkLst>
        </pc:spChg>
        <pc:spChg chg="mod">
          <ac:chgData name="Cecilia Faktus" userId="ec2c7a4d-86c1-413a-a788-6b5e6fb7a2d0" providerId="ADAL" clId="{63BB98BD-0E78-4E6E-B09D-B56BD07EB8BA}" dt="2021-09-13T12:08:17.971" v="684" actId="6549"/>
          <ac:spMkLst>
            <pc:docMk/>
            <pc:sldMk cId="4192761871" sldId="363"/>
            <ac:spMk id="26" creationId="{29A90183-92A6-42EA-8E90-56002FF986E1}"/>
          </ac:spMkLst>
        </pc:spChg>
      </pc:sldChg>
      <pc:sldChg chg="delSp modSp mod">
        <pc:chgData name="Cecilia Faktus" userId="ec2c7a4d-86c1-413a-a788-6b5e6fb7a2d0" providerId="ADAL" clId="{63BB98BD-0E78-4E6E-B09D-B56BD07EB8BA}" dt="2021-09-13T12:08:28.666" v="686" actId="20577"/>
        <pc:sldMkLst>
          <pc:docMk/>
          <pc:sldMk cId="976024128" sldId="364"/>
        </pc:sldMkLst>
        <pc:spChg chg="del">
          <ac:chgData name="Cecilia Faktus" userId="ec2c7a4d-86c1-413a-a788-6b5e6fb7a2d0" providerId="ADAL" clId="{63BB98BD-0E78-4E6E-B09D-B56BD07EB8BA}" dt="2021-09-13T12:07:44.820" v="681" actId="478"/>
          <ac:spMkLst>
            <pc:docMk/>
            <pc:sldMk cId="976024128" sldId="364"/>
            <ac:spMk id="9" creationId="{0D9DAEAE-5E8E-4AF9-8748-2FC0AB36C987}"/>
          </ac:spMkLst>
        </pc:spChg>
        <pc:spChg chg="mod">
          <ac:chgData name="Cecilia Faktus" userId="ec2c7a4d-86c1-413a-a788-6b5e6fb7a2d0" providerId="ADAL" clId="{63BB98BD-0E78-4E6E-B09D-B56BD07EB8BA}" dt="2021-09-13T12:08:28.666" v="686" actId="20577"/>
          <ac:spMkLst>
            <pc:docMk/>
            <pc:sldMk cId="976024128" sldId="364"/>
            <ac:spMk id="22" creationId="{674CC8A8-B4A3-48A1-B6DF-67548583A8A1}"/>
          </ac:spMkLst>
        </pc:spChg>
      </pc:sldChg>
      <pc:sldChg chg="delSp modSp mod">
        <pc:chgData name="Cecilia Faktus" userId="ec2c7a4d-86c1-413a-a788-6b5e6fb7a2d0" providerId="ADAL" clId="{63BB98BD-0E78-4E6E-B09D-B56BD07EB8BA}" dt="2021-09-13T12:08:35.725" v="687" actId="6549"/>
        <pc:sldMkLst>
          <pc:docMk/>
          <pc:sldMk cId="3771420385" sldId="365"/>
        </pc:sldMkLst>
        <pc:spChg chg="del">
          <ac:chgData name="Cecilia Faktus" userId="ec2c7a4d-86c1-413a-a788-6b5e6fb7a2d0" providerId="ADAL" clId="{63BB98BD-0E78-4E6E-B09D-B56BD07EB8BA}" dt="2021-09-13T12:08:00.535" v="682" actId="478"/>
          <ac:spMkLst>
            <pc:docMk/>
            <pc:sldMk cId="3771420385" sldId="365"/>
            <ac:spMk id="10" creationId="{8C2D364B-EE63-43DB-A625-9E7F8AF5A1C2}"/>
          </ac:spMkLst>
        </pc:spChg>
        <pc:spChg chg="mod">
          <ac:chgData name="Cecilia Faktus" userId="ec2c7a4d-86c1-413a-a788-6b5e6fb7a2d0" providerId="ADAL" clId="{63BB98BD-0E78-4E6E-B09D-B56BD07EB8BA}" dt="2021-09-13T12:08:35.725" v="687" actId="6549"/>
          <ac:spMkLst>
            <pc:docMk/>
            <pc:sldMk cId="3771420385" sldId="365"/>
            <ac:spMk id="25" creationId="{FE9F89F4-CECB-44C5-B385-C16485C5A3D4}"/>
          </ac:spMkLst>
        </pc:spChg>
      </pc:sldChg>
      <pc:sldChg chg="delSp modSp mod">
        <pc:chgData name="Cecilia Faktus" userId="ec2c7a4d-86c1-413a-a788-6b5e6fb7a2d0" providerId="ADAL" clId="{63BB98BD-0E78-4E6E-B09D-B56BD07EB8BA}" dt="2021-09-13T12:08:48.611" v="689" actId="478"/>
        <pc:sldMkLst>
          <pc:docMk/>
          <pc:sldMk cId="1756847481" sldId="366"/>
        </pc:sldMkLst>
        <pc:spChg chg="del">
          <ac:chgData name="Cecilia Faktus" userId="ec2c7a4d-86c1-413a-a788-6b5e6fb7a2d0" providerId="ADAL" clId="{63BB98BD-0E78-4E6E-B09D-B56BD07EB8BA}" dt="2021-09-13T12:08:48.611" v="689" actId="478"/>
          <ac:spMkLst>
            <pc:docMk/>
            <pc:sldMk cId="1756847481" sldId="366"/>
            <ac:spMk id="22" creationId="{E9C2710B-A2BA-45AB-87B6-A4FADCD60EA1}"/>
          </ac:spMkLst>
        </pc:spChg>
        <pc:spChg chg="mod">
          <ac:chgData name="Cecilia Faktus" userId="ec2c7a4d-86c1-413a-a788-6b5e6fb7a2d0" providerId="ADAL" clId="{63BB98BD-0E78-4E6E-B09D-B56BD07EB8BA}" dt="2021-09-13T12:08:45.541" v="688" actId="6549"/>
          <ac:spMkLst>
            <pc:docMk/>
            <pc:sldMk cId="1756847481" sldId="366"/>
            <ac:spMk id="23" creationId="{B8B96C66-3796-46A1-8DF3-DA2CD747CE55}"/>
          </ac:spMkLst>
        </pc:spChg>
      </pc:sldChg>
      <pc:sldChg chg="delSp modSp mod">
        <pc:chgData name="Cecilia Faktus" userId="ec2c7a4d-86c1-413a-a788-6b5e6fb7a2d0" providerId="ADAL" clId="{63BB98BD-0E78-4E6E-B09D-B56BD07EB8BA}" dt="2021-09-13T12:10:08.173" v="699" actId="6549"/>
        <pc:sldMkLst>
          <pc:docMk/>
          <pc:sldMk cId="130404798" sldId="367"/>
        </pc:sldMkLst>
        <pc:spChg chg="del">
          <ac:chgData name="Cecilia Faktus" userId="ec2c7a4d-86c1-413a-a788-6b5e6fb7a2d0" providerId="ADAL" clId="{63BB98BD-0E78-4E6E-B09D-B56BD07EB8BA}" dt="2021-09-13T12:10:03.015" v="698" actId="478"/>
          <ac:spMkLst>
            <pc:docMk/>
            <pc:sldMk cId="130404798" sldId="367"/>
            <ac:spMk id="8" creationId="{B6E213D5-D6A1-4BCF-996E-CEB6E4CED4F3}"/>
          </ac:spMkLst>
        </pc:spChg>
        <pc:spChg chg="mod">
          <ac:chgData name="Cecilia Faktus" userId="ec2c7a4d-86c1-413a-a788-6b5e6fb7a2d0" providerId="ADAL" clId="{63BB98BD-0E78-4E6E-B09D-B56BD07EB8BA}" dt="2021-09-13T12:10:08.173" v="699" actId="6549"/>
          <ac:spMkLst>
            <pc:docMk/>
            <pc:sldMk cId="130404798" sldId="367"/>
            <ac:spMk id="23" creationId="{FFF36CC0-8778-46CE-9D3A-2F559528D7D1}"/>
          </ac:spMkLst>
        </pc:spChg>
      </pc:sldChg>
      <pc:sldChg chg="delSp modSp mod">
        <pc:chgData name="Cecilia Faktus" userId="ec2c7a4d-86c1-413a-a788-6b5e6fb7a2d0" providerId="ADAL" clId="{63BB98BD-0E78-4E6E-B09D-B56BD07EB8BA}" dt="2021-09-13T12:09:14.142" v="691" actId="478"/>
        <pc:sldMkLst>
          <pc:docMk/>
          <pc:sldMk cId="250222844" sldId="368"/>
        </pc:sldMkLst>
        <pc:spChg chg="del">
          <ac:chgData name="Cecilia Faktus" userId="ec2c7a4d-86c1-413a-a788-6b5e6fb7a2d0" providerId="ADAL" clId="{63BB98BD-0E78-4E6E-B09D-B56BD07EB8BA}" dt="2021-09-13T12:09:14.142" v="691" actId="478"/>
          <ac:spMkLst>
            <pc:docMk/>
            <pc:sldMk cId="250222844" sldId="368"/>
            <ac:spMk id="12" creationId="{70D26133-00D8-4918-B4DB-6D12B06636BD}"/>
          </ac:spMkLst>
        </pc:spChg>
        <pc:spChg chg="mod">
          <ac:chgData name="Cecilia Faktus" userId="ec2c7a4d-86c1-413a-a788-6b5e6fb7a2d0" providerId="ADAL" clId="{63BB98BD-0E78-4E6E-B09D-B56BD07EB8BA}" dt="2021-09-13T12:09:09.876" v="690" actId="6549"/>
          <ac:spMkLst>
            <pc:docMk/>
            <pc:sldMk cId="250222844" sldId="368"/>
            <ac:spMk id="25" creationId="{33254879-721A-4FD0-A686-D0E335C90DF0}"/>
          </ac:spMkLst>
        </pc:spChg>
      </pc:sldChg>
      <pc:sldChg chg="delSp modSp mod">
        <pc:chgData name="Cecilia Faktus" userId="ec2c7a4d-86c1-413a-a788-6b5e6fb7a2d0" providerId="ADAL" clId="{63BB98BD-0E78-4E6E-B09D-B56BD07EB8BA}" dt="2021-09-13T12:09:28.517" v="693" actId="478"/>
        <pc:sldMkLst>
          <pc:docMk/>
          <pc:sldMk cId="3189173677" sldId="369"/>
        </pc:sldMkLst>
        <pc:spChg chg="del">
          <ac:chgData name="Cecilia Faktus" userId="ec2c7a4d-86c1-413a-a788-6b5e6fb7a2d0" providerId="ADAL" clId="{63BB98BD-0E78-4E6E-B09D-B56BD07EB8BA}" dt="2021-09-13T12:09:28.517" v="693" actId="478"/>
          <ac:spMkLst>
            <pc:docMk/>
            <pc:sldMk cId="3189173677" sldId="369"/>
            <ac:spMk id="18" creationId="{94E24E8E-0608-40CC-A254-FE45995313A5}"/>
          </ac:spMkLst>
        </pc:spChg>
        <pc:spChg chg="mod">
          <ac:chgData name="Cecilia Faktus" userId="ec2c7a4d-86c1-413a-a788-6b5e6fb7a2d0" providerId="ADAL" clId="{63BB98BD-0E78-4E6E-B09D-B56BD07EB8BA}" dt="2021-09-13T12:09:24.198" v="692" actId="6549"/>
          <ac:spMkLst>
            <pc:docMk/>
            <pc:sldMk cId="3189173677" sldId="369"/>
            <ac:spMk id="25" creationId="{DE10A66A-FDB7-4A08-86B6-529D232D537A}"/>
          </ac:spMkLst>
        </pc:spChg>
      </pc:sldChg>
      <pc:sldChg chg="delSp modSp mod">
        <pc:chgData name="Cecilia Faktus" userId="ec2c7a4d-86c1-413a-a788-6b5e6fb7a2d0" providerId="ADAL" clId="{63BB98BD-0E78-4E6E-B09D-B56BD07EB8BA}" dt="2021-09-13T12:09:43.324" v="695" actId="478"/>
        <pc:sldMkLst>
          <pc:docMk/>
          <pc:sldMk cId="3757277043" sldId="370"/>
        </pc:sldMkLst>
        <pc:spChg chg="del">
          <ac:chgData name="Cecilia Faktus" userId="ec2c7a4d-86c1-413a-a788-6b5e6fb7a2d0" providerId="ADAL" clId="{63BB98BD-0E78-4E6E-B09D-B56BD07EB8BA}" dt="2021-09-13T12:09:43.324" v="695" actId="478"/>
          <ac:spMkLst>
            <pc:docMk/>
            <pc:sldMk cId="3757277043" sldId="370"/>
            <ac:spMk id="24" creationId="{5D47FAB8-2B10-4E15-8700-9B3E0DFBF49A}"/>
          </ac:spMkLst>
        </pc:spChg>
        <pc:spChg chg="mod">
          <ac:chgData name="Cecilia Faktus" userId="ec2c7a4d-86c1-413a-a788-6b5e6fb7a2d0" providerId="ADAL" clId="{63BB98BD-0E78-4E6E-B09D-B56BD07EB8BA}" dt="2021-09-13T12:09:38.616" v="694" actId="6549"/>
          <ac:spMkLst>
            <pc:docMk/>
            <pc:sldMk cId="3757277043" sldId="370"/>
            <ac:spMk id="25" creationId="{71A65DA9-2798-4BED-99A2-B18BDBADE5C1}"/>
          </ac:spMkLst>
        </pc:spChg>
      </pc:sldChg>
      <pc:sldChg chg="delSp modSp mod">
        <pc:chgData name="Cecilia Faktus" userId="ec2c7a4d-86c1-413a-a788-6b5e6fb7a2d0" providerId="ADAL" clId="{63BB98BD-0E78-4E6E-B09D-B56BD07EB8BA}" dt="2021-09-13T12:09:53.539" v="697" actId="478"/>
        <pc:sldMkLst>
          <pc:docMk/>
          <pc:sldMk cId="2871464687" sldId="371"/>
        </pc:sldMkLst>
        <pc:spChg chg="del">
          <ac:chgData name="Cecilia Faktus" userId="ec2c7a4d-86c1-413a-a788-6b5e6fb7a2d0" providerId="ADAL" clId="{63BB98BD-0E78-4E6E-B09D-B56BD07EB8BA}" dt="2021-09-13T12:09:53.539" v="697" actId="478"/>
          <ac:spMkLst>
            <pc:docMk/>
            <pc:sldMk cId="2871464687" sldId="371"/>
            <ac:spMk id="23" creationId="{FB2E053F-5243-4BFC-9A51-CD4856D6E634}"/>
          </ac:spMkLst>
        </pc:spChg>
        <pc:spChg chg="mod">
          <ac:chgData name="Cecilia Faktus" userId="ec2c7a4d-86c1-413a-a788-6b5e6fb7a2d0" providerId="ADAL" clId="{63BB98BD-0E78-4E6E-B09D-B56BD07EB8BA}" dt="2021-09-13T12:09:50.041" v="696" actId="6549"/>
          <ac:spMkLst>
            <pc:docMk/>
            <pc:sldMk cId="2871464687" sldId="371"/>
            <ac:spMk id="24" creationId="{8B613C29-5527-4FF8-8221-334F1BD2C42D}"/>
          </ac:spMkLst>
        </pc:spChg>
      </pc:sldChg>
      <pc:sldChg chg="delSp mod">
        <pc:chgData name="Cecilia Faktus" userId="ec2c7a4d-86c1-413a-a788-6b5e6fb7a2d0" providerId="ADAL" clId="{63BB98BD-0E78-4E6E-B09D-B56BD07EB8BA}" dt="2021-09-13T12:07:38.083" v="680" actId="478"/>
        <pc:sldMkLst>
          <pc:docMk/>
          <pc:sldMk cId="1532382426" sldId="372"/>
        </pc:sldMkLst>
        <pc:spChg chg="del">
          <ac:chgData name="Cecilia Faktus" userId="ec2c7a4d-86c1-413a-a788-6b5e6fb7a2d0" providerId="ADAL" clId="{63BB98BD-0E78-4E6E-B09D-B56BD07EB8BA}" dt="2021-09-13T12:07:38.083" v="680" actId="478"/>
          <ac:spMkLst>
            <pc:docMk/>
            <pc:sldMk cId="1532382426" sldId="372"/>
            <ac:spMk id="10" creationId="{DA419BF6-2AE3-43D5-B7DD-FBB7AE663668}"/>
          </ac:spMkLst>
        </pc:spChg>
      </pc:sldChg>
      <pc:sldChg chg="del">
        <pc:chgData name="Cecilia Faktus" userId="ec2c7a4d-86c1-413a-a788-6b5e6fb7a2d0" providerId="ADAL" clId="{63BB98BD-0E78-4E6E-B09D-B56BD07EB8BA}" dt="2021-09-13T12:10:28.276" v="702" actId="47"/>
        <pc:sldMkLst>
          <pc:docMk/>
          <pc:sldMk cId="3584224314" sldId="376"/>
        </pc:sldMkLst>
      </pc:sldChg>
      <pc:sldChg chg="delSp mod">
        <pc:chgData name="Cecilia Faktus" userId="ec2c7a4d-86c1-413a-a788-6b5e6fb7a2d0" providerId="ADAL" clId="{63BB98BD-0E78-4E6E-B09D-B56BD07EB8BA}" dt="2021-09-13T08:44:43.901" v="42" actId="478"/>
        <pc:sldMkLst>
          <pc:docMk/>
          <pc:sldMk cId="341963607" sldId="378"/>
        </pc:sldMkLst>
        <pc:spChg chg="del">
          <ac:chgData name="Cecilia Faktus" userId="ec2c7a4d-86c1-413a-a788-6b5e6fb7a2d0" providerId="ADAL" clId="{63BB98BD-0E78-4E6E-B09D-B56BD07EB8BA}" dt="2021-09-13T08:44:43.901" v="42" actId="478"/>
          <ac:spMkLst>
            <pc:docMk/>
            <pc:sldMk cId="341963607" sldId="378"/>
            <ac:spMk id="5" creationId="{3C4FC393-014D-472A-A6CD-E32885FE0579}"/>
          </ac:spMkLst>
        </pc:spChg>
      </pc:sldChg>
      <pc:sldChg chg="delSp modSp mod">
        <pc:chgData name="Cecilia Faktus" userId="ec2c7a4d-86c1-413a-a788-6b5e6fb7a2d0" providerId="ADAL" clId="{63BB98BD-0E78-4E6E-B09D-B56BD07EB8BA}" dt="2021-09-13T08:42:25.217" v="32" actId="478"/>
        <pc:sldMkLst>
          <pc:docMk/>
          <pc:sldMk cId="470037133" sldId="379"/>
        </pc:sldMkLst>
        <pc:spChg chg="del mod">
          <ac:chgData name="Cecilia Faktus" userId="ec2c7a4d-86c1-413a-a788-6b5e6fb7a2d0" providerId="ADAL" clId="{63BB98BD-0E78-4E6E-B09D-B56BD07EB8BA}" dt="2021-09-13T08:42:25.217" v="32" actId="478"/>
          <ac:spMkLst>
            <pc:docMk/>
            <pc:sldMk cId="470037133" sldId="379"/>
            <ac:spMk id="9" creationId="{AA8C01AC-0309-4E27-B3A5-9FD2563AD974}"/>
          </ac:spMkLst>
        </pc:spChg>
      </pc:sldChg>
      <pc:sldChg chg="addSp delSp modSp mod">
        <pc:chgData name="Cecilia Faktus" userId="ec2c7a4d-86c1-413a-a788-6b5e6fb7a2d0" providerId="ADAL" clId="{63BB98BD-0E78-4E6E-B09D-B56BD07EB8BA}" dt="2021-09-13T11:52:45.847" v="561" actId="20577"/>
        <pc:sldMkLst>
          <pc:docMk/>
          <pc:sldMk cId="67253191" sldId="380"/>
        </pc:sldMkLst>
        <pc:spChg chg="del">
          <ac:chgData name="Cecilia Faktus" userId="ec2c7a4d-86c1-413a-a788-6b5e6fb7a2d0" providerId="ADAL" clId="{63BB98BD-0E78-4E6E-B09D-B56BD07EB8BA}" dt="2021-09-13T11:51:15.816" v="542" actId="478"/>
          <ac:spMkLst>
            <pc:docMk/>
            <pc:sldMk cId="67253191" sldId="380"/>
            <ac:spMk id="4" creationId="{457B482F-4B72-4001-BA72-CC146AE01FB4}"/>
          </ac:spMkLst>
        </pc:spChg>
        <pc:spChg chg="add mod">
          <ac:chgData name="Cecilia Faktus" userId="ec2c7a4d-86c1-413a-a788-6b5e6fb7a2d0" providerId="ADAL" clId="{63BB98BD-0E78-4E6E-B09D-B56BD07EB8BA}" dt="2021-09-13T11:52:22.474" v="555" actId="1076"/>
          <ac:spMkLst>
            <pc:docMk/>
            <pc:sldMk cId="67253191" sldId="380"/>
            <ac:spMk id="6" creationId="{DFE51165-F955-4002-9F10-824775A17A33}"/>
          </ac:spMkLst>
        </pc:spChg>
        <pc:spChg chg="mod">
          <ac:chgData name="Cecilia Faktus" userId="ec2c7a4d-86c1-413a-a788-6b5e6fb7a2d0" providerId="ADAL" clId="{63BB98BD-0E78-4E6E-B09D-B56BD07EB8BA}" dt="2021-09-13T11:52:45.847" v="561" actId="20577"/>
          <ac:spMkLst>
            <pc:docMk/>
            <pc:sldMk cId="67253191" sldId="380"/>
            <ac:spMk id="27" creationId="{3F394D85-942E-48B1-ABB2-B12EDF73FAEE}"/>
          </ac:spMkLst>
        </pc:spChg>
        <pc:spChg chg="mod">
          <ac:chgData name="Cecilia Faktus" userId="ec2c7a4d-86c1-413a-a788-6b5e6fb7a2d0" providerId="ADAL" clId="{63BB98BD-0E78-4E6E-B09D-B56BD07EB8BA}" dt="2021-09-13T11:50:42.278" v="539" actId="20577"/>
          <ac:spMkLst>
            <pc:docMk/>
            <pc:sldMk cId="67253191" sldId="380"/>
            <ac:spMk id="36" creationId="{FB1E9DBF-0A4E-4A36-9BAB-A4DB78454653}"/>
          </ac:spMkLst>
        </pc:spChg>
        <pc:spChg chg="mod">
          <ac:chgData name="Cecilia Faktus" userId="ec2c7a4d-86c1-413a-a788-6b5e6fb7a2d0" providerId="ADAL" clId="{63BB98BD-0E78-4E6E-B09D-B56BD07EB8BA}" dt="2021-09-13T11:52:34.119" v="557" actId="20577"/>
          <ac:spMkLst>
            <pc:docMk/>
            <pc:sldMk cId="67253191" sldId="380"/>
            <ac:spMk id="40" creationId="{08CE3129-E6ED-4EFF-B431-EB18F6F624C5}"/>
          </ac:spMkLst>
        </pc:spChg>
        <pc:spChg chg="mod">
          <ac:chgData name="Cecilia Faktus" userId="ec2c7a4d-86c1-413a-a788-6b5e6fb7a2d0" providerId="ADAL" clId="{63BB98BD-0E78-4E6E-B09D-B56BD07EB8BA}" dt="2021-09-13T11:52:38.530" v="559" actId="20577"/>
          <ac:spMkLst>
            <pc:docMk/>
            <pc:sldMk cId="67253191" sldId="380"/>
            <ac:spMk id="41" creationId="{A7102728-F3F5-4BF4-A3E3-4E10A74B1591}"/>
          </ac:spMkLst>
        </pc:spChg>
        <pc:spChg chg="del">
          <ac:chgData name="Cecilia Faktus" userId="ec2c7a4d-86c1-413a-a788-6b5e6fb7a2d0" providerId="ADAL" clId="{63BB98BD-0E78-4E6E-B09D-B56BD07EB8BA}" dt="2021-09-13T11:51:03.951" v="541" actId="478"/>
          <ac:spMkLst>
            <pc:docMk/>
            <pc:sldMk cId="67253191" sldId="380"/>
            <ac:spMk id="44" creationId="{9EF180D0-D514-49C2-86C8-78D0DE4081BD}"/>
          </ac:spMkLst>
        </pc:spChg>
        <pc:picChg chg="del">
          <ac:chgData name="Cecilia Faktus" userId="ec2c7a4d-86c1-413a-a788-6b5e6fb7a2d0" providerId="ADAL" clId="{63BB98BD-0E78-4E6E-B09D-B56BD07EB8BA}" dt="2021-09-13T11:50:55.498" v="540" actId="478"/>
          <ac:picMkLst>
            <pc:docMk/>
            <pc:sldMk cId="67253191" sldId="380"/>
            <ac:picMk id="43" creationId="{D18D03A9-544D-434B-81CE-C29C84294DEF}"/>
          </ac:picMkLst>
        </pc:picChg>
      </pc:sldChg>
      <pc:sldChg chg="delSp modSp mod">
        <pc:chgData name="Cecilia Faktus" userId="ec2c7a4d-86c1-413a-a788-6b5e6fb7a2d0" providerId="ADAL" clId="{63BB98BD-0E78-4E6E-B09D-B56BD07EB8BA}" dt="2021-09-13T11:59:45.186" v="663" actId="478"/>
        <pc:sldMkLst>
          <pc:docMk/>
          <pc:sldMk cId="3689274399" sldId="381"/>
        </pc:sldMkLst>
        <pc:spChg chg="del">
          <ac:chgData name="Cecilia Faktus" userId="ec2c7a4d-86c1-413a-a788-6b5e6fb7a2d0" providerId="ADAL" clId="{63BB98BD-0E78-4E6E-B09D-B56BD07EB8BA}" dt="2021-09-13T11:59:27.334" v="662" actId="478"/>
          <ac:spMkLst>
            <pc:docMk/>
            <pc:sldMk cId="3689274399" sldId="381"/>
            <ac:spMk id="4" creationId="{AD716C45-FA98-464B-864C-EF29CB9C5B59}"/>
          </ac:spMkLst>
        </pc:spChg>
        <pc:spChg chg="del">
          <ac:chgData name="Cecilia Faktus" userId="ec2c7a4d-86c1-413a-a788-6b5e6fb7a2d0" providerId="ADAL" clId="{63BB98BD-0E78-4E6E-B09D-B56BD07EB8BA}" dt="2021-09-13T11:59:45.186" v="663" actId="478"/>
          <ac:spMkLst>
            <pc:docMk/>
            <pc:sldMk cId="3689274399" sldId="381"/>
            <ac:spMk id="10" creationId="{7878C8F4-76A1-478A-93D2-5CB991599C04}"/>
          </ac:spMkLst>
        </pc:spChg>
        <pc:graphicFrameChg chg="modGraphic">
          <ac:chgData name="Cecilia Faktus" userId="ec2c7a4d-86c1-413a-a788-6b5e6fb7a2d0" providerId="ADAL" clId="{63BB98BD-0E78-4E6E-B09D-B56BD07EB8BA}" dt="2021-09-13T11:58:48.357" v="659" actId="20577"/>
          <ac:graphicFrameMkLst>
            <pc:docMk/>
            <pc:sldMk cId="3689274399" sldId="381"/>
            <ac:graphicFrameMk id="9" creationId="{0C61C003-4613-4125-8723-9C623619E333}"/>
          </ac:graphicFrameMkLst>
        </pc:graphicFrameChg>
      </pc:sldChg>
      <pc:sldChg chg="delSp modSp mod">
        <pc:chgData name="Cecilia Faktus" userId="ec2c7a4d-86c1-413a-a788-6b5e6fb7a2d0" providerId="ADAL" clId="{63BB98BD-0E78-4E6E-B09D-B56BD07EB8BA}" dt="2021-09-13T12:04:22.492" v="671" actId="20577"/>
        <pc:sldMkLst>
          <pc:docMk/>
          <pc:sldMk cId="2558176300" sldId="382"/>
        </pc:sldMkLst>
        <pc:spChg chg="del">
          <ac:chgData name="Cecilia Faktus" userId="ec2c7a4d-86c1-413a-a788-6b5e6fb7a2d0" providerId="ADAL" clId="{63BB98BD-0E78-4E6E-B09D-B56BD07EB8BA}" dt="2021-09-13T12:03:50.455" v="666" actId="478"/>
          <ac:spMkLst>
            <pc:docMk/>
            <pc:sldMk cId="2558176300" sldId="382"/>
            <ac:spMk id="4" creationId="{AD716C45-FA98-464B-864C-EF29CB9C5B59}"/>
          </ac:spMkLst>
        </pc:spChg>
        <pc:graphicFrameChg chg="modGraphic">
          <ac:chgData name="Cecilia Faktus" userId="ec2c7a4d-86c1-413a-a788-6b5e6fb7a2d0" providerId="ADAL" clId="{63BB98BD-0E78-4E6E-B09D-B56BD07EB8BA}" dt="2021-09-13T12:04:22.492" v="671" actId="20577"/>
          <ac:graphicFrameMkLst>
            <pc:docMk/>
            <pc:sldMk cId="2558176300" sldId="382"/>
            <ac:graphicFrameMk id="9" creationId="{0C61C003-4613-4125-8723-9C623619E333}"/>
          </ac:graphicFrameMkLst>
        </pc:graphicFrameChg>
      </pc:sldChg>
      <pc:sldChg chg="modSp del mod">
        <pc:chgData name="Cecilia Faktus" userId="ec2c7a4d-86c1-413a-a788-6b5e6fb7a2d0" providerId="ADAL" clId="{63BB98BD-0E78-4E6E-B09D-B56BD07EB8BA}" dt="2021-09-13T12:10:25.350" v="701" actId="47"/>
        <pc:sldMkLst>
          <pc:docMk/>
          <pc:sldMk cId="135968643" sldId="383"/>
        </pc:sldMkLst>
        <pc:spChg chg="mod">
          <ac:chgData name="Cecilia Faktus" userId="ec2c7a4d-86c1-413a-a788-6b5e6fb7a2d0" providerId="ADAL" clId="{63BB98BD-0E78-4E6E-B09D-B56BD07EB8BA}" dt="2021-09-13T12:10:19.194" v="700" actId="6549"/>
          <ac:spMkLst>
            <pc:docMk/>
            <pc:sldMk cId="135968643" sldId="383"/>
            <ac:spMk id="8" creationId="{5C836218-F536-4AE8-AAE1-A544D62853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E760E-34A1-4A39-9048-88AC166C9C7F}" type="datetimeFigureOut">
              <a:rPr lang="sv-SE" smtClean="0"/>
              <a:t>2021-09-13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26E1D-D384-4887-848F-E7F71399AB13}" type="slidenum">
              <a:rPr lang="sv-SE" smtClean="0"/>
              <a:t>‹#›</a:t>
            </a:fld>
            <a:endParaRPr lang="sv-SE"/>
          </a:p>
        </p:txBody>
      </p:sp>
    </p:spTree>
    <p:extLst>
      <p:ext uri="{BB962C8B-B14F-4D97-AF65-F5344CB8AC3E}">
        <p14:creationId xmlns:p14="http://schemas.microsoft.com/office/powerpoint/2010/main" val="4246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a:t>
            </a:fld>
            <a:endParaRPr lang="sv-SE"/>
          </a:p>
        </p:txBody>
      </p:sp>
    </p:spTree>
    <p:extLst>
      <p:ext uri="{BB962C8B-B14F-4D97-AF65-F5344CB8AC3E}">
        <p14:creationId xmlns:p14="http://schemas.microsoft.com/office/powerpoint/2010/main" val="160191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Snus inte lagkrav</a:t>
            </a:r>
          </a:p>
        </p:txBody>
      </p:sp>
      <p:sp>
        <p:nvSpPr>
          <p:cNvPr id="4" name="Platshållare för bildnummer 3"/>
          <p:cNvSpPr>
            <a:spLocks noGrp="1"/>
          </p:cNvSpPr>
          <p:nvPr>
            <p:ph type="sldNum" sz="quarter" idx="5"/>
          </p:nvPr>
        </p:nvSpPr>
        <p:spPr/>
        <p:txBody>
          <a:bodyPr/>
          <a:lstStyle/>
          <a:p>
            <a:fld id="{592D0D23-CD26-4182-A7CE-CA23AAF9F278}" type="slidenum">
              <a:rPr lang="sv-SE" smtClean="0"/>
              <a:t>10</a:t>
            </a:fld>
            <a:endParaRPr lang="sv-SE"/>
          </a:p>
        </p:txBody>
      </p:sp>
    </p:spTree>
    <p:extLst>
      <p:ext uri="{BB962C8B-B14F-4D97-AF65-F5344CB8AC3E}">
        <p14:creationId xmlns:p14="http://schemas.microsoft.com/office/powerpoint/2010/main" val="407102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11</a:t>
            </a:fld>
            <a:endParaRPr lang="sv-SE"/>
          </a:p>
        </p:txBody>
      </p:sp>
    </p:spTree>
    <p:extLst>
      <p:ext uri="{BB962C8B-B14F-4D97-AF65-F5344CB8AC3E}">
        <p14:creationId xmlns:p14="http://schemas.microsoft.com/office/powerpoint/2010/main" val="111513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Tänk på att använda rena moppgarn och olika i ren och oren zon om ni moppar</a:t>
            </a:r>
          </a:p>
        </p:txBody>
      </p:sp>
      <p:sp>
        <p:nvSpPr>
          <p:cNvPr id="4" name="Platshållare för bildnummer 3"/>
          <p:cNvSpPr>
            <a:spLocks noGrp="1"/>
          </p:cNvSpPr>
          <p:nvPr>
            <p:ph type="sldNum" sz="quarter" idx="5"/>
          </p:nvPr>
        </p:nvSpPr>
        <p:spPr/>
        <p:txBody>
          <a:bodyPr/>
          <a:lstStyle/>
          <a:p>
            <a:fld id="{592D0D23-CD26-4182-A7CE-CA23AAF9F278}" type="slidenum">
              <a:rPr lang="sv-SE" smtClean="0"/>
              <a:t>12</a:t>
            </a:fld>
            <a:endParaRPr lang="sv-SE"/>
          </a:p>
        </p:txBody>
      </p:sp>
    </p:spTree>
    <p:extLst>
      <p:ext uri="{BB962C8B-B14F-4D97-AF65-F5344CB8AC3E}">
        <p14:creationId xmlns:p14="http://schemas.microsoft.com/office/powerpoint/2010/main" val="288839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13</a:t>
            </a:fld>
            <a:endParaRPr lang="sv-SE"/>
          </a:p>
        </p:txBody>
      </p:sp>
    </p:spTree>
    <p:extLst>
      <p:ext uri="{BB962C8B-B14F-4D97-AF65-F5344CB8AC3E}">
        <p14:creationId xmlns:p14="http://schemas.microsoft.com/office/powerpoint/2010/main" val="372228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14</a:t>
            </a:fld>
            <a:endParaRPr lang="sv-SE"/>
          </a:p>
        </p:txBody>
      </p:sp>
    </p:spTree>
    <p:extLst>
      <p:ext uri="{BB962C8B-B14F-4D97-AF65-F5344CB8AC3E}">
        <p14:creationId xmlns:p14="http://schemas.microsoft.com/office/powerpoint/2010/main" val="310074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15</a:t>
            </a:fld>
            <a:endParaRPr lang="sv-SE"/>
          </a:p>
        </p:txBody>
      </p:sp>
    </p:spTree>
    <p:extLst>
      <p:ext uri="{BB962C8B-B14F-4D97-AF65-F5344CB8AC3E}">
        <p14:creationId xmlns:p14="http://schemas.microsoft.com/office/powerpoint/2010/main" val="397565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Tänk även på utomhusmiljön – rent och snyggt, ingen skyddande växtlighet intill husväggen</a:t>
            </a:r>
          </a:p>
        </p:txBody>
      </p:sp>
      <p:sp>
        <p:nvSpPr>
          <p:cNvPr id="4" name="Platshållare för bildnummer 3"/>
          <p:cNvSpPr>
            <a:spLocks noGrp="1"/>
          </p:cNvSpPr>
          <p:nvPr>
            <p:ph type="sldNum" sz="quarter" idx="5"/>
          </p:nvPr>
        </p:nvSpPr>
        <p:spPr/>
        <p:txBody>
          <a:bodyPr/>
          <a:lstStyle/>
          <a:p>
            <a:fld id="{592D0D23-CD26-4182-A7CE-CA23AAF9F278}" type="slidenum">
              <a:rPr lang="sv-SE" smtClean="0"/>
              <a:t>16</a:t>
            </a:fld>
            <a:endParaRPr lang="sv-SE"/>
          </a:p>
        </p:txBody>
      </p:sp>
    </p:spTree>
    <p:extLst>
      <p:ext uri="{BB962C8B-B14F-4D97-AF65-F5344CB8AC3E}">
        <p14:creationId xmlns:p14="http://schemas.microsoft.com/office/powerpoint/2010/main" val="129875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17</a:t>
            </a:fld>
            <a:endParaRPr lang="sv-SE"/>
          </a:p>
        </p:txBody>
      </p:sp>
    </p:spTree>
    <p:extLst>
      <p:ext uri="{BB962C8B-B14F-4D97-AF65-F5344CB8AC3E}">
        <p14:creationId xmlns:p14="http://schemas.microsoft.com/office/powerpoint/2010/main" val="371998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160282">
              <a:defRPr/>
            </a:pPr>
            <a:r>
              <a:rPr lang="sv-SE" sz="1500" i="1">
                <a:latin typeface="Arial" panose="020B0604020202020204" pitchFamily="34" charset="0"/>
                <a:cs typeface="Arial" panose="020B0604020202020204" pitchFamily="34" charset="0"/>
              </a:rPr>
              <a:t>Spårbarhet ett steg fram gäller inte om man säljer direkt till slutkonsument.</a:t>
            </a:r>
          </a:p>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18</a:t>
            </a:fld>
            <a:endParaRPr lang="sv-SE"/>
          </a:p>
        </p:txBody>
      </p:sp>
    </p:spTree>
    <p:extLst>
      <p:ext uri="{BB962C8B-B14F-4D97-AF65-F5344CB8AC3E}">
        <p14:creationId xmlns:p14="http://schemas.microsoft.com/office/powerpoint/2010/main" val="348682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19</a:t>
            </a:fld>
            <a:endParaRPr lang="sv-SE"/>
          </a:p>
        </p:txBody>
      </p:sp>
    </p:spTree>
    <p:extLst>
      <p:ext uri="{BB962C8B-B14F-4D97-AF65-F5344CB8AC3E}">
        <p14:creationId xmlns:p14="http://schemas.microsoft.com/office/powerpoint/2010/main" val="254980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a:t>
            </a:fld>
            <a:endParaRPr lang="sv-SE"/>
          </a:p>
        </p:txBody>
      </p:sp>
    </p:spTree>
    <p:extLst>
      <p:ext uri="{BB962C8B-B14F-4D97-AF65-F5344CB8AC3E}">
        <p14:creationId xmlns:p14="http://schemas.microsoft.com/office/powerpoint/2010/main" val="239492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20</a:t>
            </a:fld>
            <a:endParaRPr lang="sv-SE"/>
          </a:p>
        </p:txBody>
      </p:sp>
    </p:spTree>
    <p:extLst>
      <p:ext uri="{BB962C8B-B14F-4D97-AF65-F5344CB8AC3E}">
        <p14:creationId xmlns:p14="http://schemas.microsoft.com/office/powerpoint/2010/main" val="237259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21</a:t>
            </a:fld>
            <a:endParaRPr lang="sv-SE"/>
          </a:p>
        </p:txBody>
      </p:sp>
    </p:spTree>
    <p:extLst>
      <p:ext uri="{BB962C8B-B14F-4D97-AF65-F5344CB8AC3E}">
        <p14:creationId xmlns:p14="http://schemas.microsoft.com/office/powerpoint/2010/main" val="746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22</a:t>
            </a:fld>
            <a:endParaRPr lang="sv-SE"/>
          </a:p>
        </p:txBody>
      </p:sp>
    </p:spTree>
    <p:extLst>
      <p:ext uri="{BB962C8B-B14F-4D97-AF65-F5344CB8AC3E}">
        <p14:creationId xmlns:p14="http://schemas.microsoft.com/office/powerpoint/2010/main" val="35891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23</a:t>
            </a:fld>
            <a:endParaRPr lang="sv-SE"/>
          </a:p>
        </p:txBody>
      </p:sp>
    </p:spTree>
    <p:extLst>
      <p:ext uri="{BB962C8B-B14F-4D97-AF65-F5344CB8AC3E}">
        <p14:creationId xmlns:p14="http://schemas.microsoft.com/office/powerpoint/2010/main" val="3089440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24</a:t>
            </a:fld>
            <a:endParaRPr lang="sv-SE"/>
          </a:p>
        </p:txBody>
      </p:sp>
    </p:spTree>
    <p:extLst>
      <p:ext uri="{BB962C8B-B14F-4D97-AF65-F5344CB8AC3E}">
        <p14:creationId xmlns:p14="http://schemas.microsoft.com/office/powerpoint/2010/main" val="1012779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25</a:t>
            </a:fld>
            <a:endParaRPr lang="sv-SE"/>
          </a:p>
        </p:txBody>
      </p:sp>
    </p:spTree>
    <p:extLst>
      <p:ext uri="{BB962C8B-B14F-4D97-AF65-F5344CB8AC3E}">
        <p14:creationId xmlns:p14="http://schemas.microsoft.com/office/powerpoint/2010/main" val="4066578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26</a:t>
            </a:fld>
            <a:endParaRPr lang="sv-SE"/>
          </a:p>
        </p:txBody>
      </p:sp>
    </p:spTree>
    <p:extLst>
      <p:ext uri="{BB962C8B-B14F-4D97-AF65-F5344CB8AC3E}">
        <p14:creationId xmlns:p14="http://schemas.microsoft.com/office/powerpoint/2010/main" val="361049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27</a:t>
            </a:fld>
            <a:endParaRPr lang="sv-SE"/>
          </a:p>
        </p:txBody>
      </p:sp>
    </p:spTree>
    <p:extLst>
      <p:ext uri="{BB962C8B-B14F-4D97-AF65-F5344CB8AC3E}">
        <p14:creationId xmlns:p14="http://schemas.microsoft.com/office/powerpoint/2010/main" val="131570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28</a:t>
            </a:fld>
            <a:endParaRPr lang="sv-SE"/>
          </a:p>
        </p:txBody>
      </p:sp>
    </p:spTree>
    <p:extLst>
      <p:ext uri="{BB962C8B-B14F-4D97-AF65-F5344CB8AC3E}">
        <p14:creationId xmlns:p14="http://schemas.microsoft.com/office/powerpoint/2010/main" val="1209760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29</a:t>
            </a:fld>
            <a:endParaRPr lang="sv-SE"/>
          </a:p>
        </p:txBody>
      </p:sp>
    </p:spTree>
    <p:extLst>
      <p:ext uri="{BB962C8B-B14F-4D97-AF65-F5344CB8AC3E}">
        <p14:creationId xmlns:p14="http://schemas.microsoft.com/office/powerpoint/2010/main" val="242192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a:t>
            </a:fld>
            <a:endParaRPr lang="sv-SE"/>
          </a:p>
        </p:txBody>
      </p:sp>
    </p:spTree>
    <p:extLst>
      <p:ext uri="{BB962C8B-B14F-4D97-AF65-F5344CB8AC3E}">
        <p14:creationId xmlns:p14="http://schemas.microsoft.com/office/powerpoint/2010/main" val="2951058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30</a:t>
            </a:fld>
            <a:endParaRPr lang="sv-SE"/>
          </a:p>
        </p:txBody>
      </p:sp>
    </p:spTree>
    <p:extLst>
      <p:ext uri="{BB962C8B-B14F-4D97-AF65-F5344CB8AC3E}">
        <p14:creationId xmlns:p14="http://schemas.microsoft.com/office/powerpoint/2010/main" val="2034929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31</a:t>
            </a:fld>
            <a:endParaRPr lang="sv-SE"/>
          </a:p>
        </p:txBody>
      </p:sp>
    </p:spTree>
    <p:extLst>
      <p:ext uri="{BB962C8B-B14F-4D97-AF65-F5344CB8AC3E}">
        <p14:creationId xmlns:p14="http://schemas.microsoft.com/office/powerpoint/2010/main" val="179054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Saker som slutar på -</a:t>
            </a:r>
            <a:r>
              <a:rPr lang="sv-SE" err="1"/>
              <a:t>ing</a:t>
            </a:r>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32</a:t>
            </a:fld>
            <a:endParaRPr lang="sv-SE"/>
          </a:p>
        </p:txBody>
      </p:sp>
    </p:spTree>
    <p:extLst>
      <p:ext uri="{BB962C8B-B14F-4D97-AF65-F5344CB8AC3E}">
        <p14:creationId xmlns:p14="http://schemas.microsoft.com/office/powerpoint/2010/main" val="264623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33</a:t>
            </a:fld>
            <a:endParaRPr lang="sv-SE"/>
          </a:p>
        </p:txBody>
      </p:sp>
    </p:spTree>
    <p:extLst>
      <p:ext uri="{BB962C8B-B14F-4D97-AF65-F5344CB8AC3E}">
        <p14:creationId xmlns:p14="http://schemas.microsoft.com/office/powerpoint/2010/main" val="4034865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Hit kan man även ibland räkna mögel </a:t>
            </a:r>
          </a:p>
        </p:txBody>
      </p:sp>
      <p:sp>
        <p:nvSpPr>
          <p:cNvPr id="4" name="Platshållare för bildnummer 3"/>
          <p:cNvSpPr>
            <a:spLocks noGrp="1"/>
          </p:cNvSpPr>
          <p:nvPr>
            <p:ph type="sldNum" sz="quarter" idx="5"/>
          </p:nvPr>
        </p:nvSpPr>
        <p:spPr/>
        <p:txBody>
          <a:bodyPr/>
          <a:lstStyle/>
          <a:p>
            <a:fld id="{592D0D23-CD26-4182-A7CE-CA23AAF9F278}" type="slidenum">
              <a:rPr lang="sv-SE" smtClean="0"/>
              <a:t>34</a:t>
            </a:fld>
            <a:endParaRPr lang="sv-SE"/>
          </a:p>
        </p:txBody>
      </p:sp>
    </p:spTree>
    <p:extLst>
      <p:ext uri="{BB962C8B-B14F-4D97-AF65-F5344CB8AC3E}">
        <p14:creationId xmlns:p14="http://schemas.microsoft.com/office/powerpoint/2010/main" val="3157065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35</a:t>
            </a:fld>
            <a:endParaRPr lang="sv-SE"/>
          </a:p>
        </p:txBody>
      </p:sp>
    </p:spTree>
    <p:extLst>
      <p:ext uri="{BB962C8B-B14F-4D97-AF65-F5344CB8AC3E}">
        <p14:creationId xmlns:p14="http://schemas.microsoft.com/office/powerpoint/2010/main" val="2151896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36</a:t>
            </a:fld>
            <a:endParaRPr lang="sv-SE"/>
          </a:p>
        </p:txBody>
      </p:sp>
    </p:spTree>
    <p:extLst>
      <p:ext uri="{BB962C8B-B14F-4D97-AF65-F5344CB8AC3E}">
        <p14:creationId xmlns:p14="http://schemas.microsoft.com/office/powerpoint/2010/main" val="3905198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37</a:t>
            </a:fld>
            <a:endParaRPr lang="sv-SE"/>
          </a:p>
        </p:txBody>
      </p:sp>
    </p:spTree>
    <p:extLst>
      <p:ext uri="{BB962C8B-B14F-4D97-AF65-F5344CB8AC3E}">
        <p14:creationId xmlns:p14="http://schemas.microsoft.com/office/powerpoint/2010/main" val="508911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38</a:t>
            </a:fld>
            <a:endParaRPr lang="sv-SE"/>
          </a:p>
        </p:txBody>
      </p:sp>
    </p:spTree>
    <p:extLst>
      <p:ext uri="{BB962C8B-B14F-4D97-AF65-F5344CB8AC3E}">
        <p14:creationId xmlns:p14="http://schemas.microsoft.com/office/powerpoint/2010/main" val="150713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39</a:t>
            </a:fld>
            <a:endParaRPr lang="sv-SE"/>
          </a:p>
        </p:txBody>
      </p:sp>
    </p:spTree>
    <p:extLst>
      <p:ext uri="{BB962C8B-B14F-4D97-AF65-F5344CB8AC3E}">
        <p14:creationId xmlns:p14="http://schemas.microsoft.com/office/powerpoint/2010/main" val="421770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a:t>
            </a:fld>
            <a:endParaRPr lang="sv-SE"/>
          </a:p>
        </p:txBody>
      </p:sp>
    </p:spTree>
    <p:extLst>
      <p:ext uri="{BB962C8B-B14F-4D97-AF65-F5344CB8AC3E}">
        <p14:creationId xmlns:p14="http://schemas.microsoft.com/office/powerpoint/2010/main" val="2428895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40</a:t>
            </a:fld>
            <a:endParaRPr lang="sv-SE"/>
          </a:p>
        </p:txBody>
      </p:sp>
    </p:spTree>
    <p:extLst>
      <p:ext uri="{BB962C8B-B14F-4D97-AF65-F5344CB8AC3E}">
        <p14:creationId xmlns:p14="http://schemas.microsoft.com/office/powerpoint/2010/main" val="1358845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42</a:t>
            </a:fld>
            <a:endParaRPr lang="sv-SE"/>
          </a:p>
        </p:txBody>
      </p:sp>
    </p:spTree>
    <p:extLst>
      <p:ext uri="{BB962C8B-B14F-4D97-AF65-F5344CB8AC3E}">
        <p14:creationId xmlns:p14="http://schemas.microsoft.com/office/powerpoint/2010/main" val="2408290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43</a:t>
            </a:fld>
            <a:endParaRPr lang="sv-SE"/>
          </a:p>
        </p:txBody>
      </p:sp>
    </p:spTree>
    <p:extLst>
      <p:ext uri="{BB962C8B-B14F-4D97-AF65-F5344CB8AC3E}">
        <p14:creationId xmlns:p14="http://schemas.microsoft.com/office/powerpoint/2010/main" val="581286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45</a:t>
            </a:fld>
            <a:endParaRPr lang="sv-SE"/>
          </a:p>
        </p:txBody>
      </p:sp>
    </p:spTree>
    <p:extLst>
      <p:ext uri="{BB962C8B-B14F-4D97-AF65-F5344CB8AC3E}">
        <p14:creationId xmlns:p14="http://schemas.microsoft.com/office/powerpoint/2010/main" val="471799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46</a:t>
            </a:fld>
            <a:endParaRPr lang="sv-SE"/>
          </a:p>
        </p:txBody>
      </p:sp>
    </p:spTree>
    <p:extLst>
      <p:ext uri="{BB962C8B-B14F-4D97-AF65-F5344CB8AC3E}">
        <p14:creationId xmlns:p14="http://schemas.microsoft.com/office/powerpoint/2010/main" val="767286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Hur bedömer man sannolikhet och konsekvens s.28 Kommissionens tidning</a:t>
            </a:r>
          </a:p>
        </p:txBody>
      </p:sp>
      <p:sp>
        <p:nvSpPr>
          <p:cNvPr id="4" name="Platshållare för bildnummer 3"/>
          <p:cNvSpPr>
            <a:spLocks noGrp="1"/>
          </p:cNvSpPr>
          <p:nvPr>
            <p:ph type="sldNum" sz="quarter" idx="5"/>
          </p:nvPr>
        </p:nvSpPr>
        <p:spPr/>
        <p:txBody>
          <a:bodyPr/>
          <a:lstStyle/>
          <a:p>
            <a:fld id="{592D0D23-CD26-4182-A7CE-CA23AAF9F278}" type="slidenum">
              <a:rPr lang="sv-SE" smtClean="0"/>
              <a:t>47</a:t>
            </a:fld>
            <a:endParaRPr lang="sv-SE"/>
          </a:p>
        </p:txBody>
      </p:sp>
    </p:spTree>
    <p:extLst>
      <p:ext uri="{BB962C8B-B14F-4D97-AF65-F5344CB8AC3E}">
        <p14:creationId xmlns:p14="http://schemas.microsoft.com/office/powerpoint/2010/main" val="4105855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48</a:t>
            </a:fld>
            <a:endParaRPr lang="sv-SE"/>
          </a:p>
        </p:txBody>
      </p:sp>
    </p:spTree>
    <p:extLst>
      <p:ext uri="{BB962C8B-B14F-4D97-AF65-F5344CB8AC3E}">
        <p14:creationId xmlns:p14="http://schemas.microsoft.com/office/powerpoint/2010/main" val="1528468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49</a:t>
            </a:fld>
            <a:endParaRPr lang="sv-SE"/>
          </a:p>
        </p:txBody>
      </p:sp>
    </p:spTree>
    <p:extLst>
      <p:ext uri="{BB962C8B-B14F-4D97-AF65-F5344CB8AC3E}">
        <p14:creationId xmlns:p14="http://schemas.microsoft.com/office/powerpoint/2010/main" val="1253554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684613">
              <a:defRPr/>
            </a:pPr>
            <a:endParaRPr lang="sv-SE" b="1" i="1" baseline="0"/>
          </a:p>
          <a:p>
            <a:pPr defTabSz="1684613">
              <a:defRPr/>
            </a:pPr>
            <a:r>
              <a:rPr lang="sv-SE" b="0" i="0" baseline="0"/>
              <a:t>Det är i kroppstemperatur som bakterierna trivs allra bäst. </a:t>
            </a:r>
          </a:p>
          <a:p>
            <a:pPr defTabSz="1684613">
              <a:defRPr/>
            </a:pPr>
            <a:endParaRPr lang="sv-SE" b="1" i="1" baseline="0"/>
          </a:p>
          <a:p>
            <a:pPr defTabSz="1684613">
              <a:defRPr/>
            </a:pPr>
            <a:r>
              <a:rPr lang="sv-SE" b="1" i="1" baseline="0"/>
              <a:t>På 6,5 timma har 1 bakterie blivit 1 miljon.</a:t>
            </a:r>
            <a:endParaRPr lang="sv-SE" b="1" i="1"/>
          </a:p>
          <a:p>
            <a:endParaRPr lang="sv-SE"/>
          </a:p>
        </p:txBody>
      </p:sp>
      <p:sp>
        <p:nvSpPr>
          <p:cNvPr id="4" name="Platshållare för bildnummer 3"/>
          <p:cNvSpPr>
            <a:spLocks noGrp="1"/>
          </p:cNvSpPr>
          <p:nvPr>
            <p:ph type="sldNum" sz="quarter" idx="10"/>
          </p:nvPr>
        </p:nvSpPr>
        <p:spPr/>
        <p:txBody>
          <a:bodyPr/>
          <a:lstStyle/>
          <a:p>
            <a:fld id="{D4FEE419-010B-4B68-B204-1823C3E76714}" type="slidenum">
              <a:rPr lang="sv-SE" smtClean="0"/>
              <a:t>50</a:t>
            </a:fld>
            <a:endParaRPr lang="sv-SE"/>
          </a:p>
        </p:txBody>
      </p:sp>
    </p:spTree>
    <p:extLst>
      <p:ext uri="{BB962C8B-B14F-4D97-AF65-F5344CB8AC3E}">
        <p14:creationId xmlns:p14="http://schemas.microsoft.com/office/powerpoint/2010/main" val="29127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51</a:t>
            </a:fld>
            <a:endParaRPr lang="sv-SE"/>
          </a:p>
        </p:txBody>
      </p:sp>
    </p:spTree>
    <p:extLst>
      <p:ext uri="{BB962C8B-B14F-4D97-AF65-F5344CB8AC3E}">
        <p14:creationId xmlns:p14="http://schemas.microsoft.com/office/powerpoint/2010/main" val="21722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a:t>
            </a:fld>
            <a:endParaRPr lang="sv-SE"/>
          </a:p>
        </p:txBody>
      </p:sp>
    </p:spTree>
    <p:extLst>
      <p:ext uri="{BB962C8B-B14F-4D97-AF65-F5344CB8AC3E}">
        <p14:creationId xmlns:p14="http://schemas.microsoft.com/office/powerpoint/2010/main" val="1185899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52</a:t>
            </a:fld>
            <a:endParaRPr lang="sv-SE"/>
          </a:p>
        </p:txBody>
      </p:sp>
    </p:spTree>
    <p:extLst>
      <p:ext uri="{BB962C8B-B14F-4D97-AF65-F5344CB8AC3E}">
        <p14:creationId xmlns:p14="http://schemas.microsoft.com/office/powerpoint/2010/main" val="1401661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53</a:t>
            </a:fld>
            <a:endParaRPr lang="sv-SE"/>
          </a:p>
        </p:txBody>
      </p:sp>
    </p:spTree>
    <p:extLst>
      <p:ext uri="{BB962C8B-B14F-4D97-AF65-F5344CB8AC3E}">
        <p14:creationId xmlns:p14="http://schemas.microsoft.com/office/powerpoint/2010/main" val="3964243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54</a:t>
            </a:fld>
            <a:endParaRPr lang="sv-SE"/>
          </a:p>
        </p:txBody>
      </p:sp>
    </p:spTree>
    <p:extLst>
      <p:ext uri="{BB962C8B-B14F-4D97-AF65-F5344CB8AC3E}">
        <p14:creationId xmlns:p14="http://schemas.microsoft.com/office/powerpoint/2010/main" val="2560546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55</a:t>
            </a:fld>
            <a:endParaRPr lang="sv-SE"/>
          </a:p>
        </p:txBody>
      </p:sp>
    </p:spTree>
    <p:extLst>
      <p:ext uri="{BB962C8B-B14F-4D97-AF65-F5344CB8AC3E}">
        <p14:creationId xmlns:p14="http://schemas.microsoft.com/office/powerpoint/2010/main" val="1653237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56</a:t>
            </a:fld>
            <a:endParaRPr lang="sv-SE"/>
          </a:p>
        </p:txBody>
      </p:sp>
    </p:spTree>
    <p:extLst>
      <p:ext uri="{BB962C8B-B14F-4D97-AF65-F5344CB8AC3E}">
        <p14:creationId xmlns:p14="http://schemas.microsoft.com/office/powerpoint/2010/main" val="3744565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57</a:t>
            </a:fld>
            <a:endParaRPr lang="sv-SE"/>
          </a:p>
        </p:txBody>
      </p:sp>
    </p:spTree>
    <p:extLst>
      <p:ext uri="{BB962C8B-B14F-4D97-AF65-F5344CB8AC3E}">
        <p14:creationId xmlns:p14="http://schemas.microsoft.com/office/powerpoint/2010/main" val="300830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58</a:t>
            </a:fld>
            <a:endParaRPr lang="sv-SE"/>
          </a:p>
        </p:txBody>
      </p:sp>
    </p:spTree>
    <p:extLst>
      <p:ext uri="{BB962C8B-B14F-4D97-AF65-F5344CB8AC3E}">
        <p14:creationId xmlns:p14="http://schemas.microsoft.com/office/powerpoint/2010/main" val="90951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6</a:t>
            </a:fld>
            <a:endParaRPr lang="sv-SE"/>
          </a:p>
        </p:txBody>
      </p:sp>
    </p:spTree>
    <p:extLst>
      <p:ext uri="{BB962C8B-B14F-4D97-AF65-F5344CB8AC3E}">
        <p14:creationId xmlns:p14="http://schemas.microsoft.com/office/powerpoint/2010/main" val="233820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7</a:t>
            </a:fld>
            <a:endParaRPr lang="sv-SE"/>
          </a:p>
        </p:txBody>
      </p:sp>
    </p:spTree>
    <p:extLst>
      <p:ext uri="{BB962C8B-B14F-4D97-AF65-F5344CB8AC3E}">
        <p14:creationId xmlns:p14="http://schemas.microsoft.com/office/powerpoint/2010/main" val="380302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8</a:t>
            </a:fld>
            <a:endParaRPr lang="sv-SE"/>
          </a:p>
        </p:txBody>
      </p:sp>
    </p:spTree>
    <p:extLst>
      <p:ext uri="{BB962C8B-B14F-4D97-AF65-F5344CB8AC3E}">
        <p14:creationId xmlns:p14="http://schemas.microsoft.com/office/powerpoint/2010/main" val="385585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2D0D23-CD26-4182-A7CE-CA23AAF9F278}" type="slidenum">
              <a:rPr lang="sv-SE" smtClean="0"/>
              <a:t>9</a:t>
            </a:fld>
            <a:endParaRPr lang="sv-SE"/>
          </a:p>
        </p:txBody>
      </p:sp>
    </p:spTree>
    <p:extLst>
      <p:ext uri="{BB962C8B-B14F-4D97-AF65-F5344CB8AC3E}">
        <p14:creationId xmlns:p14="http://schemas.microsoft.com/office/powerpoint/2010/main" val="396920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4BC7A-DCE5-4F29-8242-321B8A45CEE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394CC33-0C7A-4057-A3F7-F842731CD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33FB2D3-418B-4ADC-87EA-1294DCDE7D85}"/>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5" name="Platshållare för sidfot 4">
            <a:extLst>
              <a:ext uri="{FF2B5EF4-FFF2-40B4-BE49-F238E27FC236}">
                <a16:creationId xmlns:a16="http://schemas.microsoft.com/office/drawing/2014/main" id="{8A7038AF-8ABD-4E75-8EE4-B21BE4662E6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923A05-B1A0-45F4-875B-6B9A7DE8BDE2}"/>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283756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2DE20D-6D86-48F7-A7E2-C941EE101A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780CEF4-108B-4EC9-BB26-C53575E3013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894F93B-4C03-4B87-9C92-B369CE2DCF7E}"/>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5" name="Platshållare för sidfot 4">
            <a:extLst>
              <a:ext uri="{FF2B5EF4-FFF2-40B4-BE49-F238E27FC236}">
                <a16:creationId xmlns:a16="http://schemas.microsoft.com/office/drawing/2014/main" id="{91716392-1E5D-4CB1-8830-72107D7270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8152B4-6790-47B2-B28D-2C37D00F163C}"/>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353443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E082A71-DE90-41F3-9CFD-640F086936D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ADAB48B-16A2-478A-B9E2-901D8579351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444830-F359-439A-A817-D2E725207242}"/>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5" name="Platshållare för sidfot 4">
            <a:extLst>
              <a:ext uri="{FF2B5EF4-FFF2-40B4-BE49-F238E27FC236}">
                <a16:creationId xmlns:a16="http://schemas.microsoft.com/office/drawing/2014/main" id="{7FD3CEC9-882C-4AEB-A0ED-404E47C717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B0D393-40CB-4820-BDAE-8220504E4DC3}"/>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217512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A16B15-7B2A-4E6C-8B50-1A0B4F568F5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4BAFE6-65F9-4D39-A3F8-EFF0B60D8CD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0AE1FE-68DC-4423-9593-DC3EC69D12C0}"/>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5" name="Platshållare för sidfot 4">
            <a:extLst>
              <a:ext uri="{FF2B5EF4-FFF2-40B4-BE49-F238E27FC236}">
                <a16:creationId xmlns:a16="http://schemas.microsoft.com/office/drawing/2014/main" id="{2C4F8209-507F-4D40-9B0B-2FC61EA2BF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85BDABA-AFDE-4A0E-8D77-D988DB6F3B9F}"/>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323502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A98B5B-9BB9-4C6A-B5B8-24453C7EB53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FBC44E3-4182-4376-9D23-AD408C101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C9E343E-856E-4BDC-97DB-82E92938B92C}"/>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5" name="Platshållare för sidfot 4">
            <a:extLst>
              <a:ext uri="{FF2B5EF4-FFF2-40B4-BE49-F238E27FC236}">
                <a16:creationId xmlns:a16="http://schemas.microsoft.com/office/drawing/2014/main" id="{E8BF9759-C355-448E-9A63-752C949C63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B47DB1E-96F3-4312-90F3-BA7DC967A0B8}"/>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136349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EE57F1-738A-4F76-989A-5B33F80CCE7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DBD71C-3AA0-4A16-A86F-5876B0901C5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8365788-5A02-4F86-9DBC-17D5F0518A0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D91603C-EC2B-4499-88CB-86AA63C34A45}"/>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6" name="Platshållare för sidfot 5">
            <a:extLst>
              <a:ext uri="{FF2B5EF4-FFF2-40B4-BE49-F238E27FC236}">
                <a16:creationId xmlns:a16="http://schemas.microsoft.com/office/drawing/2014/main" id="{23E59849-547A-4280-85B8-1779484EB1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852FD32-A786-4CDE-B338-54165CCB287F}"/>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98817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56B78-ECB4-4451-BB07-57C55F3938E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8F9FA17-B5DC-412B-9C73-97592300A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9E14E10-DDA8-4BA7-AF50-7AD0A172B52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BDA1F0A-A285-41BD-BA15-952658A25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1B0E772-03A0-43CB-B21F-5A58094FD5D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210803E-7E8B-442F-8816-8F172A98CCED}"/>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8" name="Platshållare för sidfot 7">
            <a:extLst>
              <a:ext uri="{FF2B5EF4-FFF2-40B4-BE49-F238E27FC236}">
                <a16:creationId xmlns:a16="http://schemas.microsoft.com/office/drawing/2014/main" id="{4BD4FFBB-61B7-4D4E-AF61-D252C91D58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6473AA6-93BB-4279-B79A-C1331FB18A94}"/>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381935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8953BE-D8DA-416D-A0BB-72291BBDEC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23C723E-AD97-4CD6-B095-081381357340}"/>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4" name="Platshållare för sidfot 3">
            <a:extLst>
              <a:ext uri="{FF2B5EF4-FFF2-40B4-BE49-F238E27FC236}">
                <a16:creationId xmlns:a16="http://schemas.microsoft.com/office/drawing/2014/main" id="{7FE6CD30-0CFA-47E9-A217-084F7256139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B553034-D1DC-4688-BA7E-010817CB423B}"/>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207739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93EA94C-83DE-4012-B7CE-DC9C7F686ED3}"/>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3" name="Platshållare för sidfot 2">
            <a:extLst>
              <a:ext uri="{FF2B5EF4-FFF2-40B4-BE49-F238E27FC236}">
                <a16:creationId xmlns:a16="http://schemas.microsoft.com/office/drawing/2014/main" id="{14A82580-F516-402C-84B7-3DBD988C18C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746C517-9A4E-421F-A4F4-6B8ED257F853}"/>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240993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0A525-D6B0-4FDD-8195-DD6BBE9087A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A5CBA1-FC09-4384-9A4E-E97732FD6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8C1F2FA-2E65-4924-A567-CB8DE0065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76E09E-CDC7-465B-A5A8-F33CB5C7A66A}"/>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6" name="Platshållare för sidfot 5">
            <a:extLst>
              <a:ext uri="{FF2B5EF4-FFF2-40B4-BE49-F238E27FC236}">
                <a16:creationId xmlns:a16="http://schemas.microsoft.com/office/drawing/2014/main" id="{16E04D67-3DFD-44E5-80F4-7B48105C6E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DB0089E-1F91-46F6-B440-60DAACC788C9}"/>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93783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851E7-4687-4B97-920D-F5C80A8FB16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566B914-6A1C-4C2B-89C3-4EE71FA06F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080E119-8A62-4E40-A8DF-E5924BB4D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89A5D12-E18B-4224-BF90-FA093FC87C2E}"/>
              </a:ext>
            </a:extLst>
          </p:cNvPr>
          <p:cNvSpPr>
            <a:spLocks noGrp="1"/>
          </p:cNvSpPr>
          <p:nvPr>
            <p:ph type="dt" sz="half" idx="10"/>
          </p:nvPr>
        </p:nvSpPr>
        <p:spPr/>
        <p:txBody>
          <a:bodyPr/>
          <a:lstStyle/>
          <a:p>
            <a:fld id="{2D8163D0-6250-463E-A96E-6FA86B490614}" type="datetimeFigureOut">
              <a:rPr lang="sv-SE" smtClean="0"/>
              <a:t>2021-09-13</a:t>
            </a:fld>
            <a:endParaRPr lang="sv-SE"/>
          </a:p>
        </p:txBody>
      </p:sp>
      <p:sp>
        <p:nvSpPr>
          <p:cNvPr id="6" name="Platshållare för sidfot 5">
            <a:extLst>
              <a:ext uri="{FF2B5EF4-FFF2-40B4-BE49-F238E27FC236}">
                <a16:creationId xmlns:a16="http://schemas.microsoft.com/office/drawing/2014/main" id="{CCD3A431-1E42-445C-BD08-BD9B774D1D1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2F4D7A-BA03-4B61-A997-EDEAD538B94E}"/>
              </a:ext>
            </a:extLst>
          </p:cNvPr>
          <p:cNvSpPr>
            <a:spLocks noGrp="1"/>
          </p:cNvSpPr>
          <p:nvPr>
            <p:ph type="sldNum" sz="quarter" idx="12"/>
          </p:nvPr>
        </p:nvSpPr>
        <p:spPr/>
        <p:txBody>
          <a:bodyPr/>
          <a:lstStyle/>
          <a:p>
            <a:fld id="{27D6AC59-5D07-415E-80AF-E1CC5A76CFA8}" type="slidenum">
              <a:rPr lang="sv-SE" smtClean="0"/>
              <a:t>‹#›</a:t>
            </a:fld>
            <a:endParaRPr lang="sv-SE"/>
          </a:p>
        </p:txBody>
      </p:sp>
    </p:spTree>
    <p:extLst>
      <p:ext uri="{BB962C8B-B14F-4D97-AF65-F5344CB8AC3E}">
        <p14:creationId xmlns:p14="http://schemas.microsoft.com/office/powerpoint/2010/main" val="132373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0A2B9C-CE27-4A09-BF12-457C9C1F3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5F0EE5A-209E-47AB-9ABF-946F0DF92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D10429-2A55-418D-8390-B1483210A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163D0-6250-463E-A96E-6FA86B490614}" type="datetimeFigureOut">
              <a:rPr lang="sv-SE" smtClean="0"/>
              <a:t>2021-09-13</a:t>
            </a:fld>
            <a:endParaRPr lang="sv-SE"/>
          </a:p>
        </p:txBody>
      </p:sp>
      <p:sp>
        <p:nvSpPr>
          <p:cNvPr id="5" name="Platshållare för sidfot 4">
            <a:extLst>
              <a:ext uri="{FF2B5EF4-FFF2-40B4-BE49-F238E27FC236}">
                <a16:creationId xmlns:a16="http://schemas.microsoft.com/office/drawing/2014/main" id="{FA308B17-5A55-4BF3-84CB-AB37E578B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98C18C3-97D9-4B64-B73A-4D145B752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6AC59-5D07-415E-80AF-E1CC5A76CFA8}" type="slidenum">
              <a:rPr lang="sv-SE" smtClean="0"/>
              <a:t>‹#›</a:t>
            </a:fld>
            <a:endParaRPr lang="sv-SE"/>
          </a:p>
        </p:txBody>
      </p:sp>
    </p:spTree>
    <p:extLst>
      <p:ext uri="{BB962C8B-B14F-4D97-AF65-F5344CB8AC3E}">
        <p14:creationId xmlns:p14="http://schemas.microsoft.com/office/powerpoint/2010/main" val="9307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eur-lex.europa.eu/legal-content/SV/TXT/PDF/?uri=OJ:C:2016:278:FULL&amp;from=SV" TargetMode="External"/><Relationship Id="rId5" Type="http://schemas.openxmlformats.org/officeDocument/2006/relationships/hyperlink" Target="https://www.livsmedelsverket.se/globalassets/produktion-handel-kontroll/vagledningar-kontrollhandbocker/codex-dokument---oversattning-050201.pdf" TargetMode="Externa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E90011E-F87F-4B94-9569-1A9A879DA0B8}"/>
              </a:ext>
            </a:extLst>
          </p:cNvPr>
          <p:cNvSpPr txBox="1"/>
          <p:nvPr/>
        </p:nvSpPr>
        <p:spPr>
          <a:xfrm>
            <a:off x="2551842" y="900446"/>
            <a:ext cx="8347839" cy="1615827"/>
          </a:xfrm>
          <a:prstGeom prst="rect">
            <a:avLst/>
          </a:prstGeom>
          <a:noFill/>
        </p:spPr>
        <p:txBody>
          <a:bodyPr wrap="square">
            <a:spAutoFit/>
          </a:bodyPr>
          <a:lstStyle/>
          <a:p>
            <a:pPr>
              <a:lnSpc>
                <a:spcPct val="150000"/>
              </a:lnSpc>
            </a:pPr>
            <a:r>
              <a:rPr lang="sv-SE" i="1" dirty="0">
                <a:latin typeface="Arial" panose="020B0604020202020204" pitchFamily="34" charset="0"/>
                <a:cs typeface="Arial" panose="020B0604020202020204" pitchFamily="34" charset="0"/>
              </a:rPr>
              <a:t>Målet med föreläsningen är att få en ökad förståelse för vilka krav som ställs på dig som livsmedelsföretagare gällande hygien och rutiner, samt att titta närmare på hur man ska tänka kring sin livsmedelslokal.</a:t>
            </a:r>
          </a:p>
          <a:p>
            <a:endParaRPr lang="sv-SE" dirty="0">
              <a:latin typeface="Arial" panose="020B0604020202020204" pitchFamily="34" charset="0"/>
              <a:cs typeface="Arial" panose="020B0604020202020204" pitchFamily="34" charset="0"/>
            </a:endParaRPr>
          </a:p>
        </p:txBody>
      </p:sp>
      <p:sp>
        <p:nvSpPr>
          <p:cNvPr id="4" name="Rubrik 1">
            <a:extLst>
              <a:ext uri="{FF2B5EF4-FFF2-40B4-BE49-F238E27FC236}">
                <a16:creationId xmlns:a16="http://schemas.microsoft.com/office/drawing/2014/main" id="{EE9A0ADA-3ABA-40B5-90D6-6F9C60E7F28A}"/>
              </a:ext>
            </a:extLst>
          </p:cNvPr>
          <p:cNvSpPr txBox="1">
            <a:spLocks/>
          </p:cNvSpPr>
          <p:nvPr/>
        </p:nvSpPr>
        <p:spPr>
          <a:xfrm>
            <a:off x="1310812" y="940477"/>
            <a:ext cx="1319373"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Innehåll</a:t>
            </a:r>
          </a:p>
          <a:p>
            <a:r>
              <a:rPr lang="sv-SE" sz="2800">
                <a:latin typeface="Bahnschrift Condensed" panose="020B0502040204020203" pitchFamily="34" charset="0"/>
              </a:rPr>
              <a:t>och mål</a:t>
            </a:r>
          </a:p>
        </p:txBody>
      </p:sp>
      <p:pic>
        <p:nvPicPr>
          <p:cNvPr id="5" name="Bildobjekt 4">
            <a:extLst>
              <a:ext uri="{FF2B5EF4-FFF2-40B4-BE49-F238E27FC236}">
                <a16:creationId xmlns:a16="http://schemas.microsoft.com/office/drawing/2014/main" id="{69C189B4-1909-4268-A801-59BFAA048A9D}"/>
              </a:ext>
            </a:extLst>
          </p:cNvPr>
          <p:cNvPicPr>
            <a:picLocks noChangeAspect="1"/>
          </p:cNvPicPr>
          <p:nvPr/>
        </p:nvPicPr>
        <p:blipFill>
          <a:blip r:embed="rId3"/>
          <a:stretch>
            <a:fillRect/>
          </a:stretch>
        </p:blipFill>
        <p:spPr>
          <a:xfrm>
            <a:off x="0" y="432682"/>
            <a:ext cx="2402032" cy="432854"/>
          </a:xfrm>
          <a:prstGeom prst="rect">
            <a:avLst/>
          </a:prstGeom>
        </p:spPr>
      </p:pic>
      <p:sp>
        <p:nvSpPr>
          <p:cNvPr id="7" name="Rektangel: rundade hörn 6">
            <a:extLst>
              <a:ext uri="{FF2B5EF4-FFF2-40B4-BE49-F238E27FC236}">
                <a16:creationId xmlns:a16="http://schemas.microsoft.com/office/drawing/2014/main" id="{54680CC1-A260-4A57-A747-48B419D9F90A}"/>
              </a:ext>
            </a:extLst>
          </p:cNvPr>
          <p:cNvSpPr/>
          <p:nvPr/>
        </p:nvSpPr>
        <p:spPr>
          <a:xfrm>
            <a:off x="4431008" y="3073049"/>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Rengöring och flöden </a:t>
            </a:r>
          </a:p>
        </p:txBody>
      </p:sp>
      <p:sp>
        <p:nvSpPr>
          <p:cNvPr id="8" name="Rektangel: rundade hörn 7">
            <a:extLst>
              <a:ext uri="{FF2B5EF4-FFF2-40B4-BE49-F238E27FC236}">
                <a16:creationId xmlns:a16="http://schemas.microsoft.com/office/drawing/2014/main" id="{4AD9E818-9597-4183-8321-E8420B6997D3}"/>
              </a:ext>
            </a:extLst>
          </p:cNvPr>
          <p:cNvSpPr/>
          <p:nvPr/>
        </p:nvSpPr>
        <p:spPr>
          <a:xfrm>
            <a:off x="8370339" y="4952074"/>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Livsmedelslokal</a:t>
            </a:r>
          </a:p>
        </p:txBody>
      </p:sp>
      <p:sp>
        <p:nvSpPr>
          <p:cNvPr id="9" name="Rektangel: rundade hörn 8">
            <a:extLst>
              <a:ext uri="{FF2B5EF4-FFF2-40B4-BE49-F238E27FC236}">
                <a16:creationId xmlns:a16="http://schemas.microsoft.com/office/drawing/2014/main" id="{DDC00743-5F68-4B7E-BF84-7B3F453BCCEC}"/>
              </a:ext>
            </a:extLst>
          </p:cNvPr>
          <p:cNvSpPr/>
          <p:nvPr/>
        </p:nvSpPr>
        <p:spPr>
          <a:xfrm>
            <a:off x="491682" y="4952074"/>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Rutiner egenkontrollprogram </a:t>
            </a:r>
          </a:p>
        </p:txBody>
      </p:sp>
      <p:sp>
        <p:nvSpPr>
          <p:cNvPr id="10" name="Rektangel: rundade hörn 9">
            <a:extLst>
              <a:ext uri="{FF2B5EF4-FFF2-40B4-BE49-F238E27FC236}">
                <a16:creationId xmlns:a16="http://schemas.microsoft.com/office/drawing/2014/main" id="{99F8C7F1-7C36-4C96-B81A-A9DE912C1612}"/>
              </a:ext>
            </a:extLst>
          </p:cNvPr>
          <p:cNvSpPr/>
          <p:nvPr/>
        </p:nvSpPr>
        <p:spPr>
          <a:xfrm>
            <a:off x="491682" y="3971253"/>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Tillstånd och myndighetskontroll</a:t>
            </a:r>
          </a:p>
        </p:txBody>
      </p:sp>
      <p:sp>
        <p:nvSpPr>
          <p:cNvPr id="11" name="Rektangel: rundade hörn 10">
            <a:extLst>
              <a:ext uri="{FF2B5EF4-FFF2-40B4-BE49-F238E27FC236}">
                <a16:creationId xmlns:a16="http://schemas.microsoft.com/office/drawing/2014/main" id="{B558C440-85B6-4301-B567-C46A62BF9C3F}"/>
              </a:ext>
            </a:extLst>
          </p:cNvPr>
          <p:cNvSpPr/>
          <p:nvPr/>
        </p:nvSpPr>
        <p:spPr>
          <a:xfrm>
            <a:off x="491682" y="3073049"/>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Lagkrav för livsmedelshygien</a:t>
            </a:r>
          </a:p>
        </p:txBody>
      </p:sp>
      <p:sp>
        <p:nvSpPr>
          <p:cNvPr id="12" name="Rektangel: rundade hörn 11">
            <a:extLst>
              <a:ext uri="{FF2B5EF4-FFF2-40B4-BE49-F238E27FC236}">
                <a16:creationId xmlns:a16="http://schemas.microsoft.com/office/drawing/2014/main" id="{21E0414D-C728-4800-BE15-D5BECF4A0AD4}"/>
              </a:ext>
            </a:extLst>
          </p:cNvPr>
          <p:cNvSpPr/>
          <p:nvPr/>
        </p:nvSpPr>
        <p:spPr>
          <a:xfrm>
            <a:off x="4431008" y="3971253"/>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latin typeface="Arial" panose="020B0604020202020204" pitchFamily="34" charset="0"/>
                <a:cs typeface="Arial" panose="020B0604020202020204" pitchFamily="34" charset="0"/>
              </a:rPr>
              <a:t>Märkning färdigpackade livsmedel </a:t>
            </a:r>
          </a:p>
        </p:txBody>
      </p:sp>
      <p:sp>
        <p:nvSpPr>
          <p:cNvPr id="14" name="Rektangel: rundade hörn 13">
            <a:extLst>
              <a:ext uri="{FF2B5EF4-FFF2-40B4-BE49-F238E27FC236}">
                <a16:creationId xmlns:a16="http://schemas.microsoft.com/office/drawing/2014/main" id="{C5C2C62A-56D1-4519-9C1A-816EEB8F9A20}"/>
              </a:ext>
            </a:extLst>
          </p:cNvPr>
          <p:cNvSpPr/>
          <p:nvPr/>
        </p:nvSpPr>
        <p:spPr>
          <a:xfrm>
            <a:off x="8370339" y="3073049"/>
            <a:ext cx="3614773" cy="659218"/>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Vatten </a:t>
            </a:r>
          </a:p>
        </p:txBody>
      </p:sp>
      <p:sp>
        <p:nvSpPr>
          <p:cNvPr id="15" name="Rektangel: rundade hörn 14">
            <a:extLst>
              <a:ext uri="{FF2B5EF4-FFF2-40B4-BE49-F238E27FC236}">
                <a16:creationId xmlns:a16="http://schemas.microsoft.com/office/drawing/2014/main" id="{CC410E28-C304-4518-AAD9-0A3FE7E4CDE6}"/>
              </a:ext>
            </a:extLst>
          </p:cNvPr>
          <p:cNvSpPr/>
          <p:nvPr/>
        </p:nvSpPr>
        <p:spPr>
          <a:xfrm>
            <a:off x="8370339" y="3973121"/>
            <a:ext cx="3614773" cy="659218"/>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latin typeface="Arial" panose="020B0604020202020204" pitchFamily="34" charset="0"/>
                <a:cs typeface="Arial" panose="020B0604020202020204" pitchFamily="34" charset="0"/>
              </a:rPr>
              <a:t>Transport</a:t>
            </a:r>
          </a:p>
        </p:txBody>
      </p:sp>
    </p:spTree>
    <p:extLst>
      <p:ext uri="{BB962C8B-B14F-4D97-AF65-F5344CB8AC3E}">
        <p14:creationId xmlns:p14="http://schemas.microsoft.com/office/powerpoint/2010/main" val="221004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F428C072-E797-4CEB-8484-0CB1CDF35B02}"/>
              </a:ext>
            </a:extLst>
          </p:cNvPr>
          <p:cNvSpPr txBox="1">
            <a:spLocks/>
          </p:cNvSpPr>
          <p:nvPr/>
        </p:nvSpPr>
        <p:spPr>
          <a:xfrm>
            <a:off x="716149" y="1593936"/>
            <a:ext cx="11028452" cy="483138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sz="2900">
                <a:latin typeface="Arial" panose="020B0604020202020204" pitchFamily="34" charset="0"/>
                <a:ea typeface="Calibri" panose="020F0502020204030204" pitchFamily="34" charset="0"/>
                <a:cs typeface="Arial" panose="020B0604020202020204" pitchFamily="34" charset="0"/>
              </a:rPr>
              <a:t>Du som arbetar med livsmedel har ett ansvar för att inte överföra någon form av smitta vid hantering av livsmedel. Då kan det vara värdefullt att ha tydliga rutiner att luta sig mot. Du som arbetar med livsmedel är ansvarig för att följa rutinerna och informera om avvikelser eller sjukdom. Det är alltid du som livsmedelsföretagare som är ansvarig för att dina produkter är säkra.</a:t>
            </a:r>
          </a:p>
          <a:p>
            <a:pPr marL="342900" indent="-342900">
              <a:lnSpc>
                <a:spcPct val="115000"/>
              </a:lnSpc>
              <a:buFont typeface="Symbol" panose="05050102010706020507" pitchFamily="18" charset="2"/>
              <a:buChar char=""/>
            </a:pPr>
            <a:r>
              <a:rPr lang="sv-SE" sz="2600">
                <a:latin typeface="Arial" panose="020B0604020202020204" pitchFamily="34" charset="0"/>
                <a:ea typeface="Calibri" panose="020F0502020204030204" pitchFamily="34" charset="0"/>
                <a:cs typeface="Arial" panose="020B0604020202020204" pitchFamily="34" charset="0"/>
              </a:rPr>
              <a:t>Använd rena skyddskläder när du vistas i produktionslokalen. Välj arbetskläder som tål att tvättas i minst i 60° C </a:t>
            </a:r>
          </a:p>
          <a:p>
            <a:pPr marL="342900" indent="-342900">
              <a:lnSpc>
                <a:spcPct val="115000"/>
              </a:lnSpc>
              <a:buFont typeface="Symbol" panose="05050102010706020507" pitchFamily="18" charset="2"/>
              <a:buChar char=""/>
            </a:pPr>
            <a:r>
              <a:rPr lang="sv-SE" sz="2600">
                <a:latin typeface="Arial" panose="020B0604020202020204" pitchFamily="34" charset="0"/>
                <a:ea typeface="Calibri" panose="020F0502020204030204" pitchFamily="34" charset="0"/>
                <a:cs typeface="Arial" panose="020B0604020202020204" pitchFamily="34" charset="0"/>
              </a:rPr>
              <a:t>Ingen mat och dryck ska förtäras i produktionslokalen. Det gäller även snus och rökning. </a:t>
            </a:r>
          </a:p>
          <a:p>
            <a:pPr marL="342900" indent="-342900">
              <a:lnSpc>
                <a:spcPct val="115000"/>
              </a:lnSpc>
              <a:buFont typeface="Symbol" panose="05050102010706020507" pitchFamily="18" charset="2"/>
              <a:buChar char=""/>
            </a:pPr>
            <a:r>
              <a:rPr lang="sv-SE" sz="2600">
                <a:latin typeface="Arial" panose="020B0604020202020204" pitchFamily="34" charset="0"/>
                <a:ea typeface="Calibri" panose="020F0502020204030204" pitchFamily="34" charset="0"/>
                <a:cs typeface="Arial" panose="020B0604020202020204" pitchFamily="34" charset="0"/>
              </a:rPr>
              <a:t>Personlig medicin, mobil och annat förvaras separat.</a:t>
            </a:r>
          </a:p>
          <a:p>
            <a:pPr marL="342900" indent="-342900">
              <a:lnSpc>
                <a:spcPct val="115000"/>
              </a:lnSpc>
              <a:buFont typeface="Symbol" panose="05050102010706020507" pitchFamily="18" charset="2"/>
              <a:buChar char=""/>
            </a:pPr>
            <a:r>
              <a:rPr lang="sv-SE" sz="2600">
                <a:latin typeface="Arial" panose="020B0604020202020204" pitchFamily="34" charset="0"/>
                <a:ea typeface="Calibri" panose="020F0502020204030204" pitchFamily="34" charset="0"/>
                <a:cs typeface="Arial" panose="020B0604020202020204" pitchFamily="34" charset="0"/>
              </a:rPr>
              <a:t>Det är viktigt med noggrann handhygien. Smycken som kan försvåra rengöring ska inte användas i produktion.</a:t>
            </a:r>
          </a:p>
          <a:p>
            <a:pPr marL="342900" indent="-342900">
              <a:lnSpc>
                <a:spcPct val="115000"/>
              </a:lnSpc>
              <a:buFont typeface="Symbol" panose="05050102010706020507" pitchFamily="18" charset="2"/>
              <a:buChar char=""/>
            </a:pPr>
            <a:r>
              <a:rPr lang="sv-SE" sz="2600">
                <a:latin typeface="Arial" panose="020B0604020202020204" pitchFamily="34" charset="0"/>
                <a:ea typeface="Calibri" panose="020F0502020204030204" pitchFamily="34" charset="0"/>
                <a:cs typeface="Arial" panose="020B0604020202020204" pitchFamily="34" charset="0"/>
              </a:rPr>
              <a:t>Om man får sår på händer eller vid behov ska man använda handskar. De ska bytas ofta, särskilt om man har olika arbetsuppgifter.</a:t>
            </a:r>
          </a:p>
          <a:p>
            <a:pPr marL="342900" indent="-342900">
              <a:lnSpc>
                <a:spcPct val="115000"/>
              </a:lnSpc>
              <a:buFont typeface="Symbol" panose="05050102010706020507" pitchFamily="18" charset="2"/>
              <a:buChar char=""/>
            </a:pPr>
            <a:r>
              <a:rPr lang="sv-SE" sz="2600">
                <a:latin typeface="Arial" panose="020B0604020202020204" pitchFamily="34" charset="0"/>
                <a:ea typeface="Calibri" panose="020F0502020204030204" pitchFamily="34" charset="0"/>
                <a:cs typeface="Arial" panose="020B0604020202020204" pitchFamily="34" charset="0"/>
              </a:rPr>
              <a:t>Vid sjukdom ska du inte hantera livsmedel. Är det smittsam magsjuka ska man stanna hemma i 48 timmar efter sista symtomet för att undvika smittspridning. Om smittorisk kan förekomma efter utlandsvistelse kan livsmedelsföretagaren sätta personal i karantän eller tilldela andra arbetsuppgifter.</a:t>
            </a:r>
          </a:p>
          <a:p>
            <a:pPr marL="0" indent="0">
              <a:lnSpc>
                <a:spcPct val="115000"/>
              </a:lnSpc>
              <a:buNone/>
            </a:pPr>
            <a:endParaRPr lang="sv-SE" sz="2600" i="1" u="sng">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sv-SE" sz="2600" i="1" u="sng">
                <a:latin typeface="Arial" panose="020B0604020202020204" pitchFamily="34" charset="0"/>
                <a:ea typeface="Calibri" panose="020F0502020204030204" pitchFamily="34" charset="0"/>
                <a:cs typeface="Arial" panose="020B0604020202020204" pitchFamily="34" charset="0"/>
              </a:rPr>
              <a:t>Tänk på att hygienreglerna även ska omfatta besökare, hantverkare eller andra som vistas i era livsmedelslokaler.</a:t>
            </a:r>
          </a:p>
          <a:p>
            <a:endParaRPr lang="sv-SE"/>
          </a:p>
        </p:txBody>
      </p:sp>
      <p:sp>
        <p:nvSpPr>
          <p:cNvPr id="3" name="Rubrik 1">
            <a:extLst>
              <a:ext uri="{FF2B5EF4-FFF2-40B4-BE49-F238E27FC236}">
                <a16:creationId xmlns:a16="http://schemas.microsoft.com/office/drawing/2014/main" id="{E011D9D3-CD09-461C-A2A3-0385816EBEB5}"/>
              </a:ext>
            </a:extLst>
          </p:cNvPr>
          <p:cNvSpPr txBox="1">
            <a:spLocks/>
          </p:cNvSpPr>
          <p:nvPr/>
        </p:nvSpPr>
        <p:spPr>
          <a:xfrm>
            <a:off x="303241" y="865536"/>
            <a:ext cx="2180242" cy="432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Personlig Hygien </a:t>
            </a:r>
          </a:p>
        </p:txBody>
      </p:sp>
      <p:pic>
        <p:nvPicPr>
          <p:cNvPr id="4" name="Bildobjekt 3">
            <a:extLst>
              <a:ext uri="{FF2B5EF4-FFF2-40B4-BE49-F238E27FC236}">
                <a16:creationId xmlns:a16="http://schemas.microsoft.com/office/drawing/2014/main" id="{31BA0BBD-0138-4DDB-8F36-377070655B97}"/>
              </a:ext>
            </a:extLst>
          </p:cNvPr>
          <p:cNvPicPr>
            <a:picLocks noChangeAspect="1"/>
          </p:cNvPicPr>
          <p:nvPr/>
        </p:nvPicPr>
        <p:blipFill>
          <a:blip r:embed="rId3"/>
          <a:stretch>
            <a:fillRect/>
          </a:stretch>
        </p:blipFill>
        <p:spPr>
          <a:xfrm>
            <a:off x="0" y="432682"/>
            <a:ext cx="2402032" cy="432854"/>
          </a:xfrm>
          <a:prstGeom prst="rect">
            <a:avLst/>
          </a:prstGeom>
        </p:spPr>
      </p:pic>
    </p:spTree>
    <p:extLst>
      <p:ext uri="{BB962C8B-B14F-4D97-AF65-F5344CB8AC3E}">
        <p14:creationId xmlns:p14="http://schemas.microsoft.com/office/powerpoint/2010/main" val="139421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7C8920-90F5-4D3C-989F-EF8D96DF0476}"/>
              </a:ext>
            </a:extLst>
          </p:cNvPr>
          <p:cNvSpPr txBox="1">
            <a:spLocks/>
          </p:cNvSpPr>
          <p:nvPr/>
        </p:nvSpPr>
        <p:spPr>
          <a:xfrm>
            <a:off x="1062151" y="942654"/>
            <a:ext cx="1339881" cy="432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Underhåll </a:t>
            </a:r>
          </a:p>
        </p:txBody>
      </p:sp>
      <p:pic>
        <p:nvPicPr>
          <p:cNvPr id="3" name="Bildobjekt 2">
            <a:extLst>
              <a:ext uri="{FF2B5EF4-FFF2-40B4-BE49-F238E27FC236}">
                <a16:creationId xmlns:a16="http://schemas.microsoft.com/office/drawing/2014/main" id="{9B57D2AB-56CE-4BE7-AAAD-14569FAFA539}"/>
              </a:ext>
            </a:extLst>
          </p:cNvPr>
          <p:cNvPicPr>
            <a:picLocks noChangeAspect="1"/>
          </p:cNvPicPr>
          <p:nvPr/>
        </p:nvPicPr>
        <p:blipFill>
          <a:blip r:embed="rId3"/>
          <a:stretch>
            <a:fillRect/>
          </a:stretch>
        </p:blipFill>
        <p:spPr>
          <a:xfrm>
            <a:off x="0" y="432682"/>
            <a:ext cx="2402032" cy="432854"/>
          </a:xfrm>
          <a:prstGeom prst="rect">
            <a:avLst/>
          </a:prstGeom>
        </p:spPr>
      </p:pic>
      <p:sp>
        <p:nvSpPr>
          <p:cNvPr id="5" name="Platshållare för innehåll 2">
            <a:extLst>
              <a:ext uri="{FF2B5EF4-FFF2-40B4-BE49-F238E27FC236}">
                <a16:creationId xmlns:a16="http://schemas.microsoft.com/office/drawing/2014/main" id="{F936CD35-594A-45C2-967F-21A71CD73B93}"/>
              </a:ext>
            </a:extLst>
          </p:cNvPr>
          <p:cNvSpPr txBox="1">
            <a:spLocks/>
          </p:cNvSpPr>
          <p:nvPr/>
        </p:nvSpPr>
        <p:spPr>
          <a:xfrm>
            <a:off x="2851935" y="865536"/>
            <a:ext cx="747359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sv-SE" sz="1800">
                <a:latin typeface="Arial" panose="020B0604020202020204" pitchFamily="34" charset="0"/>
                <a:ea typeface="Calibri" panose="020F0502020204030204" pitchFamily="34" charset="0"/>
                <a:cs typeface="Arial" panose="020B0604020202020204" pitchFamily="34" charset="0"/>
              </a:rPr>
              <a:t>Slitage, skador eller andra brister i produktionslokaler kan medföra onödiga risker för livsmedelssäkerheten. Därför är det bra att ha rutiner för att upptäcka och åtgärda detta i tid.</a:t>
            </a:r>
          </a:p>
          <a:p>
            <a:pPr marL="0" indent="0">
              <a:lnSpc>
                <a:spcPct val="150000"/>
              </a:lnSpc>
              <a:buNone/>
            </a:pPr>
            <a:r>
              <a:rPr lang="sv-SE" sz="1800">
                <a:latin typeface="Arial" panose="020B0604020202020204" pitchFamily="34" charset="0"/>
                <a:cs typeface="Arial" panose="020B0604020202020204" pitchFamily="34" charset="0"/>
              </a:rPr>
              <a:t>Regelbunden översyn av lokaler:</a:t>
            </a:r>
          </a:p>
          <a:p>
            <a:pPr>
              <a:lnSpc>
                <a:spcPct val="150000"/>
              </a:lnSpc>
              <a:spcBef>
                <a:spcPts val="0"/>
              </a:spcBef>
            </a:pPr>
            <a:r>
              <a:rPr lang="sv-SE" sz="1800">
                <a:latin typeface="Arial" panose="020B0604020202020204" pitchFamily="34" charset="0"/>
                <a:cs typeface="Arial" panose="020B0604020202020204" pitchFamily="34" charset="0"/>
              </a:rPr>
              <a:t>Vilka delar ska omfattas</a:t>
            </a:r>
          </a:p>
          <a:p>
            <a:pPr>
              <a:lnSpc>
                <a:spcPct val="150000"/>
              </a:lnSpc>
              <a:spcBef>
                <a:spcPts val="0"/>
              </a:spcBef>
            </a:pPr>
            <a:r>
              <a:rPr lang="sv-SE" sz="1800">
                <a:latin typeface="Arial" panose="020B0604020202020204" pitchFamily="34" charset="0"/>
                <a:cs typeface="Arial" panose="020B0604020202020204" pitchFamily="34" charset="0"/>
              </a:rPr>
              <a:t>Hur ofta ska det genomföras</a:t>
            </a:r>
          </a:p>
          <a:p>
            <a:pPr>
              <a:lnSpc>
                <a:spcPct val="150000"/>
              </a:lnSpc>
              <a:spcBef>
                <a:spcPts val="0"/>
              </a:spcBef>
            </a:pPr>
            <a:r>
              <a:rPr lang="sv-SE" sz="1800">
                <a:latin typeface="Arial" panose="020B0604020202020204" pitchFamily="34" charset="0"/>
                <a:cs typeface="Arial" panose="020B0604020202020204" pitchFamily="34" charset="0"/>
              </a:rPr>
              <a:t>Vem är ansvarig</a:t>
            </a:r>
          </a:p>
          <a:p>
            <a:pPr>
              <a:lnSpc>
                <a:spcPct val="150000"/>
              </a:lnSpc>
              <a:spcBef>
                <a:spcPts val="0"/>
              </a:spcBef>
            </a:pPr>
            <a:r>
              <a:rPr lang="sv-SE" sz="1800">
                <a:latin typeface="Arial" panose="020B0604020202020204" pitchFamily="34" charset="0"/>
                <a:cs typeface="Arial" panose="020B0604020202020204" pitchFamily="34" charset="0"/>
              </a:rPr>
              <a:t>Vem ska åtgärda brister</a:t>
            </a:r>
          </a:p>
          <a:p>
            <a:pPr>
              <a:lnSpc>
                <a:spcPct val="150000"/>
              </a:lnSpc>
              <a:spcBef>
                <a:spcPts val="0"/>
              </a:spcBef>
            </a:pPr>
            <a:r>
              <a:rPr lang="sv-SE" sz="1800">
                <a:latin typeface="Arial" panose="020B0604020202020204" pitchFamily="34" charset="0"/>
                <a:cs typeface="Arial" panose="020B0604020202020204" pitchFamily="34" charset="0"/>
              </a:rPr>
              <a:t>Hur ska det följas upp</a:t>
            </a:r>
          </a:p>
          <a:p>
            <a:pPr marL="0" indent="0">
              <a:buFont typeface="Arial" panose="020B0604020202020204" pitchFamily="34" charset="0"/>
              <a:buNone/>
            </a:pPr>
            <a:endParaRPr lang="sv-SE"/>
          </a:p>
        </p:txBody>
      </p:sp>
      <p:sp>
        <p:nvSpPr>
          <p:cNvPr id="7" name="textruta 6">
            <a:extLst>
              <a:ext uri="{FF2B5EF4-FFF2-40B4-BE49-F238E27FC236}">
                <a16:creationId xmlns:a16="http://schemas.microsoft.com/office/drawing/2014/main" id="{0FFDDEF4-DE50-4945-958E-30825483F69B}"/>
              </a:ext>
            </a:extLst>
          </p:cNvPr>
          <p:cNvSpPr txBox="1"/>
          <p:nvPr/>
        </p:nvSpPr>
        <p:spPr>
          <a:xfrm>
            <a:off x="2851935" y="5216874"/>
            <a:ext cx="8445268" cy="830997"/>
          </a:xfrm>
          <a:prstGeom prst="rect">
            <a:avLst/>
          </a:prstGeom>
          <a:noFill/>
        </p:spPr>
        <p:txBody>
          <a:bodyPr wrap="square">
            <a:spAutoFit/>
          </a:bodyPr>
          <a:lstStyle/>
          <a:p>
            <a:pPr marL="0" indent="0">
              <a:buFont typeface="Arial" panose="020B0604020202020204" pitchFamily="34" charset="0"/>
              <a:buNone/>
            </a:pPr>
            <a:r>
              <a:rPr lang="sv-SE" sz="1600" i="1">
                <a:latin typeface="Arial" panose="020B0604020202020204" pitchFamily="34" charset="0"/>
                <a:ea typeface="Calibri" panose="020F0502020204030204" pitchFamily="34" charset="0"/>
                <a:cs typeface="Arial" panose="020B0604020202020204" pitchFamily="34" charset="0"/>
              </a:rPr>
              <a:t>Vissa delar av verksamheten kan även behöva ett förebyggande underhåll. Slitage på packningar och liknande kan vara bra att ha en plan med regelbundna åtgärder och mätinstrument som behöver kalibreras kan vara sådant.</a:t>
            </a:r>
          </a:p>
        </p:txBody>
      </p:sp>
    </p:spTree>
    <p:extLst>
      <p:ext uri="{BB962C8B-B14F-4D97-AF65-F5344CB8AC3E}">
        <p14:creationId xmlns:p14="http://schemas.microsoft.com/office/powerpoint/2010/main" val="259285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583D4B9A-30AD-4DAD-8582-4830EEDBBCC4}"/>
              </a:ext>
            </a:extLst>
          </p:cNvPr>
          <p:cNvSpPr txBox="1">
            <a:spLocks/>
          </p:cNvSpPr>
          <p:nvPr/>
        </p:nvSpPr>
        <p:spPr>
          <a:xfrm>
            <a:off x="3051672" y="330505"/>
            <a:ext cx="789817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sv-SE" sz="1800">
                <a:latin typeface="Arial" panose="020B0604020202020204" pitchFamily="34" charset="0"/>
                <a:ea typeface="Calibri" panose="020F0502020204030204" pitchFamily="34" charset="0"/>
                <a:cs typeface="Arial" panose="020B0604020202020204" pitchFamily="34" charset="0"/>
              </a:rPr>
              <a:t>Produktionslokaler behöver hålla hög hygienisk nivå. För att säkerställa detta underlättar rengöringsrutiner och tydliga instruktioner. Tänk på att städa din lokal uppifrån och ner, samt inifrån och ut för att undvika att återkontaminera rena ytor. Undvik att dra smuts från oren zon, så börja alltid städning med ren städutrustning i ren zon</a:t>
            </a:r>
          </a:p>
          <a:p>
            <a:pPr marL="0" indent="0">
              <a:lnSpc>
                <a:spcPct val="150000"/>
              </a:lnSpc>
              <a:buFont typeface="Arial" panose="020B0604020202020204" pitchFamily="34" charset="0"/>
              <a:buNone/>
            </a:pPr>
            <a:r>
              <a:rPr lang="sv-SE" sz="1800">
                <a:latin typeface="Arial" panose="020B0604020202020204" pitchFamily="34" charset="0"/>
                <a:ea typeface="Calibri" panose="020F0502020204030204" pitchFamily="34" charset="0"/>
                <a:cs typeface="Arial" panose="020B0604020202020204" pitchFamily="34" charset="0"/>
              </a:rPr>
              <a:t>Rutinerna bör omfatta:</a:t>
            </a:r>
          </a:p>
          <a:p>
            <a:pPr>
              <a:lnSpc>
                <a:spcPct val="150000"/>
              </a:lnSpc>
              <a:spcBef>
                <a:spcPts val="600"/>
              </a:spcBef>
            </a:pPr>
            <a:r>
              <a:rPr lang="sv-SE" sz="1800">
                <a:latin typeface="Arial" panose="020B0604020202020204" pitchFamily="34" charset="0"/>
                <a:ea typeface="Calibri" panose="020F0502020204030204" pitchFamily="34" charset="0"/>
                <a:cs typeface="Arial" panose="020B0604020202020204" pitchFamily="34" charset="0"/>
              </a:rPr>
              <a:t>Vad som ska rengöras </a:t>
            </a:r>
          </a:p>
          <a:p>
            <a:pPr>
              <a:lnSpc>
                <a:spcPct val="150000"/>
              </a:lnSpc>
              <a:spcBef>
                <a:spcPts val="600"/>
              </a:spcBef>
            </a:pPr>
            <a:r>
              <a:rPr lang="sv-SE" sz="1800">
                <a:latin typeface="Arial" panose="020B0604020202020204" pitchFamily="34" charset="0"/>
                <a:ea typeface="Calibri" panose="020F0502020204030204" pitchFamily="34" charset="0"/>
                <a:cs typeface="Arial" panose="020B0604020202020204" pitchFamily="34" charset="0"/>
              </a:rPr>
              <a:t>Hur det ska rengöras</a:t>
            </a:r>
          </a:p>
          <a:p>
            <a:pPr>
              <a:lnSpc>
                <a:spcPct val="150000"/>
              </a:lnSpc>
              <a:spcBef>
                <a:spcPts val="600"/>
              </a:spcBef>
            </a:pPr>
            <a:r>
              <a:rPr lang="sv-SE" sz="1800">
                <a:latin typeface="Arial" panose="020B0604020202020204" pitchFamily="34" charset="0"/>
                <a:ea typeface="Calibri" panose="020F0502020204030204" pitchFamily="34" charset="0"/>
                <a:cs typeface="Arial" panose="020B0604020202020204" pitchFamily="34" charset="0"/>
              </a:rPr>
              <a:t>När det ska rengöras  </a:t>
            </a:r>
          </a:p>
          <a:p>
            <a:pPr>
              <a:lnSpc>
                <a:spcPct val="150000"/>
              </a:lnSpc>
              <a:spcBef>
                <a:spcPts val="600"/>
              </a:spcBef>
            </a:pPr>
            <a:r>
              <a:rPr lang="sv-SE" sz="1800">
                <a:latin typeface="Arial" panose="020B0604020202020204" pitchFamily="34" charset="0"/>
                <a:ea typeface="Calibri" panose="020F0502020204030204" pitchFamily="34" charset="0"/>
                <a:cs typeface="Arial" panose="020B0604020202020204" pitchFamily="34" charset="0"/>
              </a:rPr>
              <a:t>Vilket medel som ska användas vid rengöring</a:t>
            </a:r>
          </a:p>
          <a:p>
            <a:pPr>
              <a:lnSpc>
                <a:spcPct val="150000"/>
              </a:lnSpc>
              <a:spcBef>
                <a:spcPts val="600"/>
              </a:spcBef>
            </a:pPr>
            <a:r>
              <a:rPr lang="sv-SE" sz="1800">
                <a:latin typeface="Arial" panose="020B0604020202020204" pitchFamily="34" charset="0"/>
                <a:ea typeface="Calibri" panose="020F0502020204030204" pitchFamily="34" charset="0"/>
                <a:cs typeface="Arial" panose="020B0604020202020204" pitchFamily="34" charset="0"/>
              </a:rPr>
              <a:t>Provtagning för att säkerställa att städrutiner fungerar som de ska</a:t>
            </a:r>
          </a:p>
          <a:p>
            <a:pPr>
              <a:lnSpc>
                <a:spcPct val="150000"/>
              </a:lnSpc>
              <a:spcBef>
                <a:spcPts val="600"/>
              </a:spcBef>
            </a:pPr>
            <a:r>
              <a:rPr lang="sv-SE" sz="1800">
                <a:latin typeface="Arial" panose="020B0604020202020204" pitchFamily="34" charset="0"/>
                <a:ea typeface="Calibri" panose="020F0502020204030204" pitchFamily="34" charset="0"/>
                <a:cs typeface="Arial" panose="020B0604020202020204" pitchFamily="34" charset="0"/>
              </a:rPr>
              <a:t>Säkerhetsdatablad för rengöringsprodukter ska förvaras tillsammans med produkterna.</a:t>
            </a:r>
          </a:p>
          <a:p>
            <a:endParaRPr lang="sv-SE"/>
          </a:p>
        </p:txBody>
      </p:sp>
      <p:sp>
        <p:nvSpPr>
          <p:cNvPr id="3" name="Rubrik 1">
            <a:extLst>
              <a:ext uri="{FF2B5EF4-FFF2-40B4-BE49-F238E27FC236}">
                <a16:creationId xmlns:a16="http://schemas.microsoft.com/office/drawing/2014/main" id="{635245FB-7D95-46D0-872A-BA93FA9E2558}"/>
              </a:ext>
            </a:extLst>
          </p:cNvPr>
          <p:cNvSpPr txBox="1">
            <a:spLocks/>
          </p:cNvSpPr>
          <p:nvPr/>
        </p:nvSpPr>
        <p:spPr>
          <a:xfrm>
            <a:off x="1095201" y="964688"/>
            <a:ext cx="1427661"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Rengöring </a:t>
            </a:r>
          </a:p>
        </p:txBody>
      </p:sp>
      <p:pic>
        <p:nvPicPr>
          <p:cNvPr id="4" name="Bildobjekt 3">
            <a:extLst>
              <a:ext uri="{FF2B5EF4-FFF2-40B4-BE49-F238E27FC236}">
                <a16:creationId xmlns:a16="http://schemas.microsoft.com/office/drawing/2014/main" id="{D3EF543A-5E59-4045-919A-0D1934E46656}"/>
              </a:ext>
            </a:extLst>
          </p:cNvPr>
          <p:cNvPicPr>
            <a:picLocks noChangeAspect="1"/>
          </p:cNvPicPr>
          <p:nvPr/>
        </p:nvPicPr>
        <p:blipFill>
          <a:blip r:embed="rId3"/>
          <a:stretch>
            <a:fillRect/>
          </a:stretch>
        </p:blipFill>
        <p:spPr>
          <a:xfrm>
            <a:off x="0" y="432682"/>
            <a:ext cx="2402032" cy="432854"/>
          </a:xfrm>
          <a:prstGeom prst="rect">
            <a:avLst/>
          </a:prstGeom>
        </p:spPr>
      </p:pic>
      <p:pic>
        <p:nvPicPr>
          <p:cNvPr id="6" name="Bildobjekt 5">
            <a:extLst>
              <a:ext uri="{FF2B5EF4-FFF2-40B4-BE49-F238E27FC236}">
                <a16:creationId xmlns:a16="http://schemas.microsoft.com/office/drawing/2014/main" id="{BB3F0FA2-384D-4BF3-8BEB-441F18E28DD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3000"/>
                    </a14:imgEffect>
                  </a14:imgLayer>
                </a14:imgProps>
              </a:ext>
            </a:extLst>
          </a:blip>
          <a:srcRect l="-57" t="3929" r="7265" b="6339"/>
          <a:stretch/>
        </p:blipFill>
        <p:spPr>
          <a:xfrm>
            <a:off x="37582" y="3929374"/>
            <a:ext cx="2930487" cy="2713798"/>
          </a:xfrm>
          <a:prstGeom prst="rect">
            <a:avLst/>
          </a:prstGeom>
        </p:spPr>
      </p:pic>
    </p:spTree>
    <p:extLst>
      <p:ext uri="{BB962C8B-B14F-4D97-AF65-F5344CB8AC3E}">
        <p14:creationId xmlns:p14="http://schemas.microsoft.com/office/powerpoint/2010/main" val="211389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 19">
            <a:extLst>
              <a:ext uri="{FF2B5EF4-FFF2-40B4-BE49-F238E27FC236}">
                <a16:creationId xmlns:a16="http://schemas.microsoft.com/office/drawing/2014/main" id="{B95B0A9F-524A-48D8-B249-8AF0F51C4734}"/>
              </a:ext>
            </a:extLst>
          </p:cNvPr>
          <p:cNvSpPr/>
          <p:nvPr/>
        </p:nvSpPr>
        <p:spPr>
          <a:xfrm>
            <a:off x="9424527" y="4182094"/>
            <a:ext cx="1972226" cy="1863388"/>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2" name="Rubrik 1">
            <a:extLst>
              <a:ext uri="{FF2B5EF4-FFF2-40B4-BE49-F238E27FC236}">
                <a16:creationId xmlns:a16="http://schemas.microsoft.com/office/drawing/2014/main" id="{AC82EB11-7065-414D-BE5C-860527599398}"/>
              </a:ext>
            </a:extLst>
          </p:cNvPr>
          <p:cNvSpPr txBox="1">
            <a:spLocks/>
          </p:cNvSpPr>
          <p:nvPr/>
        </p:nvSpPr>
        <p:spPr>
          <a:xfrm>
            <a:off x="1106219" y="865536"/>
            <a:ext cx="1427661"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Hantering </a:t>
            </a:r>
          </a:p>
        </p:txBody>
      </p:sp>
      <p:pic>
        <p:nvPicPr>
          <p:cNvPr id="3" name="Bildobjekt 2">
            <a:extLst>
              <a:ext uri="{FF2B5EF4-FFF2-40B4-BE49-F238E27FC236}">
                <a16:creationId xmlns:a16="http://schemas.microsoft.com/office/drawing/2014/main" id="{470E7CCD-F0AD-4D55-9062-DDAA84A5A056}"/>
              </a:ext>
            </a:extLst>
          </p:cNvPr>
          <p:cNvPicPr>
            <a:picLocks noChangeAspect="1"/>
          </p:cNvPicPr>
          <p:nvPr/>
        </p:nvPicPr>
        <p:blipFill>
          <a:blip r:embed="rId3"/>
          <a:stretch>
            <a:fillRect/>
          </a:stretch>
        </p:blipFill>
        <p:spPr>
          <a:xfrm>
            <a:off x="0" y="432682"/>
            <a:ext cx="2402032" cy="432854"/>
          </a:xfrm>
          <a:prstGeom prst="rect">
            <a:avLst/>
          </a:prstGeom>
        </p:spPr>
      </p:pic>
      <p:sp>
        <p:nvSpPr>
          <p:cNvPr id="5" name="Platshållare för innehåll 2">
            <a:extLst>
              <a:ext uri="{FF2B5EF4-FFF2-40B4-BE49-F238E27FC236}">
                <a16:creationId xmlns:a16="http://schemas.microsoft.com/office/drawing/2014/main" id="{02EC7F03-FC3A-4A34-ADC6-BC342D79B579}"/>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15" name="textruta 14">
            <a:extLst>
              <a:ext uri="{FF2B5EF4-FFF2-40B4-BE49-F238E27FC236}">
                <a16:creationId xmlns:a16="http://schemas.microsoft.com/office/drawing/2014/main" id="{F2E8AB24-2F12-4E19-8822-563813421E51}"/>
              </a:ext>
            </a:extLst>
          </p:cNvPr>
          <p:cNvSpPr txBox="1"/>
          <p:nvPr/>
        </p:nvSpPr>
        <p:spPr>
          <a:xfrm>
            <a:off x="9851839" y="4830086"/>
            <a:ext cx="1436324" cy="646331"/>
          </a:xfrm>
          <a:prstGeom prst="rect">
            <a:avLst/>
          </a:prstGeom>
          <a:noFill/>
        </p:spPr>
        <p:txBody>
          <a:bodyPr wrap="square">
            <a:spAutoFit/>
          </a:bodyPr>
          <a:lstStyle/>
          <a:p>
            <a:r>
              <a:rPr lang="sv-SE">
                <a:latin typeface="Arial" panose="020B0604020202020204" pitchFamily="34" charset="0"/>
                <a:cs typeface="Arial" panose="020B0604020202020204" pitchFamily="34" charset="0"/>
              </a:rPr>
              <a:t>Håll koll på </a:t>
            </a:r>
          </a:p>
          <a:p>
            <a:r>
              <a:rPr lang="sv-SE">
                <a:latin typeface="Arial" panose="020B0604020202020204" pitchFamily="34" charset="0"/>
                <a:cs typeface="Arial" panose="020B0604020202020204" pitchFamily="34" charset="0"/>
              </a:rPr>
              <a:t>allergener</a:t>
            </a:r>
          </a:p>
        </p:txBody>
      </p:sp>
      <p:sp>
        <p:nvSpPr>
          <p:cNvPr id="16" name="Ellips 15">
            <a:extLst>
              <a:ext uri="{FF2B5EF4-FFF2-40B4-BE49-F238E27FC236}">
                <a16:creationId xmlns:a16="http://schemas.microsoft.com/office/drawing/2014/main" id="{B04BAA32-8954-4189-92ED-4B1FC9EB7F6E}"/>
              </a:ext>
            </a:extLst>
          </p:cNvPr>
          <p:cNvSpPr/>
          <p:nvPr/>
        </p:nvSpPr>
        <p:spPr>
          <a:xfrm>
            <a:off x="7875314" y="2953296"/>
            <a:ext cx="2192890" cy="2137025"/>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a:solidFill>
                <a:schemeClr val="tx1"/>
              </a:solidFill>
              <a:latin typeface="Bahnschrift Condensed" panose="020B0502040204020203" pitchFamily="34" charset="0"/>
            </a:endParaRPr>
          </a:p>
        </p:txBody>
      </p:sp>
      <p:sp>
        <p:nvSpPr>
          <p:cNvPr id="17" name="Ellips 16">
            <a:extLst>
              <a:ext uri="{FF2B5EF4-FFF2-40B4-BE49-F238E27FC236}">
                <a16:creationId xmlns:a16="http://schemas.microsoft.com/office/drawing/2014/main" id="{254D6CEE-663B-4624-9227-48998876F320}"/>
              </a:ext>
            </a:extLst>
          </p:cNvPr>
          <p:cNvSpPr/>
          <p:nvPr/>
        </p:nvSpPr>
        <p:spPr>
          <a:xfrm>
            <a:off x="2615218" y="2719931"/>
            <a:ext cx="3210350" cy="3043522"/>
          </a:xfrm>
          <a:prstGeom prst="ellipse">
            <a:avLst/>
          </a:prstGeom>
          <a:solidFill>
            <a:srgbClr val="C5B4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18" name="Ellips 17">
            <a:extLst>
              <a:ext uri="{FF2B5EF4-FFF2-40B4-BE49-F238E27FC236}">
                <a16:creationId xmlns:a16="http://schemas.microsoft.com/office/drawing/2014/main" id="{7F00044F-5D55-4170-9446-9B18FEC41AF9}"/>
              </a:ext>
            </a:extLst>
          </p:cNvPr>
          <p:cNvSpPr/>
          <p:nvPr/>
        </p:nvSpPr>
        <p:spPr>
          <a:xfrm>
            <a:off x="5615276" y="2452352"/>
            <a:ext cx="2519916" cy="2392325"/>
          </a:xfrm>
          <a:prstGeom prst="ellipse">
            <a:avLst/>
          </a:prstGeom>
          <a:solidFill>
            <a:srgbClr val="E1D8C5"/>
          </a:solidFill>
          <a:ln>
            <a:solidFill>
              <a:srgbClr val="E1D8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Bahnschrift Condensed" panose="020B0502040204020203" pitchFamily="34" charset="0"/>
            </a:endParaRPr>
          </a:p>
        </p:txBody>
      </p:sp>
      <p:sp>
        <p:nvSpPr>
          <p:cNvPr id="19" name="Ellips 18">
            <a:extLst>
              <a:ext uri="{FF2B5EF4-FFF2-40B4-BE49-F238E27FC236}">
                <a16:creationId xmlns:a16="http://schemas.microsoft.com/office/drawing/2014/main" id="{8957A615-DE53-4B3D-BCD1-4554943DFC7E}"/>
              </a:ext>
            </a:extLst>
          </p:cNvPr>
          <p:cNvSpPr/>
          <p:nvPr/>
        </p:nvSpPr>
        <p:spPr>
          <a:xfrm>
            <a:off x="4125431" y="711742"/>
            <a:ext cx="2519916" cy="2392325"/>
          </a:xfrm>
          <a:prstGeom prst="ellipse">
            <a:avLst/>
          </a:prstGeom>
          <a:solidFill>
            <a:srgbClr val="CEC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latin typeface="Bahnschrift Condensed" panose="020B0502040204020203" pitchFamily="34" charset="0"/>
            </a:endParaRPr>
          </a:p>
        </p:txBody>
      </p:sp>
      <p:sp>
        <p:nvSpPr>
          <p:cNvPr id="21" name="textruta 20">
            <a:extLst>
              <a:ext uri="{FF2B5EF4-FFF2-40B4-BE49-F238E27FC236}">
                <a16:creationId xmlns:a16="http://schemas.microsoft.com/office/drawing/2014/main" id="{E847BC07-4998-49B8-B4E6-35CF620F5820}"/>
              </a:ext>
            </a:extLst>
          </p:cNvPr>
          <p:cNvSpPr txBox="1"/>
          <p:nvPr/>
        </p:nvSpPr>
        <p:spPr>
          <a:xfrm>
            <a:off x="4315285" y="1723238"/>
            <a:ext cx="2599981" cy="369332"/>
          </a:xfrm>
          <a:prstGeom prst="rect">
            <a:avLst/>
          </a:prstGeom>
          <a:noFill/>
        </p:spPr>
        <p:txBody>
          <a:bodyPr wrap="square">
            <a:spAutoFit/>
          </a:bodyPr>
          <a:lstStyle/>
          <a:p>
            <a:r>
              <a:rPr lang="sv-SE">
                <a:latin typeface="Arial" panose="020B0604020202020204" pitchFamily="34" charset="0"/>
                <a:cs typeface="Arial" panose="020B0604020202020204" pitchFamily="34" charset="0"/>
              </a:rPr>
              <a:t>Var sak har sin plats</a:t>
            </a:r>
          </a:p>
        </p:txBody>
      </p:sp>
      <p:sp>
        <p:nvSpPr>
          <p:cNvPr id="9" name="textruta 8">
            <a:extLst>
              <a:ext uri="{FF2B5EF4-FFF2-40B4-BE49-F238E27FC236}">
                <a16:creationId xmlns:a16="http://schemas.microsoft.com/office/drawing/2014/main" id="{5BD646E1-422A-430C-9CD8-2CA0692D4C1E}"/>
              </a:ext>
            </a:extLst>
          </p:cNvPr>
          <p:cNvSpPr txBox="1"/>
          <p:nvPr/>
        </p:nvSpPr>
        <p:spPr>
          <a:xfrm>
            <a:off x="2972342" y="3660378"/>
            <a:ext cx="2599981" cy="1199006"/>
          </a:xfrm>
          <a:prstGeom prst="rect">
            <a:avLst/>
          </a:prstGeom>
          <a:noFill/>
        </p:spPr>
        <p:txBody>
          <a:bodyPr wrap="square">
            <a:spAutoFit/>
          </a:bodyPr>
          <a:lstStyle/>
          <a:p>
            <a:r>
              <a:rPr lang="sv-SE">
                <a:latin typeface="Arial" panose="020B0604020202020204" pitchFamily="34" charset="0"/>
                <a:cs typeface="Arial" panose="020B0604020202020204" pitchFamily="34" charset="0"/>
              </a:rPr>
              <a:t>Skilj hantering av olika livsmedel i tid eller plats för att minska risken för kontaminering</a:t>
            </a:r>
          </a:p>
        </p:txBody>
      </p:sp>
      <p:sp>
        <p:nvSpPr>
          <p:cNvPr id="11" name="textruta 10">
            <a:extLst>
              <a:ext uri="{FF2B5EF4-FFF2-40B4-BE49-F238E27FC236}">
                <a16:creationId xmlns:a16="http://schemas.microsoft.com/office/drawing/2014/main" id="{B75EF5E0-8048-4DDD-9676-7E946A3167B8}"/>
              </a:ext>
            </a:extLst>
          </p:cNvPr>
          <p:cNvSpPr txBox="1"/>
          <p:nvPr/>
        </p:nvSpPr>
        <p:spPr>
          <a:xfrm>
            <a:off x="6077103" y="3463848"/>
            <a:ext cx="1928150" cy="369332"/>
          </a:xfrm>
          <a:prstGeom prst="rect">
            <a:avLst/>
          </a:prstGeom>
          <a:noFill/>
        </p:spPr>
        <p:txBody>
          <a:bodyPr wrap="square">
            <a:spAutoFit/>
          </a:bodyPr>
          <a:lstStyle/>
          <a:p>
            <a:r>
              <a:rPr lang="sv-SE">
                <a:latin typeface="Arial" panose="020B0604020202020204" pitchFamily="34" charset="0"/>
                <a:cs typeface="Arial" panose="020B0604020202020204" pitchFamily="34" charset="0"/>
              </a:rPr>
              <a:t>Städa noggrant</a:t>
            </a:r>
          </a:p>
        </p:txBody>
      </p:sp>
      <p:sp>
        <p:nvSpPr>
          <p:cNvPr id="13" name="textruta 12">
            <a:extLst>
              <a:ext uri="{FF2B5EF4-FFF2-40B4-BE49-F238E27FC236}">
                <a16:creationId xmlns:a16="http://schemas.microsoft.com/office/drawing/2014/main" id="{D0235E87-6AD3-4ADE-9579-858906C730E1}"/>
              </a:ext>
            </a:extLst>
          </p:cNvPr>
          <p:cNvSpPr txBox="1"/>
          <p:nvPr/>
        </p:nvSpPr>
        <p:spPr>
          <a:xfrm>
            <a:off x="8135192" y="3695524"/>
            <a:ext cx="2184547" cy="646331"/>
          </a:xfrm>
          <a:prstGeom prst="rect">
            <a:avLst/>
          </a:prstGeom>
          <a:noFill/>
        </p:spPr>
        <p:txBody>
          <a:bodyPr wrap="square">
            <a:spAutoFit/>
          </a:bodyPr>
          <a:lstStyle/>
          <a:p>
            <a:r>
              <a:rPr lang="sv-SE">
                <a:latin typeface="Arial" panose="020B0604020202020204" pitchFamily="34" charset="0"/>
                <a:cs typeface="Arial" panose="020B0604020202020204" pitchFamily="34" charset="0"/>
              </a:rPr>
              <a:t>Förvara separat i sluten förvaring</a:t>
            </a:r>
          </a:p>
        </p:txBody>
      </p:sp>
    </p:spTree>
    <p:extLst>
      <p:ext uri="{BB962C8B-B14F-4D97-AF65-F5344CB8AC3E}">
        <p14:creationId xmlns:p14="http://schemas.microsoft.com/office/powerpoint/2010/main" val="157178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597DFA-4650-46E3-89D7-671B0F626918}"/>
              </a:ext>
            </a:extLst>
          </p:cNvPr>
          <p:cNvSpPr txBox="1">
            <a:spLocks/>
          </p:cNvSpPr>
          <p:nvPr/>
        </p:nvSpPr>
        <p:spPr>
          <a:xfrm>
            <a:off x="390123" y="942654"/>
            <a:ext cx="2154774"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Varumottagning </a:t>
            </a:r>
          </a:p>
        </p:txBody>
      </p:sp>
      <p:pic>
        <p:nvPicPr>
          <p:cNvPr id="3" name="Bildobjekt 2">
            <a:extLst>
              <a:ext uri="{FF2B5EF4-FFF2-40B4-BE49-F238E27FC236}">
                <a16:creationId xmlns:a16="http://schemas.microsoft.com/office/drawing/2014/main" id="{349E32C3-CB5A-4E6F-A8B0-F8CF4640A6D1}"/>
              </a:ext>
            </a:extLst>
          </p:cNvPr>
          <p:cNvPicPr>
            <a:picLocks noChangeAspect="1"/>
          </p:cNvPicPr>
          <p:nvPr/>
        </p:nvPicPr>
        <p:blipFill>
          <a:blip r:embed="rId3"/>
          <a:stretch>
            <a:fillRect/>
          </a:stretch>
        </p:blipFill>
        <p:spPr>
          <a:xfrm>
            <a:off x="0" y="432682"/>
            <a:ext cx="2402032" cy="432854"/>
          </a:xfrm>
          <a:prstGeom prst="rect">
            <a:avLst/>
          </a:prstGeom>
        </p:spPr>
      </p:pic>
      <p:sp>
        <p:nvSpPr>
          <p:cNvPr id="10" name="textruta 9">
            <a:extLst>
              <a:ext uri="{FF2B5EF4-FFF2-40B4-BE49-F238E27FC236}">
                <a16:creationId xmlns:a16="http://schemas.microsoft.com/office/drawing/2014/main" id="{D971C537-CF67-4984-8B9E-C480767906E4}"/>
              </a:ext>
            </a:extLst>
          </p:cNvPr>
          <p:cNvSpPr txBox="1"/>
          <p:nvPr/>
        </p:nvSpPr>
        <p:spPr>
          <a:xfrm>
            <a:off x="3679633" y="1454226"/>
            <a:ext cx="6125378" cy="378052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Säkerställ att emballage är helt</a:t>
            </a:r>
          </a:p>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Har du fått det du beställt</a:t>
            </a:r>
          </a:p>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Är det ett acceptabelt bäst-före datum</a:t>
            </a:r>
          </a:p>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Håller produkterna den temperatur de ska förvaras i</a:t>
            </a:r>
          </a:p>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Dokumentera avvikelser </a:t>
            </a:r>
          </a:p>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Returnera de produkter där det är risk för försämrad livsmedelssäkerhet</a:t>
            </a:r>
          </a:p>
          <a:p>
            <a:pPr marL="285750" indent="-285750">
              <a:lnSpc>
                <a:spcPct val="150000"/>
              </a:lnSpc>
              <a:buFont typeface="Wingdings" panose="05000000000000000000" pitchFamily="2" charset="2"/>
              <a:buChar char="ü"/>
            </a:pPr>
            <a:r>
              <a:rPr lang="sv-SE">
                <a:latin typeface="Arial" panose="020B0604020202020204" pitchFamily="34" charset="0"/>
                <a:cs typeface="Arial" panose="020B0604020202020204" pitchFamily="34" charset="0"/>
              </a:rPr>
              <a:t>Organisera produkterna i ert lager på ett sådant sätt att ni får bra flöde med först in-först ut som hanteringsrutin</a:t>
            </a:r>
          </a:p>
        </p:txBody>
      </p:sp>
    </p:spTree>
    <p:extLst>
      <p:ext uri="{BB962C8B-B14F-4D97-AF65-F5344CB8AC3E}">
        <p14:creationId xmlns:p14="http://schemas.microsoft.com/office/powerpoint/2010/main" val="79626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030C0AED-5CCC-44CF-8C10-6210A2C7BB67}"/>
              </a:ext>
            </a:extLst>
          </p:cNvPr>
          <p:cNvSpPr txBox="1"/>
          <p:nvPr/>
        </p:nvSpPr>
        <p:spPr>
          <a:xfrm>
            <a:off x="2861630" y="156617"/>
            <a:ext cx="8155236" cy="6499215"/>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Kyla och värme är viktiga moment för att kontrollera och undvika mikrobiologisk tillväxt.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Livsmedel ska hanteras och förvaras utanför de temperaturer som bakterier trivs och kan växa i.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För att veta säkert behöver man ha koll på vilka mikrobiologiska risker man har med sin produkt och hur man ska anpassa hanteringen efter det.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Generellt är det få bakterier som förökar sig vid temperaturer under +8°C och överlever vid högre temperaturer än +72°C, men det är du som </a:t>
            </a:r>
            <a:r>
              <a:rPr lang="sv-SE" dirty="0">
                <a:solidFill>
                  <a:prstClr val="black"/>
                </a:solidFill>
                <a:latin typeface="Arial" panose="020B0604020202020204" pitchFamily="34" charset="0"/>
                <a:ea typeface="Calibri" panose="020F0502020204030204" pitchFamily="34" charset="0"/>
                <a:cs typeface="Arial" panose="020B0604020202020204" pitchFamily="34" charset="0"/>
              </a:rPr>
              <a:t>hanterar livsmedel</a:t>
            </a: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som ska avgöra hur de ska hanteras och vid vilka temperaturer de ska förvaras.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Därför är det viktigt att ni övervakar era temperaturer och genomför provtagning för att säkerställa att era rutiner fungerar.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 avvikelse i temperatur bör dokumenteras även om det inte är ett lagkrav. Skriv även ner hur ni hanterat och följt upp avvikelsen.</a:t>
            </a:r>
            <a:endParaRPr kumimoji="0" lang="sv-S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94EE4974-ED50-4083-A563-089457CAABF1}"/>
              </a:ext>
            </a:extLst>
          </p:cNvPr>
          <p:cNvSpPr txBox="1">
            <a:spLocks/>
          </p:cNvSpPr>
          <p:nvPr/>
        </p:nvSpPr>
        <p:spPr>
          <a:xfrm>
            <a:off x="798102" y="865536"/>
            <a:ext cx="1603930"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Temperatur </a:t>
            </a:r>
          </a:p>
        </p:txBody>
      </p:sp>
      <p:pic>
        <p:nvPicPr>
          <p:cNvPr id="9" name="Bildobjekt 8">
            <a:extLst>
              <a:ext uri="{FF2B5EF4-FFF2-40B4-BE49-F238E27FC236}">
                <a16:creationId xmlns:a16="http://schemas.microsoft.com/office/drawing/2014/main" id="{0DA937AE-C7ED-4EB4-94D5-B9690E1FB5A7}"/>
              </a:ext>
            </a:extLst>
          </p:cNvPr>
          <p:cNvPicPr>
            <a:picLocks noChangeAspect="1"/>
          </p:cNvPicPr>
          <p:nvPr/>
        </p:nvPicPr>
        <p:blipFill>
          <a:blip r:embed="rId3"/>
          <a:stretch>
            <a:fillRect/>
          </a:stretch>
        </p:blipFill>
        <p:spPr>
          <a:xfrm>
            <a:off x="0" y="432682"/>
            <a:ext cx="2402032" cy="432854"/>
          </a:xfrm>
          <a:prstGeom prst="rect">
            <a:avLst/>
          </a:prstGeom>
        </p:spPr>
      </p:pic>
      <p:pic>
        <p:nvPicPr>
          <p:cNvPr id="12" name="Bildobjekt 11">
            <a:extLst>
              <a:ext uri="{FF2B5EF4-FFF2-40B4-BE49-F238E27FC236}">
                <a16:creationId xmlns:a16="http://schemas.microsoft.com/office/drawing/2014/main" id="{44C980F9-42A0-4B19-8D3D-0603DC9B7098}"/>
              </a:ext>
            </a:extLst>
          </p:cNvPr>
          <p:cNvPicPr>
            <a:picLocks noChangeAspect="1"/>
          </p:cNvPicPr>
          <p:nvPr/>
        </p:nvPicPr>
        <p:blipFill>
          <a:blip r:embed="rId4"/>
          <a:stretch>
            <a:fillRect/>
          </a:stretch>
        </p:blipFill>
        <p:spPr>
          <a:xfrm rot="21167568">
            <a:off x="353406" y="4498267"/>
            <a:ext cx="2228850" cy="2047875"/>
          </a:xfrm>
          <a:prstGeom prst="rect">
            <a:avLst/>
          </a:prstGeom>
        </p:spPr>
      </p:pic>
    </p:spTree>
    <p:extLst>
      <p:ext uri="{BB962C8B-B14F-4D97-AF65-F5344CB8AC3E}">
        <p14:creationId xmlns:p14="http://schemas.microsoft.com/office/powerpoint/2010/main" val="114169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DEE09-6F14-402B-8EE5-1E874E65C31D}"/>
              </a:ext>
            </a:extLst>
          </p:cNvPr>
          <p:cNvSpPr txBox="1">
            <a:spLocks/>
          </p:cNvSpPr>
          <p:nvPr/>
        </p:nvSpPr>
        <p:spPr>
          <a:xfrm>
            <a:off x="1095557" y="865536"/>
            <a:ext cx="1603930"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Skadedjur </a:t>
            </a:r>
          </a:p>
        </p:txBody>
      </p:sp>
      <p:pic>
        <p:nvPicPr>
          <p:cNvPr id="3" name="Bildobjekt 2">
            <a:extLst>
              <a:ext uri="{FF2B5EF4-FFF2-40B4-BE49-F238E27FC236}">
                <a16:creationId xmlns:a16="http://schemas.microsoft.com/office/drawing/2014/main" id="{E15A72C6-F76C-4FD7-B8EC-63B9306C7B02}"/>
              </a:ext>
            </a:extLst>
          </p:cNvPr>
          <p:cNvPicPr>
            <a:picLocks noChangeAspect="1"/>
          </p:cNvPicPr>
          <p:nvPr/>
        </p:nvPicPr>
        <p:blipFill>
          <a:blip r:embed="rId3"/>
          <a:stretch>
            <a:fillRect/>
          </a:stretch>
        </p:blipFill>
        <p:spPr>
          <a:xfrm>
            <a:off x="0" y="432682"/>
            <a:ext cx="2402032" cy="432854"/>
          </a:xfrm>
          <a:prstGeom prst="rect">
            <a:avLst/>
          </a:prstGeom>
        </p:spPr>
      </p:pic>
      <p:pic>
        <p:nvPicPr>
          <p:cNvPr id="5" name="Bildobjekt 4">
            <a:extLst>
              <a:ext uri="{FF2B5EF4-FFF2-40B4-BE49-F238E27FC236}">
                <a16:creationId xmlns:a16="http://schemas.microsoft.com/office/drawing/2014/main" id="{7E8E5386-8DBB-4EC0-BB23-F13C2096F66D}"/>
              </a:ext>
            </a:extLst>
          </p:cNvPr>
          <p:cNvPicPr>
            <a:picLocks noChangeAspect="1"/>
          </p:cNvPicPr>
          <p:nvPr/>
        </p:nvPicPr>
        <p:blipFill>
          <a:blip r:embed="rId4"/>
          <a:stretch>
            <a:fillRect/>
          </a:stretch>
        </p:blipFill>
        <p:spPr>
          <a:xfrm>
            <a:off x="9648825" y="4253219"/>
            <a:ext cx="2543175" cy="1800225"/>
          </a:xfrm>
          <a:prstGeom prst="rect">
            <a:avLst/>
          </a:prstGeom>
        </p:spPr>
      </p:pic>
      <p:sp>
        <p:nvSpPr>
          <p:cNvPr id="6" name="Platshållare för innehåll 2">
            <a:extLst>
              <a:ext uri="{FF2B5EF4-FFF2-40B4-BE49-F238E27FC236}">
                <a16:creationId xmlns:a16="http://schemas.microsoft.com/office/drawing/2014/main" id="{50A068DD-9C81-4BF7-BC4C-924E794F1605}"/>
              </a:ext>
            </a:extLst>
          </p:cNvPr>
          <p:cNvSpPr txBox="1">
            <a:spLocks/>
          </p:cNvSpPr>
          <p:nvPr/>
        </p:nvSpPr>
        <p:spPr>
          <a:xfrm>
            <a:off x="2699487" y="865536"/>
            <a:ext cx="810749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000"/>
              </a:spcAft>
              <a:buFont typeface="Arial" panose="020B0604020202020204" pitchFamily="34" charset="0"/>
              <a:buNone/>
            </a:pPr>
            <a:r>
              <a:rPr lang="sv-SE" sz="1800">
                <a:latin typeface="Arial" panose="020B0604020202020204" pitchFamily="34" charset="0"/>
                <a:ea typeface="Calibri" panose="020F0502020204030204" pitchFamily="34" charset="0"/>
                <a:cs typeface="Arial" panose="020B0604020202020204" pitchFamily="34" charset="0"/>
              </a:rPr>
              <a:t>Skadedjur vill man undvika av fler anledningar, men främst är det för att undvika smittspridning. En rutin för skadedjursbekämpning bör därför innehålla flera steg:</a:t>
            </a:r>
          </a:p>
          <a:p>
            <a:pPr>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Förebyggande arbete, med till exempel insektsfällor, skyddsnät och tätning av ingångar till livsmedelslokalen. </a:t>
            </a:r>
          </a:p>
          <a:p>
            <a:pPr>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Bevakande arbete där man med regelbundenhet kontrollerar att det inte finns några spår av skadedjur i lokalerna. </a:t>
            </a:r>
          </a:p>
          <a:p>
            <a:pPr>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Bekämpande arbete som man sätter in när man ser första tecknet på skadedjur. När man sätter ut fällor mot skadedjur är det bra att dokumentera dessa på en ritning.</a:t>
            </a:r>
          </a:p>
          <a:p>
            <a:pPr>
              <a:lnSpc>
                <a:spcPct val="150000"/>
              </a:lnSpc>
              <a:spcBef>
                <a:spcPts val="0"/>
              </a:spcBef>
              <a:spcAft>
                <a:spcPts val="1000"/>
              </a:spcAft>
            </a:pPr>
            <a:r>
              <a:rPr lang="sv-SE" sz="1800">
                <a:latin typeface="Arial" panose="020B0604020202020204" pitchFamily="34" charset="0"/>
                <a:ea typeface="Calibri" panose="020F0502020204030204" pitchFamily="34" charset="0"/>
                <a:cs typeface="Arial" panose="020B0604020202020204" pitchFamily="34" charset="0"/>
              </a:rPr>
              <a:t>Uppföljande arbete när man utvärderar effekterna av skadedjursbekämpningen och sätter in ytterligare insatser vid behov.</a:t>
            </a:r>
          </a:p>
          <a:p>
            <a:endParaRPr lang="sv-SE"/>
          </a:p>
        </p:txBody>
      </p:sp>
    </p:spTree>
    <p:extLst>
      <p:ext uri="{BB962C8B-B14F-4D97-AF65-F5344CB8AC3E}">
        <p14:creationId xmlns:p14="http://schemas.microsoft.com/office/powerpoint/2010/main" val="426267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1CCDF9-F6A1-4BE2-A764-88B78E6BF5BB}"/>
              </a:ext>
            </a:extLst>
          </p:cNvPr>
          <p:cNvSpPr txBox="1">
            <a:spLocks/>
          </p:cNvSpPr>
          <p:nvPr/>
        </p:nvSpPr>
        <p:spPr>
          <a:xfrm>
            <a:off x="1492519" y="865536"/>
            <a:ext cx="909513"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Avfall </a:t>
            </a:r>
          </a:p>
        </p:txBody>
      </p:sp>
      <p:pic>
        <p:nvPicPr>
          <p:cNvPr id="3" name="Bildobjekt 2">
            <a:extLst>
              <a:ext uri="{FF2B5EF4-FFF2-40B4-BE49-F238E27FC236}">
                <a16:creationId xmlns:a16="http://schemas.microsoft.com/office/drawing/2014/main" id="{3EF9B80B-0A2A-4A38-BFDC-8DDCE516D27F}"/>
              </a:ext>
            </a:extLst>
          </p:cNvPr>
          <p:cNvPicPr>
            <a:picLocks noChangeAspect="1"/>
          </p:cNvPicPr>
          <p:nvPr/>
        </p:nvPicPr>
        <p:blipFill>
          <a:blip r:embed="rId3"/>
          <a:stretch>
            <a:fillRect/>
          </a:stretch>
        </p:blipFill>
        <p:spPr>
          <a:xfrm>
            <a:off x="0" y="432682"/>
            <a:ext cx="2402032" cy="432854"/>
          </a:xfrm>
          <a:prstGeom prst="rect">
            <a:avLst/>
          </a:prstGeom>
        </p:spPr>
      </p:pic>
      <p:sp>
        <p:nvSpPr>
          <p:cNvPr id="5" name="Platshållare för innehåll 2">
            <a:extLst>
              <a:ext uri="{FF2B5EF4-FFF2-40B4-BE49-F238E27FC236}">
                <a16:creationId xmlns:a16="http://schemas.microsoft.com/office/drawing/2014/main" id="{08193E94-FBA2-4C60-92A2-A8E98A69C744}"/>
              </a:ext>
            </a:extLst>
          </p:cNvPr>
          <p:cNvSpPr txBox="1">
            <a:spLocks/>
          </p:cNvSpPr>
          <p:nvPr/>
        </p:nvSpPr>
        <p:spPr>
          <a:xfrm>
            <a:off x="2953438" y="1608463"/>
            <a:ext cx="6565135" cy="2886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1800">
                <a:latin typeface="Arial" panose="020B0604020202020204" pitchFamily="34" charset="0"/>
                <a:cs typeface="Arial" panose="020B0604020202020204" pitchFamily="34" charset="0"/>
              </a:rPr>
              <a:t>Avfall ska hanteras på ett sådant sätt att det inte lockar till sig skadedjur eller riskerar att kontaminera era produkter.</a:t>
            </a:r>
          </a:p>
          <a:p>
            <a:pPr>
              <a:lnSpc>
                <a:spcPct val="150000"/>
              </a:lnSpc>
            </a:pPr>
            <a:r>
              <a:rPr lang="sv-SE" sz="1800">
                <a:latin typeface="Arial" panose="020B0604020202020204" pitchFamily="34" charset="0"/>
                <a:cs typeface="Arial" panose="020B0604020202020204" pitchFamily="34" charset="0"/>
              </a:rPr>
              <a:t>Töm avfallsbehållare efter varje produktionstillfälle</a:t>
            </a:r>
          </a:p>
          <a:p>
            <a:pPr>
              <a:lnSpc>
                <a:spcPct val="150000"/>
              </a:lnSpc>
            </a:pPr>
            <a:r>
              <a:rPr lang="sv-SE" sz="1800">
                <a:latin typeface="Arial" panose="020B0604020202020204" pitchFamily="34" charset="0"/>
                <a:cs typeface="Arial" panose="020B0604020202020204" pitchFamily="34" charset="0"/>
              </a:rPr>
              <a:t>Förvara ert avfall i slutna behållare avskilt från produktionslokalen för att undvika att locka till er skadedjur.</a:t>
            </a:r>
          </a:p>
          <a:p>
            <a:pPr>
              <a:lnSpc>
                <a:spcPct val="150000"/>
              </a:lnSpc>
            </a:pPr>
            <a:r>
              <a:rPr lang="sv-SE" sz="1800">
                <a:latin typeface="Arial" panose="020B0604020202020204" pitchFamily="34" charset="0"/>
                <a:cs typeface="Arial" panose="020B0604020202020204" pitchFamily="34" charset="0"/>
              </a:rPr>
              <a:t>Rengör kärlen regelbundet</a:t>
            </a:r>
          </a:p>
          <a:p>
            <a:pPr>
              <a:lnSpc>
                <a:spcPct val="150000"/>
              </a:lnSpc>
            </a:pPr>
            <a:r>
              <a:rPr lang="sv-SE" sz="1800">
                <a:latin typeface="Arial" panose="020B0604020202020204" pitchFamily="34" charset="0"/>
                <a:cs typeface="Arial" panose="020B0604020202020204" pitchFamily="34" charset="0"/>
              </a:rPr>
              <a:t>Hanterar ni animaliska biprodukter behövs särskilda rutiner för dessa.</a:t>
            </a:r>
          </a:p>
        </p:txBody>
      </p:sp>
      <p:pic>
        <p:nvPicPr>
          <p:cNvPr id="6" name="Bildobjekt 5">
            <a:extLst>
              <a:ext uri="{FF2B5EF4-FFF2-40B4-BE49-F238E27FC236}">
                <a16:creationId xmlns:a16="http://schemas.microsoft.com/office/drawing/2014/main" id="{9500CF00-F8E9-4CF5-83E6-3EB198D210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73" b="91083" l="10000" r="96458">
                        <a14:foregroundMark x1="61875" y1="21975" x2="72500" y2="12102"/>
                        <a14:foregroundMark x1="72500" y1="12102" x2="83125" y2="17197"/>
                        <a14:foregroundMark x1="83125" y1="17197" x2="76875" y2="31210"/>
                        <a14:foregroundMark x1="76875" y1="31210" x2="76875" y2="31210"/>
                        <a14:foregroundMark x1="68750" y1="15924" x2="57917" y2="19745"/>
                        <a14:foregroundMark x1="57917" y1="19745" x2="53542" y2="35669"/>
                        <a14:foregroundMark x1="53542" y1="35669" x2="53542" y2="41401"/>
                        <a14:foregroundMark x1="80833" y1="77070" x2="59167" y2="94268"/>
                        <a14:foregroundMark x1="59167" y1="94268" x2="48542" y2="89490"/>
                        <a14:foregroundMark x1="48542" y1="89490" x2="46875" y2="91401"/>
                        <a14:foregroundMark x1="31875" y1="91401" x2="46042" y2="86943"/>
                        <a14:foregroundMark x1="46042" y1="86943" x2="79583" y2="99682"/>
                        <a14:foregroundMark x1="79583" y1="99682" x2="90208" y2="97771"/>
                        <a14:foregroundMark x1="90208" y1="97771" x2="96458" y2="84395"/>
                        <a14:foregroundMark x1="96458" y1="84395" x2="95208" y2="77070"/>
                        <a14:backgroundMark x1="41875" y1="74841" x2="50000" y2="61146"/>
                        <a14:backgroundMark x1="50000" y1="61146" x2="44583" y2="45541"/>
                        <a14:backgroundMark x1="44583" y1="45541" x2="47292" y2="29618"/>
                      </a14:backgroundRemoval>
                    </a14:imgEffect>
                  </a14:imgLayer>
                </a14:imgProps>
              </a:ext>
            </a:extLst>
          </a:blip>
          <a:stretch>
            <a:fillRect/>
          </a:stretch>
        </p:blipFill>
        <p:spPr>
          <a:xfrm>
            <a:off x="7379465" y="3429000"/>
            <a:ext cx="4572000" cy="2990850"/>
          </a:xfrm>
          <a:prstGeom prst="rect">
            <a:avLst/>
          </a:prstGeom>
        </p:spPr>
      </p:pic>
    </p:spTree>
    <p:extLst>
      <p:ext uri="{BB962C8B-B14F-4D97-AF65-F5344CB8AC3E}">
        <p14:creationId xmlns:p14="http://schemas.microsoft.com/office/powerpoint/2010/main" val="345127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C1CAA356-786E-4F84-99FD-8D4C31A744C5}"/>
              </a:ext>
            </a:extLst>
          </p:cNvPr>
          <p:cNvPicPr>
            <a:picLocks noChangeAspect="1"/>
          </p:cNvPicPr>
          <p:nvPr/>
        </p:nvPicPr>
        <p:blipFill>
          <a:blip r:embed="rId3"/>
          <a:stretch>
            <a:fillRect/>
          </a:stretch>
        </p:blipFill>
        <p:spPr>
          <a:xfrm>
            <a:off x="5667698" y="2554476"/>
            <a:ext cx="5556472" cy="3327819"/>
          </a:xfrm>
          <a:prstGeom prst="rect">
            <a:avLst/>
          </a:prstGeom>
        </p:spPr>
      </p:pic>
      <p:sp>
        <p:nvSpPr>
          <p:cNvPr id="2" name="Rubrik 1">
            <a:extLst>
              <a:ext uri="{FF2B5EF4-FFF2-40B4-BE49-F238E27FC236}">
                <a16:creationId xmlns:a16="http://schemas.microsoft.com/office/drawing/2014/main" id="{04139747-301C-4890-B73C-BCC065037B23}"/>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Spårbarhet </a:t>
            </a:r>
          </a:p>
          <a:p>
            <a:pPr algn="r"/>
            <a:r>
              <a:rPr lang="sv-SE" sz="2800">
                <a:latin typeface="Bahnschrift Condensed" panose="020B0502040204020203" pitchFamily="34" charset="0"/>
              </a:rPr>
              <a:t>&amp; Återkallelse  </a:t>
            </a:r>
          </a:p>
        </p:txBody>
      </p:sp>
      <p:pic>
        <p:nvPicPr>
          <p:cNvPr id="3" name="Bildobjekt 2">
            <a:extLst>
              <a:ext uri="{FF2B5EF4-FFF2-40B4-BE49-F238E27FC236}">
                <a16:creationId xmlns:a16="http://schemas.microsoft.com/office/drawing/2014/main" id="{94F5DFCE-0009-414A-9E64-65D192FF734C}"/>
              </a:ext>
            </a:extLst>
          </p:cNvPr>
          <p:cNvPicPr>
            <a:picLocks noChangeAspect="1"/>
          </p:cNvPicPr>
          <p:nvPr/>
        </p:nvPicPr>
        <p:blipFill>
          <a:blip r:embed="rId4"/>
          <a:stretch>
            <a:fillRect/>
          </a:stretch>
        </p:blipFill>
        <p:spPr>
          <a:xfrm>
            <a:off x="0" y="432682"/>
            <a:ext cx="2402032" cy="432854"/>
          </a:xfrm>
          <a:prstGeom prst="rect">
            <a:avLst/>
          </a:prstGeom>
        </p:spPr>
      </p:pic>
      <p:sp>
        <p:nvSpPr>
          <p:cNvPr id="5" name="Platshållare för innehåll 2">
            <a:extLst>
              <a:ext uri="{FF2B5EF4-FFF2-40B4-BE49-F238E27FC236}">
                <a16:creationId xmlns:a16="http://schemas.microsoft.com/office/drawing/2014/main" id="{D4FA1B60-55AF-4A12-826F-633C8FD1B597}"/>
              </a:ext>
            </a:extLst>
          </p:cNvPr>
          <p:cNvSpPr txBox="1">
            <a:spLocks/>
          </p:cNvSpPr>
          <p:nvPr/>
        </p:nvSpPr>
        <p:spPr>
          <a:xfrm>
            <a:off x="3734718" y="975705"/>
            <a:ext cx="5442334" cy="5115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u="sng">
                <a:latin typeface="Arial" panose="020B0604020202020204" pitchFamily="34" charset="0"/>
                <a:cs typeface="Arial" panose="020B0604020202020204" pitchFamily="34" charset="0"/>
              </a:rPr>
              <a:t>Spårbarhet ett steg framåt och ett steg bakåt</a:t>
            </a:r>
          </a:p>
          <a:p>
            <a:endParaRPr lang="sv-SE"/>
          </a:p>
        </p:txBody>
      </p:sp>
      <p:sp>
        <p:nvSpPr>
          <p:cNvPr id="7" name="textruta 6">
            <a:extLst>
              <a:ext uri="{FF2B5EF4-FFF2-40B4-BE49-F238E27FC236}">
                <a16:creationId xmlns:a16="http://schemas.microsoft.com/office/drawing/2014/main" id="{35ADDECB-4AB5-4BBE-98CD-1DC368E99FBF}"/>
              </a:ext>
            </a:extLst>
          </p:cNvPr>
          <p:cNvSpPr txBox="1"/>
          <p:nvPr/>
        </p:nvSpPr>
        <p:spPr>
          <a:xfrm>
            <a:off x="2192357" y="2498720"/>
            <a:ext cx="2710149" cy="1477328"/>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Vilka råvaror innehåller din produkt? Från vilken </a:t>
            </a:r>
            <a:r>
              <a:rPr lang="sv-SE" sz="1800" err="1">
                <a:latin typeface="Arial" panose="020B0604020202020204" pitchFamily="34" charset="0"/>
                <a:cs typeface="Arial" panose="020B0604020202020204" pitchFamily="34" charset="0"/>
              </a:rPr>
              <a:t>batch</a:t>
            </a:r>
            <a:r>
              <a:rPr lang="sv-SE" sz="1800">
                <a:latin typeface="Arial" panose="020B0604020202020204" pitchFamily="34" charset="0"/>
                <a:cs typeface="Arial" panose="020B0604020202020204" pitchFamily="34" charset="0"/>
              </a:rPr>
              <a:t> kommer råvarorna? Vem har levererat dina råvaror?</a:t>
            </a:r>
          </a:p>
        </p:txBody>
      </p:sp>
      <p:sp>
        <p:nvSpPr>
          <p:cNvPr id="9" name="textruta 8">
            <a:extLst>
              <a:ext uri="{FF2B5EF4-FFF2-40B4-BE49-F238E27FC236}">
                <a16:creationId xmlns:a16="http://schemas.microsoft.com/office/drawing/2014/main" id="{43994E8B-494B-44F4-89BB-603B41BCCC4F}"/>
              </a:ext>
            </a:extLst>
          </p:cNvPr>
          <p:cNvSpPr txBox="1"/>
          <p:nvPr/>
        </p:nvSpPr>
        <p:spPr>
          <a:xfrm>
            <a:off x="6659039" y="3429000"/>
            <a:ext cx="4021156" cy="1477328"/>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Vilka kunder har tagit emot dina produkter? Vilken eller vilka </a:t>
            </a:r>
            <a:r>
              <a:rPr lang="sv-SE" sz="1800" err="1">
                <a:latin typeface="Arial" panose="020B0604020202020204" pitchFamily="34" charset="0"/>
                <a:cs typeface="Arial" panose="020B0604020202020204" pitchFamily="34" charset="0"/>
              </a:rPr>
              <a:t>batch</a:t>
            </a:r>
            <a:r>
              <a:rPr lang="sv-SE" sz="1800">
                <a:latin typeface="Arial" panose="020B0604020202020204" pitchFamily="34" charset="0"/>
                <a:cs typeface="Arial" panose="020B0604020202020204" pitchFamily="34" charset="0"/>
              </a:rPr>
              <a:t> har de kunderna fått leverans ifrån? </a:t>
            </a:r>
          </a:p>
          <a:p>
            <a:r>
              <a:rPr lang="sv-SE" sz="1800">
                <a:latin typeface="Arial" panose="020B0604020202020204" pitchFamily="34" charset="0"/>
                <a:cs typeface="Arial" panose="020B0604020202020204" pitchFamily="34" charset="0"/>
              </a:rPr>
              <a:t>Vem är din kontaktperson på företaget? </a:t>
            </a:r>
          </a:p>
        </p:txBody>
      </p:sp>
      <p:pic>
        <p:nvPicPr>
          <p:cNvPr id="12" name="Bildobjekt 11">
            <a:extLst>
              <a:ext uri="{FF2B5EF4-FFF2-40B4-BE49-F238E27FC236}">
                <a16:creationId xmlns:a16="http://schemas.microsoft.com/office/drawing/2014/main" id="{C08966FC-E24D-48BD-B3CE-067272233098}"/>
              </a:ext>
            </a:extLst>
          </p:cNvPr>
          <p:cNvPicPr>
            <a:picLocks noChangeAspect="1"/>
          </p:cNvPicPr>
          <p:nvPr/>
        </p:nvPicPr>
        <p:blipFill>
          <a:blip r:embed="rId5"/>
          <a:stretch>
            <a:fillRect/>
          </a:stretch>
        </p:blipFill>
        <p:spPr>
          <a:xfrm>
            <a:off x="1201016" y="1950941"/>
            <a:ext cx="4466682" cy="2678230"/>
          </a:xfrm>
          <a:prstGeom prst="rect">
            <a:avLst/>
          </a:prstGeom>
        </p:spPr>
      </p:pic>
    </p:spTree>
    <p:extLst>
      <p:ext uri="{BB962C8B-B14F-4D97-AF65-F5344CB8AC3E}">
        <p14:creationId xmlns:p14="http://schemas.microsoft.com/office/powerpoint/2010/main" val="33094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1BB7C69D-E75B-4F09-AB5C-D5ECE759CE97}"/>
              </a:ext>
            </a:extLst>
          </p:cNvPr>
          <p:cNvPicPr>
            <a:picLocks noChangeAspect="1"/>
          </p:cNvPicPr>
          <p:nvPr/>
        </p:nvPicPr>
        <p:blipFill>
          <a:blip r:embed="rId3"/>
          <a:stretch>
            <a:fillRect/>
          </a:stretch>
        </p:blipFill>
        <p:spPr>
          <a:xfrm>
            <a:off x="3347181" y="3532633"/>
            <a:ext cx="8042312" cy="914479"/>
          </a:xfrm>
          <a:prstGeom prst="rect">
            <a:avLst/>
          </a:prstGeom>
        </p:spPr>
      </p:pic>
      <p:sp>
        <p:nvSpPr>
          <p:cNvPr id="2" name="Rubrik 1">
            <a:extLst>
              <a:ext uri="{FF2B5EF4-FFF2-40B4-BE49-F238E27FC236}">
                <a16:creationId xmlns:a16="http://schemas.microsoft.com/office/drawing/2014/main" id="{9C460E37-7663-499A-877B-57C6DC6AC331}"/>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Reklamation  </a:t>
            </a:r>
          </a:p>
        </p:txBody>
      </p:sp>
      <p:pic>
        <p:nvPicPr>
          <p:cNvPr id="3" name="Bildobjekt 2">
            <a:extLst>
              <a:ext uri="{FF2B5EF4-FFF2-40B4-BE49-F238E27FC236}">
                <a16:creationId xmlns:a16="http://schemas.microsoft.com/office/drawing/2014/main" id="{956BAC6F-E3E7-415E-9FA4-F458A9D6CCC7}"/>
              </a:ext>
            </a:extLst>
          </p:cNvPr>
          <p:cNvPicPr>
            <a:picLocks noChangeAspect="1"/>
          </p:cNvPicPr>
          <p:nvPr/>
        </p:nvPicPr>
        <p:blipFill>
          <a:blip r:embed="rId4"/>
          <a:stretch>
            <a:fillRect/>
          </a:stretch>
        </p:blipFill>
        <p:spPr>
          <a:xfrm>
            <a:off x="0" y="432682"/>
            <a:ext cx="2402032" cy="432854"/>
          </a:xfrm>
          <a:prstGeom prst="rect">
            <a:avLst/>
          </a:prstGeom>
        </p:spPr>
      </p:pic>
      <p:sp>
        <p:nvSpPr>
          <p:cNvPr id="5" name="Platshållare för innehåll 2">
            <a:extLst>
              <a:ext uri="{FF2B5EF4-FFF2-40B4-BE49-F238E27FC236}">
                <a16:creationId xmlns:a16="http://schemas.microsoft.com/office/drawing/2014/main" id="{C9DD2C0F-5A77-4FE3-B9F5-1AB6957040B3}"/>
              </a:ext>
            </a:extLst>
          </p:cNvPr>
          <p:cNvSpPr txBox="1">
            <a:spLocks/>
          </p:cNvSpPr>
          <p:nvPr/>
        </p:nvSpPr>
        <p:spPr>
          <a:xfrm>
            <a:off x="1752037" y="5494241"/>
            <a:ext cx="708349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800"/>
          </a:p>
        </p:txBody>
      </p:sp>
      <p:sp>
        <p:nvSpPr>
          <p:cNvPr id="7" name="textruta 6">
            <a:extLst>
              <a:ext uri="{FF2B5EF4-FFF2-40B4-BE49-F238E27FC236}">
                <a16:creationId xmlns:a16="http://schemas.microsoft.com/office/drawing/2014/main" id="{BBCF7E05-3F74-4E6F-8560-31F2F0DA5887}"/>
              </a:ext>
            </a:extLst>
          </p:cNvPr>
          <p:cNvSpPr txBox="1"/>
          <p:nvPr/>
        </p:nvSpPr>
        <p:spPr>
          <a:xfrm>
            <a:off x="914756" y="1686857"/>
            <a:ext cx="1916934" cy="923330"/>
          </a:xfrm>
          <a:prstGeom prst="rect">
            <a:avLst/>
          </a:prstGeom>
          <a:noFill/>
        </p:spPr>
        <p:txBody>
          <a:bodyPr wrap="square">
            <a:spAutoFit/>
          </a:bodyPr>
          <a:lstStyle/>
          <a:p>
            <a:pPr marL="0" indent="0">
              <a:buNone/>
            </a:pPr>
            <a:r>
              <a:rPr lang="sv-SE" sz="1800">
                <a:latin typeface="Arial" panose="020B0604020202020204" pitchFamily="34" charset="0"/>
                <a:cs typeface="Arial" panose="020B0604020202020204" pitchFamily="34" charset="0"/>
              </a:rPr>
              <a:t>Hur ska man hantera en reklamation?</a:t>
            </a:r>
          </a:p>
        </p:txBody>
      </p:sp>
      <p:sp>
        <p:nvSpPr>
          <p:cNvPr id="9" name="textruta 8">
            <a:extLst>
              <a:ext uri="{FF2B5EF4-FFF2-40B4-BE49-F238E27FC236}">
                <a16:creationId xmlns:a16="http://schemas.microsoft.com/office/drawing/2014/main" id="{7FC46DC7-8103-4E63-ADB0-410D548C3F71}"/>
              </a:ext>
            </a:extLst>
          </p:cNvPr>
          <p:cNvSpPr txBox="1"/>
          <p:nvPr/>
        </p:nvSpPr>
        <p:spPr>
          <a:xfrm>
            <a:off x="3558448" y="762110"/>
            <a:ext cx="4464275" cy="646331"/>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Var alltid professionell i ditt bemötande och kompensera kunden</a:t>
            </a:r>
          </a:p>
        </p:txBody>
      </p:sp>
      <p:sp>
        <p:nvSpPr>
          <p:cNvPr id="11" name="textruta 10">
            <a:extLst>
              <a:ext uri="{FF2B5EF4-FFF2-40B4-BE49-F238E27FC236}">
                <a16:creationId xmlns:a16="http://schemas.microsoft.com/office/drawing/2014/main" id="{EC021BAF-2C63-4D21-923F-37EE498AF5F6}"/>
              </a:ext>
            </a:extLst>
          </p:cNvPr>
          <p:cNvSpPr txBox="1"/>
          <p:nvPr/>
        </p:nvSpPr>
        <p:spPr>
          <a:xfrm>
            <a:off x="3558448" y="1686857"/>
            <a:ext cx="6356732" cy="646331"/>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Samla in information – vad har hänt? Var är varan inköpt? Kan de ge ett </a:t>
            </a:r>
            <a:r>
              <a:rPr lang="sv-SE" sz="1800" err="1">
                <a:latin typeface="Arial" panose="020B0604020202020204" pitchFamily="34" charset="0"/>
                <a:cs typeface="Arial" panose="020B0604020202020204" pitchFamily="34" charset="0"/>
              </a:rPr>
              <a:t>batchnummer</a:t>
            </a:r>
            <a:r>
              <a:rPr lang="sv-SE" sz="1800">
                <a:latin typeface="Arial" panose="020B0604020202020204" pitchFamily="34" charset="0"/>
                <a:cs typeface="Arial" panose="020B0604020202020204" pitchFamily="34" charset="0"/>
              </a:rPr>
              <a:t> för att förenkla spårning?</a:t>
            </a:r>
          </a:p>
        </p:txBody>
      </p:sp>
      <p:sp>
        <p:nvSpPr>
          <p:cNvPr id="13" name="textruta 12">
            <a:extLst>
              <a:ext uri="{FF2B5EF4-FFF2-40B4-BE49-F238E27FC236}">
                <a16:creationId xmlns:a16="http://schemas.microsoft.com/office/drawing/2014/main" id="{81AB9D51-E7D0-4259-A372-92512EAA56AB}"/>
              </a:ext>
            </a:extLst>
          </p:cNvPr>
          <p:cNvSpPr txBox="1"/>
          <p:nvPr/>
        </p:nvSpPr>
        <p:spPr>
          <a:xfrm>
            <a:off x="3558448" y="2655057"/>
            <a:ext cx="6147412" cy="646331"/>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Stoppa utleverans och återkalla </a:t>
            </a:r>
            <a:r>
              <a:rPr lang="sv-SE" sz="1800" err="1">
                <a:latin typeface="Arial" panose="020B0604020202020204" pitchFamily="34" charset="0"/>
                <a:cs typeface="Arial" panose="020B0604020202020204" pitchFamily="34" charset="0"/>
              </a:rPr>
              <a:t>batchen</a:t>
            </a:r>
            <a:r>
              <a:rPr lang="sv-SE" sz="1800">
                <a:latin typeface="Arial" panose="020B0604020202020204" pitchFamily="34" charset="0"/>
                <a:cs typeface="Arial" panose="020B0604020202020204" pitchFamily="34" charset="0"/>
              </a:rPr>
              <a:t> om den fortfarande finns till försäljning</a:t>
            </a:r>
          </a:p>
        </p:txBody>
      </p:sp>
      <p:sp>
        <p:nvSpPr>
          <p:cNvPr id="15" name="textruta 14">
            <a:extLst>
              <a:ext uri="{FF2B5EF4-FFF2-40B4-BE49-F238E27FC236}">
                <a16:creationId xmlns:a16="http://schemas.microsoft.com/office/drawing/2014/main" id="{0CB7D25B-522F-4B5C-9FEB-40E575C635DD}"/>
              </a:ext>
            </a:extLst>
          </p:cNvPr>
          <p:cNvSpPr txBox="1"/>
          <p:nvPr/>
        </p:nvSpPr>
        <p:spPr>
          <a:xfrm>
            <a:off x="3558448" y="3633802"/>
            <a:ext cx="8042313" cy="646331"/>
          </a:xfrm>
          <a:prstGeom prst="rect">
            <a:avLst/>
          </a:prstGeom>
          <a:noFill/>
        </p:spPr>
        <p:txBody>
          <a:bodyPr wrap="square">
            <a:spAutoFit/>
          </a:bodyPr>
          <a:lstStyle/>
          <a:p>
            <a:r>
              <a:rPr lang="sv-SE" sz="1800" dirty="0">
                <a:latin typeface="Arial" panose="020B0604020202020204" pitchFamily="34" charset="0"/>
                <a:cs typeface="Arial" panose="020B0604020202020204" pitchFamily="34" charset="0"/>
              </a:rPr>
              <a:t>Är reklamationen av en allvarlig art så kan allmänheten behöva informeras. Då ska detta anmälas till er kontrollmyndighet för att få hjälp med spårning</a:t>
            </a:r>
          </a:p>
        </p:txBody>
      </p:sp>
      <p:sp>
        <p:nvSpPr>
          <p:cNvPr id="17" name="textruta 16">
            <a:extLst>
              <a:ext uri="{FF2B5EF4-FFF2-40B4-BE49-F238E27FC236}">
                <a16:creationId xmlns:a16="http://schemas.microsoft.com/office/drawing/2014/main" id="{D10D66F7-05E2-472B-B772-8ABFF265CC44}"/>
              </a:ext>
            </a:extLst>
          </p:cNvPr>
          <p:cNvSpPr txBox="1"/>
          <p:nvPr/>
        </p:nvSpPr>
        <p:spPr>
          <a:xfrm>
            <a:off x="3558448" y="4582348"/>
            <a:ext cx="6147412" cy="646331"/>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Se över om det behövs förändringar i era rutiner för att undvika att det händer igen</a:t>
            </a:r>
          </a:p>
        </p:txBody>
      </p:sp>
      <p:sp>
        <p:nvSpPr>
          <p:cNvPr id="19" name="textruta 18">
            <a:extLst>
              <a:ext uri="{FF2B5EF4-FFF2-40B4-BE49-F238E27FC236}">
                <a16:creationId xmlns:a16="http://schemas.microsoft.com/office/drawing/2014/main" id="{EEA85F6C-B31F-45F1-A5BD-4B30C4A8EA86}"/>
              </a:ext>
            </a:extLst>
          </p:cNvPr>
          <p:cNvSpPr txBox="1"/>
          <p:nvPr/>
        </p:nvSpPr>
        <p:spPr>
          <a:xfrm>
            <a:off x="3558448" y="5582355"/>
            <a:ext cx="6147412" cy="369332"/>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Följ upp reklamationen och åtgärderna. </a:t>
            </a:r>
          </a:p>
        </p:txBody>
      </p:sp>
      <p:pic>
        <p:nvPicPr>
          <p:cNvPr id="20" name="Bildobjekt 19">
            <a:extLst>
              <a:ext uri="{FF2B5EF4-FFF2-40B4-BE49-F238E27FC236}">
                <a16:creationId xmlns:a16="http://schemas.microsoft.com/office/drawing/2014/main" id="{F909BB42-465C-4115-B217-202FFB7BBFC1}"/>
              </a:ext>
            </a:extLst>
          </p:cNvPr>
          <p:cNvPicPr>
            <a:picLocks noChangeAspect="1"/>
          </p:cNvPicPr>
          <p:nvPr/>
        </p:nvPicPr>
        <p:blipFill>
          <a:blip r:embed="rId5"/>
          <a:stretch>
            <a:fillRect/>
          </a:stretch>
        </p:blipFill>
        <p:spPr>
          <a:xfrm>
            <a:off x="3371202" y="688455"/>
            <a:ext cx="4993001" cy="798821"/>
          </a:xfrm>
          <a:prstGeom prst="rect">
            <a:avLst/>
          </a:prstGeom>
        </p:spPr>
      </p:pic>
      <p:pic>
        <p:nvPicPr>
          <p:cNvPr id="21" name="Bildobjekt 20">
            <a:extLst>
              <a:ext uri="{FF2B5EF4-FFF2-40B4-BE49-F238E27FC236}">
                <a16:creationId xmlns:a16="http://schemas.microsoft.com/office/drawing/2014/main" id="{7C1B11D1-C63D-4C44-8FE7-65688DA6BCB4}"/>
              </a:ext>
            </a:extLst>
          </p:cNvPr>
          <p:cNvPicPr>
            <a:picLocks noChangeAspect="1"/>
          </p:cNvPicPr>
          <p:nvPr/>
        </p:nvPicPr>
        <p:blipFill>
          <a:blip r:embed="rId6"/>
          <a:stretch>
            <a:fillRect/>
          </a:stretch>
        </p:blipFill>
        <p:spPr>
          <a:xfrm>
            <a:off x="3371202" y="1575189"/>
            <a:ext cx="6356732" cy="910112"/>
          </a:xfrm>
          <a:prstGeom prst="rect">
            <a:avLst/>
          </a:prstGeom>
        </p:spPr>
      </p:pic>
      <p:pic>
        <p:nvPicPr>
          <p:cNvPr id="22" name="Bildobjekt 21">
            <a:extLst>
              <a:ext uri="{FF2B5EF4-FFF2-40B4-BE49-F238E27FC236}">
                <a16:creationId xmlns:a16="http://schemas.microsoft.com/office/drawing/2014/main" id="{2C70F775-2033-4612-9E16-7424AE490357}"/>
              </a:ext>
            </a:extLst>
          </p:cNvPr>
          <p:cNvPicPr>
            <a:picLocks noChangeAspect="1"/>
          </p:cNvPicPr>
          <p:nvPr/>
        </p:nvPicPr>
        <p:blipFill>
          <a:blip r:embed="rId3"/>
          <a:stretch>
            <a:fillRect/>
          </a:stretch>
        </p:blipFill>
        <p:spPr>
          <a:xfrm>
            <a:off x="3369255" y="2540927"/>
            <a:ext cx="6358679" cy="914479"/>
          </a:xfrm>
          <a:prstGeom prst="rect">
            <a:avLst/>
          </a:prstGeom>
        </p:spPr>
      </p:pic>
      <p:pic>
        <p:nvPicPr>
          <p:cNvPr id="24" name="Bildobjekt 23">
            <a:extLst>
              <a:ext uri="{FF2B5EF4-FFF2-40B4-BE49-F238E27FC236}">
                <a16:creationId xmlns:a16="http://schemas.microsoft.com/office/drawing/2014/main" id="{4FB80155-60E3-4089-8CBC-FF5E3935964E}"/>
              </a:ext>
            </a:extLst>
          </p:cNvPr>
          <p:cNvPicPr>
            <a:picLocks noChangeAspect="1"/>
          </p:cNvPicPr>
          <p:nvPr/>
        </p:nvPicPr>
        <p:blipFill>
          <a:blip r:embed="rId3"/>
          <a:stretch>
            <a:fillRect/>
          </a:stretch>
        </p:blipFill>
        <p:spPr>
          <a:xfrm>
            <a:off x="3347181" y="4512992"/>
            <a:ext cx="6358679" cy="833753"/>
          </a:xfrm>
          <a:prstGeom prst="rect">
            <a:avLst/>
          </a:prstGeom>
        </p:spPr>
      </p:pic>
      <p:pic>
        <p:nvPicPr>
          <p:cNvPr id="25" name="Bildobjekt 24">
            <a:extLst>
              <a:ext uri="{FF2B5EF4-FFF2-40B4-BE49-F238E27FC236}">
                <a16:creationId xmlns:a16="http://schemas.microsoft.com/office/drawing/2014/main" id="{2C007E17-91A9-4B8A-8319-C53DC7600437}"/>
              </a:ext>
            </a:extLst>
          </p:cNvPr>
          <p:cNvPicPr>
            <a:picLocks noChangeAspect="1"/>
          </p:cNvPicPr>
          <p:nvPr/>
        </p:nvPicPr>
        <p:blipFill>
          <a:blip r:embed="rId3"/>
          <a:stretch>
            <a:fillRect/>
          </a:stretch>
        </p:blipFill>
        <p:spPr>
          <a:xfrm>
            <a:off x="3347180" y="5479395"/>
            <a:ext cx="6358679" cy="606631"/>
          </a:xfrm>
          <a:prstGeom prst="rect">
            <a:avLst/>
          </a:prstGeom>
        </p:spPr>
      </p:pic>
    </p:spTree>
    <p:extLst>
      <p:ext uri="{BB962C8B-B14F-4D97-AF65-F5344CB8AC3E}">
        <p14:creationId xmlns:p14="http://schemas.microsoft.com/office/powerpoint/2010/main" val="78493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D3AF26-2E70-4603-9104-DDBFD4545AF0}"/>
              </a:ext>
            </a:extLst>
          </p:cNvPr>
          <p:cNvSpPr/>
          <p:nvPr/>
        </p:nvSpPr>
        <p:spPr>
          <a:xfrm>
            <a:off x="6036226" y="5086608"/>
            <a:ext cx="3240360" cy="1152128"/>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Likbent triangel 2">
            <a:extLst>
              <a:ext uri="{FF2B5EF4-FFF2-40B4-BE49-F238E27FC236}">
                <a16:creationId xmlns:a16="http://schemas.microsoft.com/office/drawing/2014/main" id="{7670D068-3D28-4231-BF8B-D2FE06A5127A}"/>
              </a:ext>
            </a:extLst>
          </p:cNvPr>
          <p:cNvSpPr/>
          <p:nvPr/>
        </p:nvSpPr>
        <p:spPr>
          <a:xfrm>
            <a:off x="6036227" y="1361206"/>
            <a:ext cx="3240359" cy="1539614"/>
          </a:xfrm>
          <a:prstGeom prst="triangle">
            <a:avLst/>
          </a:prstGeom>
          <a:solidFill>
            <a:srgbClr val="E7E0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1D7A5154-6427-4C14-98D4-E5455778CE2E}"/>
              </a:ext>
            </a:extLst>
          </p:cNvPr>
          <p:cNvSpPr txBox="1"/>
          <p:nvPr/>
        </p:nvSpPr>
        <p:spPr>
          <a:xfrm>
            <a:off x="6501676" y="1977688"/>
            <a:ext cx="2232248" cy="738664"/>
          </a:xfrm>
          <a:prstGeom prst="rect">
            <a:avLst/>
          </a:prstGeom>
          <a:noFill/>
        </p:spPr>
        <p:txBody>
          <a:bodyPr wrap="square" rtlCol="0">
            <a:spAutoFit/>
          </a:bodyPr>
          <a:lstStyle/>
          <a:p>
            <a:pPr algn="ctr"/>
            <a:r>
              <a:rPr lang="sv-SE">
                <a:latin typeface="Arial" panose="020B0604020202020204" pitchFamily="34" charset="0"/>
                <a:cs typeface="Arial" panose="020B0604020202020204" pitchFamily="34" charset="0"/>
              </a:rPr>
              <a:t>HACCP</a:t>
            </a:r>
          </a:p>
          <a:p>
            <a:pPr algn="ctr"/>
            <a:r>
              <a:rPr lang="sv-SE" sz="1200">
                <a:latin typeface="Arial" panose="020B0604020202020204" pitchFamily="34" charset="0"/>
                <a:cs typeface="Arial" panose="020B0604020202020204" pitchFamily="34" charset="0"/>
              </a:rPr>
              <a:t>Faroanalys, </a:t>
            </a:r>
          </a:p>
          <a:p>
            <a:pPr algn="ctr"/>
            <a:r>
              <a:rPr lang="sv-SE" sz="1200">
                <a:latin typeface="Arial" panose="020B0604020202020204" pitchFamily="34" charset="0"/>
                <a:cs typeface="Arial" panose="020B0604020202020204" pitchFamily="34" charset="0"/>
              </a:rPr>
              <a:t>produktsäkerhet</a:t>
            </a:r>
          </a:p>
        </p:txBody>
      </p:sp>
      <p:sp>
        <p:nvSpPr>
          <p:cNvPr id="5" name="Rektangel 4">
            <a:extLst>
              <a:ext uri="{FF2B5EF4-FFF2-40B4-BE49-F238E27FC236}">
                <a16:creationId xmlns:a16="http://schemas.microsoft.com/office/drawing/2014/main" id="{0B0E5693-DD39-4C6B-8963-9CA24351288D}"/>
              </a:ext>
            </a:extLst>
          </p:cNvPr>
          <p:cNvSpPr/>
          <p:nvPr/>
        </p:nvSpPr>
        <p:spPr>
          <a:xfrm>
            <a:off x="6036228" y="2985602"/>
            <a:ext cx="3275423" cy="2016224"/>
          </a:xfrm>
          <a:prstGeom prst="rect">
            <a:avLst/>
          </a:prstGeom>
          <a:solidFill>
            <a:srgbClr val="C5B4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819CF094-2DCD-4CE4-92CF-3253BD6F848B}"/>
              </a:ext>
            </a:extLst>
          </p:cNvPr>
          <p:cNvSpPr txBox="1"/>
          <p:nvPr/>
        </p:nvSpPr>
        <p:spPr>
          <a:xfrm>
            <a:off x="6197250" y="3070385"/>
            <a:ext cx="2988441" cy="1846659"/>
          </a:xfrm>
          <a:prstGeom prst="rect">
            <a:avLst/>
          </a:prstGeom>
          <a:noFill/>
          <a:ln>
            <a:noFill/>
          </a:ln>
        </p:spPr>
        <p:txBody>
          <a:bodyPr wrap="square" rtlCol="0">
            <a:spAutoFit/>
          </a:bodyPr>
          <a:lstStyle/>
          <a:p>
            <a:pPr algn="ctr"/>
            <a:r>
              <a:rPr lang="sv-SE" sz="1600" b="1">
                <a:latin typeface="Arial" panose="020B0604020202020204" pitchFamily="34" charset="0"/>
                <a:cs typeface="Arial" panose="020B0604020202020204" pitchFamily="34" charset="0"/>
              </a:rPr>
              <a:t>GRUNDFÖRUTSÄTTNINGAR</a:t>
            </a:r>
          </a:p>
          <a:p>
            <a:pPr algn="ctr"/>
            <a:endParaRPr lang="sv-SE" sz="1000">
              <a:latin typeface="Arial" panose="020B0604020202020204" pitchFamily="34" charset="0"/>
              <a:cs typeface="Arial" panose="020B0604020202020204" pitchFamily="34" charset="0"/>
            </a:endParaRPr>
          </a:p>
          <a:p>
            <a:pPr algn="ctr"/>
            <a:r>
              <a:rPr lang="sv-SE">
                <a:latin typeface="Arial" panose="020B0604020202020204" pitchFamily="34" charset="0"/>
                <a:cs typeface="Arial" panose="020B0604020202020204" pitchFamily="34" charset="0"/>
              </a:rPr>
              <a:t>GHP- god hygienpraxis</a:t>
            </a:r>
          </a:p>
          <a:p>
            <a:pPr algn="ctr"/>
            <a:r>
              <a:rPr lang="sv-SE" sz="1100">
                <a:latin typeface="Arial" panose="020B0604020202020204" pitchFamily="34" charset="0"/>
                <a:cs typeface="Arial" panose="020B0604020202020204" pitchFamily="34" charset="0"/>
              </a:rPr>
              <a:t>Bra lokaler, lämplig utrustning, goda arbetsrutiner</a:t>
            </a:r>
          </a:p>
          <a:p>
            <a:pPr algn="ctr"/>
            <a:r>
              <a:rPr lang="sv-SE">
                <a:latin typeface="Arial" panose="020B0604020202020204" pitchFamily="34" charset="0"/>
                <a:cs typeface="Arial" panose="020B0604020202020204" pitchFamily="34" charset="0"/>
              </a:rPr>
              <a:t>GMP- god tillverkningssed</a:t>
            </a:r>
          </a:p>
          <a:p>
            <a:pPr algn="ctr"/>
            <a:r>
              <a:rPr lang="sv-SE" sz="1200">
                <a:latin typeface="Arial" panose="020B0604020202020204" pitchFamily="34" charset="0"/>
                <a:cs typeface="Arial" panose="020B0604020202020204" pitchFamily="34" charset="0"/>
              </a:rPr>
              <a:t>Korrekt märkning, kunder inte vilseleds</a:t>
            </a:r>
          </a:p>
          <a:p>
            <a:pPr algn="ctr"/>
            <a:endParaRPr lang="sv-SE">
              <a:latin typeface="Arial" panose="020B0604020202020204" pitchFamily="34" charset="0"/>
              <a:cs typeface="Arial" panose="020B0604020202020204" pitchFamily="34" charset="0"/>
            </a:endParaRPr>
          </a:p>
        </p:txBody>
      </p:sp>
      <p:sp>
        <p:nvSpPr>
          <p:cNvPr id="7" name="Rubrik 8">
            <a:extLst>
              <a:ext uri="{FF2B5EF4-FFF2-40B4-BE49-F238E27FC236}">
                <a16:creationId xmlns:a16="http://schemas.microsoft.com/office/drawing/2014/main" id="{674C3E2B-B72B-4B16-A78B-F58EEBA5D51F}"/>
              </a:ext>
            </a:extLst>
          </p:cNvPr>
          <p:cNvSpPr txBox="1">
            <a:spLocks/>
          </p:cNvSpPr>
          <p:nvPr/>
        </p:nvSpPr>
        <p:spPr>
          <a:xfrm>
            <a:off x="2192007" y="2043885"/>
            <a:ext cx="3903993" cy="100841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latin typeface="Bahnschrift Condensed" panose="020B0502040204020203" pitchFamily="34" charset="0"/>
              </a:rPr>
              <a:t>System för Livsmedelssäkerhet</a:t>
            </a:r>
          </a:p>
        </p:txBody>
      </p:sp>
      <p:pic>
        <p:nvPicPr>
          <p:cNvPr id="8" name="Bildobjekt 7">
            <a:extLst>
              <a:ext uri="{FF2B5EF4-FFF2-40B4-BE49-F238E27FC236}">
                <a16:creationId xmlns:a16="http://schemas.microsoft.com/office/drawing/2014/main" id="{D762AAE9-65B9-4A31-824F-A2B0A8223DA9}"/>
              </a:ext>
            </a:extLst>
          </p:cNvPr>
          <p:cNvPicPr>
            <a:picLocks noChangeAspect="1"/>
          </p:cNvPicPr>
          <p:nvPr/>
        </p:nvPicPr>
        <p:blipFill>
          <a:blip r:embed="rId3"/>
          <a:stretch>
            <a:fillRect/>
          </a:stretch>
        </p:blipFill>
        <p:spPr>
          <a:xfrm>
            <a:off x="0" y="432682"/>
            <a:ext cx="2402032" cy="432854"/>
          </a:xfrm>
          <a:prstGeom prst="rect">
            <a:avLst/>
          </a:prstGeom>
        </p:spPr>
      </p:pic>
      <p:sp>
        <p:nvSpPr>
          <p:cNvPr id="10" name="textruta 9">
            <a:extLst>
              <a:ext uri="{FF2B5EF4-FFF2-40B4-BE49-F238E27FC236}">
                <a16:creationId xmlns:a16="http://schemas.microsoft.com/office/drawing/2014/main" id="{F6E34B93-C2A7-43A9-A78A-07F20FF44C02}"/>
              </a:ext>
            </a:extLst>
          </p:cNvPr>
          <p:cNvSpPr txBox="1"/>
          <p:nvPr/>
        </p:nvSpPr>
        <p:spPr>
          <a:xfrm>
            <a:off x="6720302" y="5478006"/>
            <a:ext cx="1872208" cy="369332"/>
          </a:xfrm>
          <a:prstGeom prst="rect">
            <a:avLst/>
          </a:prstGeom>
          <a:noFill/>
        </p:spPr>
        <p:txBody>
          <a:bodyPr wrap="square" rtlCol="0">
            <a:spAutoFit/>
          </a:bodyPr>
          <a:lstStyle/>
          <a:p>
            <a:pPr algn="ctr"/>
            <a:r>
              <a:rPr lang="sv-SE">
                <a:latin typeface="Arial" panose="020B0604020202020204" pitchFamily="34" charset="0"/>
                <a:cs typeface="Arial" panose="020B0604020202020204" pitchFamily="34" charset="0"/>
              </a:rPr>
              <a:t>LOKALEN</a:t>
            </a:r>
          </a:p>
        </p:txBody>
      </p:sp>
      <p:sp>
        <p:nvSpPr>
          <p:cNvPr id="11" name="Rubrik 1">
            <a:extLst>
              <a:ext uri="{FF2B5EF4-FFF2-40B4-BE49-F238E27FC236}">
                <a16:creationId xmlns:a16="http://schemas.microsoft.com/office/drawing/2014/main" id="{7B709509-C32F-4455-A85E-B29A0945985A}"/>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Riskanalys</a:t>
            </a:r>
          </a:p>
        </p:txBody>
      </p:sp>
    </p:spTree>
    <p:extLst>
      <p:ext uri="{BB962C8B-B14F-4D97-AF65-F5344CB8AC3E}">
        <p14:creationId xmlns:p14="http://schemas.microsoft.com/office/powerpoint/2010/main" val="470037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9E7E44FC-44C2-4DB2-B8D8-79AD5CE14BDC}"/>
              </a:ext>
            </a:extLst>
          </p:cNvPr>
          <p:cNvPicPr>
            <a:picLocks noChangeAspect="1"/>
          </p:cNvPicPr>
          <p:nvPr/>
        </p:nvPicPr>
        <p:blipFill>
          <a:blip r:embed="rId3">
            <a:alphaModFix amt="50000"/>
          </a:blip>
          <a:stretch>
            <a:fillRect/>
          </a:stretch>
        </p:blipFill>
        <p:spPr>
          <a:xfrm>
            <a:off x="2402032" y="1058487"/>
            <a:ext cx="9661715" cy="5431451"/>
          </a:xfrm>
          <a:prstGeom prst="rect">
            <a:avLst/>
          </a:prstGeom>
          <a:ln>
            <a:noFill/>
          </a:ln>
          <a:effectLst>
            <a:softEdge rad="112500"/>
          </a:effectLst>
        </p:spPr>
      </p:pic>
      <p:sp>
        <p:nvSpPr>
          <p:cNvPr id="3" name="Rubrik 1">
            <a:extLst>
              <a:ext uri="{FF2B5EF4-FFF2-40B4-BE49-F238E27FC236}">
                <a16:creationId xmlns:a16="http://schemas.microsoft.com/office/drawing/2014/main" id="{C30A4197-600D-4ACC-BF57-9111F40913C8}"/>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Vatten  </a:t>
            </a:r>
          </a:p>
        </p:txBody>
      </p:sp>
      <p:pic>
        <p:nvPicPr>
          <p:cNvPr id="4" name="Bildobjekt 3">
            <a:extLst>
              <a:ext uri="{FF2B5EF4-FFF2-40B4-BE49-F238E27FC236}">
                <a16:creationId xmlns:a16="http://schemas.microsoft.com/office/drawing/2014/main" id="{E850231B-F358-4A2E-ABEE-5C09071E7F98}"/>
              </a:ext>
            </a:extLst>
          </p:cNvPr>
          <p:cNvPicPr>
            <a:picLocks noChangeAspect="1"/>
          </p:cNvPicPr>
          <p:nvPr/>
        </p:nvPicPr>
        <p:blipFill>
          <a:blip r:embed="rId4"/>
          <a:stretch>
            <a:fillRect/>
          </a:stretch>
        </p:blipFill>
        <p:spPr>
          <a:xfrm>
            <a:off x="0" y="432682"/>
            <a:ext cx="2402032" cy="432854"/>
          </a:xfrm>
          <a:prstGeom prst="rect">
            <a:avLst/>
          </a:prstGeom>
        </p:spPr>
      </p:pic>
      <p:sp>
        <p:nvSpPr>
          <p:cNvPr id="8" name="Ellips 7">
            <a:extLst>
              <a:ext uri="{FF2B5EF4-FFF2-40B4-BE49-F238E27FC236}">
                <a16:creationId xmlns:a16="http://schemas.microsoft.com/office/drawing/2014/main" id="{B5570BE6-5047-48AE-B6AE-3CADD48794BC}"/>
              </a:ext>
            </a:extLst>
          </p:cNvPr>
          <p:cNvSpPr/>
          <p:nvPr/>
        </p:nvSpPr>
        <p:spPr>
          <a:xfrm>
            <a:off x="4442193" y="3662488"/>
            <a:ext cx="2192890" cy="2137025"/>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solidFill>
                  <a:schemeClr val="tx1"/>
                </a:solidFill>
                <a:latin typeface="Bahnschrift Condensed" panose="020B0502040204020203" pitchFamily="34" charset="0"/>
              </a:rPr>
              <a:t>Egen Brunn? </a:t>
            </a:r>
            <a:endParaRPr lang="sv-SE" sz="3600">
              <a:solidFill>
                <a:schemeClr val="tx1"/>
              </a:solidFill>
              <a:latin typeface="Bahnschrift Condensed" panose="020B0502040204020203" pitchFamily="34" charset="0"/>
            </a:endParaRPr>
          </a:p>
        </p:txBody>
      </p:sp>
      <p:sp>
        <p:nvSpPr>
          <p:cNvPr id="9" name="Ellips 8">
            <a:extLst>
              <a:ext uri="{FF2B5EF4-FFF2-40B4-BE49-F238E27FC236}">
                <a16:creationId xmlns:a16="http://schemas.microsoft.com/office/drawing/2014/main" id="{30C0D1B4-7616-4E38-A81D-520ED45B44DA}"/>
              </a:ext>
            </a:extLst>
          </p:cNvPr>
          <p:cNvSpPr/>
          <p:nvPr/>
        </p:nvSpPr>
        <p:spPr>
          <a:xfrm>
            <a:off x="2879286" y="1638736"/>
            <a:ext cx="2192890" cy="2023752"/>
          </a:xfrm>
          <a:prstGeom prst="ellipse">
            <a:avLst/>
          </a:prstGeom>
          <a:solidFill>
            <a:srgbClr val="FFF7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solidFill>
                  <a:schemeClr val="tx1"/>
                </a:solidFill>
                <a:latin typeface="Bahnschrift Condensed" panose="020B0502040204020203" pitchFamily="34" charset="0"/>
              </a:rPr>
              <a:t>Kommunalt </a:t>
            </a:r>
          </a:p>
          <a:p>
            <a:pPr algn="ctr"/>
            <a:r>
              <a:rPr lang="sv-SE" sz="2800">
                <a:solidFill>
                  <a:schemeClr val="tx1"/>
                </a:solidFill>
                <a:latin typeface="Bahnschrift Condensed" panose="020B0502040204020203" pitchFamily="34" charset="0"/>
              </a:rPr>
              <a:t>Vatten ? </a:t>
            </a:r>
          </a:p>
          <a:p>
            <a:pPr algn="ctr"/>
            <a:endParaRPr lang="sv-SE" sz="1400">
              <a:solidFill>
                <a:schemeClr val="tx1"/>
              </a:solidFill>
              <a:latin typeface="Bahnschrift Condensed" panose="020B0502040204020203" pitchFamily="34" charset="0"/>
            </a:endParaRPr>
          </a:p>
        </p:txBody>
      </p:sp>
    </p:spTree>
    <p:extLst>
      <p:ext uri="{BB962C8B-B14F-4D97-AF65-F5344CB8AC3E}">
        <p14:creationId xmlns:p14="http://schemas.microsoft.com/office/powerpoint/2010/main" val="279608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1E800196-D651-4F73-AF73-3594F641B666}"/>
              </a:ext>
            </a:extLst>
          </p:cNvPr>
          <p:cNvSpPr txBox="1"/>
          <p:nvPr/>
        </p:nvSpPr>
        <p:spPr>
          <a:xfrm>
            <a:off x="2760643" y="1487277"/>
            <a:ext cx="7363858" cy="5155257"/>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För dig som har kommunalt vatten har kommunen ett testprogram som säkerställer att vatten håller dricksvattenkvalitet. Då räcker det att du själv tar några tester vid dina tappställen för att säkerställa god hygien i dina lokaler. Vattnet kan användas i livsmedel utan ytterligare tester.</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Har du egen brunn och använder vatten i din livsmedelsproduktion  krävs att du registrerar dig som vattenverk hos din kommun och skapar ett egenkontrollprogram som säkerställer att ditt vatten håller dricksvattenkvalitet. Om du inte använder vatten i dina produkter utan endast för städning av lokaler krävs inte ett lika omfattande testprogram men man måste fortfarande säkerställa att man har rent vatten.</a:t>
            </a:r>
          </a:p>
        </p:txBody>
      </p:sp>
      <p:sp>
        <p:nvSpPr>
          <p:cNvPr id="8" name="Rubrik 1">
            <a:extLst>
              <a:ext uri="{FF2B5EF4-FFF2-40B4-BE49-F238E27FC236}">
                <a16:creationId xmlns:a16="http://schemas.microsoft.com/office/drawing/2014/main" id="{280C83E7-53C6-45F6-B26D-FBD3A24683C3}"/>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Vatten  </a:t>
            </a:r>
          </a:p>
        </p:txBody>
      </p:sp>
      <p:pic>
        <p:nvPicPr>
          <p:cNvPr id="9" name="Bildobjekt 8">
            <a:extLst>
              <a:ext uri="{FF2B5EF4-FFF2-40B4-BE49-F238E27FC236}">
                <a16:creationId xmlns:a16="http://schemas.microsoft.com/office/drawing/2014/main" id="{C32AB939-9B37-4DC6-BC1D-17DC3E14E761}"/>
              </a:ext>
            </a:extLst>
          </p:cNvPr>
          <p:cNvPicPr>
            <a:picLocks noChangeAspect="1"/>
          </p:cNvPicPr>
          <p:nvPr/>
        </p:nvPicPr>
        <p:blipFill>
          <a:blip r:embed="rId3"/>
          <a:stretch>
            <a:fillRect/>
          </a:stretch>
        </p:blipFill>
        <p:spPr>
          <a:xfrm>
            <a:off x="0" y="432682"/>
            <a:ext cx="2402032" cy="432854"/>
          </a:xfrm>
          <a:prstGeom prst="rect">
            <a:avLst/>
          </a:prstGeom>
        </p:spPr>
      </p:pic>
    </p:spTree>
    <p:extLst>
      <p:ext uri="{BB962C8B-B14F-4D97-AF65-F5344CB8AC3E}">
        <p14:creationId xmlns:p14="http://schemas.microsoft.com/office/powerpoint/2010/main" val="3291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AE3D6CD-AB48-4CAE-AA44-A03F8BCD2B14}"/>
              </a:ext>
            </a:extLst>
          </p:cNvPr>
          <p:cNvSpPr txBox="1">
            <a:spLocks/>
          </p:cNvSpPr>
          <p:nvPr/>
        </p:nvSpPr>
        <p:spPr>
          <a:xfrm>
            <a:off x="838200" y="1825625"/>
            <a:ext cx="1356084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p>
        </p:txBody>
      </p:sp>
      <p:sp>
        <p:nvSpPr>
          <p:cNvPr id="4" name="Platshållare för innehåll 2">
            <a:extLst>
              <a:ext uri="{FF2B5EF4-FFF2-40B4-BE49-F238E27FC236}">
                <a16:creationId xmlns:a16="http://schemas.microsoft.com/office/drawing/2014/main" id="{606667CA-AE96-453E-8AA7-E3B79668DE83}"/>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p>
        </p:txBody>
      </p:sp>
      <p:sp>
        <p:nvSpPr>
          <p:cNvPr id="6" name="textruta 5">
            <a:extLst>
              <a:ext uri="{FF2B5EF4-FFF2-40B4-BE49-F238E27FC236}">
                <a16:creationId xmlns:a16="http://schemas.microsoft.com/office/drawing/2014/main" id="{E730FC58-DC0D-4C99-BE5B-5A876499A26F}"/>
              </a:ext>
            </a:extLst>
          </p:cNvPr>
          <p:cNvSpPr txBox="1"/>
          <p:nvPr/>
        </p:nvSpPr>
        <p:spPr>
          <a:xfrm>
            <a:off x="3313255" y="1825625"/>
            <a:ext cx="6077325" cy="3996479"/>
          </a:xfrm>
          <a:prstGeom prst="rect">
            <a:avLst/>
          </a:prstGeom>
          <a:noFill/>
        </p:spPr>
        <p:txBody>
          <a:bodyPr wrap="square">
            <a:spAutoFit/>
          </a:bodyPr>
          <a:lstStyle/>
          <a:p>
            <a:pPr marR="0" lvl="0" algn="l" defTabSz="914400" rtl="0" eaLnBrk="1" fontAlgn="auto" latinLnBrk="0" hangingPunct="1">
              <a:lnSpc>
                <a:spcPct val="150000"/>
              </a:lnSpc>
              <a:spcBef>
                <a:spcPts val="1000"/>
              </a:spcBef>
              <a:spcAft>
                <a:spcPts val="0"/>
              </a:spcAft>
              <a:buClrTx/>
              <a:buSzTx/>
              <a:tabLst/>
              <a:defRPr/>
            </a:pPr>
            <a:r>
              <a:rPr kumimoji="0" lang="sv-SE"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Säljer du färdigförpackade livsmedel krävs att viss information finns med på din etikett. Det finns även vissa krav på hur den ska presenteras. Märkningslagstiftningen är till för att inte vilseleda konsumenten så fokus ligger på synlighet, tydlighet och lättolkad information.</a:t>
            </a:r>
          </a:p>
          <a:p>
            <a:pPr marR="0" lvl="0" algn="l" defTabSz="914400" rtl="0" eaLnBrk="1" fontAlgn="auto" latinLnBrk="0" hangingPunct="1">
              <a:lnSpc>
                <a:spcPct val="150000"/>
              </a:lnSpc>
              <a:spcBef>
                <a:spcPts val="1000"/>
              </a:spcBef>
              <a:spcAft>
                <a:spcPts val="0"/>
              </a:spcAft>
              <a:buClrTx/>
              <a:buSzTx/>
              <a:tabLst/>
              <a:defRPr/>
            </a:pPr>
            <a:r>
              <a:rPr lang="sv-SE" dirty="0">
                <a:solidFill>
                  <a:prstClr val="black"/>
                </a:solidFill>
                <a:latin typeface="Arial" panose="020B0604020202020204" pitchFamily="34" charset="0"/>
                <a:cs typeface="Arial" panose="020B0604020202020204" pitchFamily="34" charset="0"/>
              </a:rPr>
              <a:t>Om du enbart serverar färdigtillagat livsmedel kan det ändå vara bra att veta vilken information gästen kan kräva, främst när det gäller allergener.</a:t>
            </a:r>
            <a:endParaRPr kumimoji="0" lang="sv-SE"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1000"/>
              </a:spcBef>
              <a:spcAft>
                <a:spcPts val="0"/>
              </a:spcAft>
              <a:buClrTx/>
              <a:buSzTx/>
              <a:tabLst/>
              <a:defRPr/>
            </a:pPr>
            <a:endParaRPr lang="sv-SE" sz="1600" dirty="0">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CFAE81F4-81DC-4DB4-B8EA-7F4ABC2BC839}"/>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Märkning  </a:t>
            </a:r>
          </a:p>
        </p:txBody>
      </p:sp>
      <p:pic>
        <p:nvPicPr>
          <p:cNvPr id="8" name="Bildobjekt 7">
            <a:extLst>
              <a:ext uri="{FF2B5EF4-FFF2-40B4-BE49-F238E27FC236}">
                <a16:creationId xmlns:a16="http://schemas.microsoft.com/office/drawing/2014/main" id="{87DAC93F-B77B-4138-B5B5-7421D3D2FE5F}"/>
              </a:ext>
            </a:extLst>
          </p:cNvPr>
          <p:cNvPicPr>
            <a:picLocks noChangeAspect="1"/>
          </p:cNvPicPr>
          <p:nvPr/>
        </p:nvPicPr>
        <p:blipFill>
          <a:blip r:embed="rId3"/>
          <a:stretch>
            <a:fillRect/>
          </a:stretch>
        </p:blipFill>
        <p:spPr>
          <a:xfrm>
            <a:off x="0" y="432682"/>
            <a:ext cx="2402032" cy="432854"/>
          </a:xfrm>
          <a:prstGeom prst="rect">
            <a:avLst/>
          </a:prstGeom>
        </p:spPr>
      </p:pic>
      <p:pic>
        <p:nvPicPr>
          <p:cNvPr id="10" name="Bildobjekt 9">
            <a:extLst>
              <a:ext uri="{FF2B5EF4-FFF2-40B4-BE49-F238E27FC236}">
                <a16:creationId xmlns:a16="http://schemas.microsoft.com/office/drawing/2014/main" id="{DA207BA2-487A-4825-93E4-9DE84329FBF2}"/>
              </a:ext>
            </a:extLst>
          </p:cNvPr>
          <p:cNvPicPr>
            <a:picLocks noChangeAspect="1"/>
          </p:cNvPicPr>
          <p:nvPr/>
        </p:nvPicPr>
        <p:blipFill>
          <a:blip r:embed="rId4"/>
          <a:stretch>
            <a:fillRect/>
          </a:stretch>
        </p:blipFill>
        <p:spPr>
          <a:xfrm>
            <a:off x="9195371" y="4001294"/>
            <a:ext cx="2791146" cy="2791146"/>
          </a:xfrm>
          <a:prstGeom prst="rect">
            <a:avLst/>
          </a:prstGeom>
        </p:spPr>
      </p:pic>
    </p:spTree>
    <p:extLst>
      <p:ext uri="{BB962C8B-B14F-4D97-AF65-F5344CB8AC3E}">
        <p14:creationId xmlns:p14="http://schemas.microsoft.com/office/powerpoint/2010/main" val="2854372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A3B304B-AA4B-4EBD-8ED6-6A35D5E9C8F4}"/>
              </a:ext>
            </a:extLst>
          </p:cNvPr>
          <p:cNvSpPr txBox="1"/>
          <p:nvPr/>
        </p:nvSpPr>
        <p:spPr>
          <a:xfrm>
            <a:off x="3048856" y="1123244"/>
            <a:ext cx="6097712" cy="4862870"/>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På din etikett ska denna information finnas: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Beteckning som beskriver typ av livsmedel</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Ingrediensförteckning i fallande storlek, med allergener tydligt utmärkta och de ingredienser som framhävs i beteckningen angivna i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Nettokvantitet i vikt eller volym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Minsta hållbarhet eller sista förbrukningsdag i dag-månad-år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Förvaringsanvisningar, bruks- eller spädningsanvisning om det behövs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Kontaktuppgifter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Ursprungsland för vissa varor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Alkoholhalt om denna överstiger 1,2vol%</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Näringsdeklaration om man inte har distribution som går under de som är undantagna kravet</a:t>
            </a:r>
            <a:endParaRPr lang="sv-SE"/>
          </a:p>
        </p:txBody>
      </p:sp>
      <p:sp>
        <p:nvSpPr>
          <p:cNvPr id="4" name="Rubrik 1">
            <a:extLst>
              <a:ext uri="{FF2B5EF4-FFF2-40B4-BE49-F238E27FC236}">
                <a16:creationId xmlns:a16="http://schemas.microsoft.com/office/drawing/2014/main" id="{224C755A-3491-45D3-94A3-36EA64355187}"/>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Märkning  </a:t>
            </a:r>
          </a:p>
        </p:txBody>
      </p:sp>
      <p:pic>
        <p:nvPicPr>
          <p:cNvPr id="5" name="Bildobjekt 4">
            <a:extLst>
              <a:ext uri="{FF2B5EF4-FFF2-40B4-BE49-F238E27FC236}">
                <a16:creationId xmlns:a16="http://schemas.microsoft.com/office/drawing/2014/main" id="{69895255-395D-4045-ADB7-B4F64A97E679}"/>
              </a:ext>
            </a:extLst>
          </p:cNvPr>
          <p:cNvPicPr>
            <a:picLocks noChangeAspect="1"/>
          </p:cNvPicPr>
          <p:nvPr/>
        </p:nvPicPr>
        <p:blipFill>
          <a:blip r:embed="rId3"/>
          <a:stretch>
            <a:fillRect/>
          </a:stretch>
        </p:blipFill>
        <p:spPr>
          <a:xfrm>
            <a:off x="0" y="432682"/>
            <a:ext cx="2402032" cy="432854"/>
          </a:xfrm>
          <a:prstGeom prst="rect">
            <a:avLst/>
          </a:prstGeom>
        </p:spPr>
      </p:pic>
    </p:spTree>
    <p:extLst>
      <p:ext uri="{BB962C8B-B14F-4D97-AF65-F5344CB8AC3E}">
        <p14:creationId xmlns:p14="http://schemas.microsoft.com/office/powerpoint/2010/main" val="212016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358DE-A127-45D8-9A21-C5EDBB835325}"/>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Märkning  </a:t>
            </a:r>
          </a:p>
        </p:txBody>
      </p:sp>
      <p:pic>
        <p:nvPicPr>
          <p:cNvPr id="3" name="Bildobjekt 2">
            <a:extLst>
              <a:ext uri="{FF2B5EF4-FFF2-40B4-BE49-F238E27FC236}">
                <a16:creationId xmlns:a16="http://schemas.microsoft.com/office/drawing/2014/main" id="{77ABDB96-49F4-4AC6-9069-F20FA9B7A30E}"/>
              </a:ext>
            </a:extLst>
          </p:cNvPr>
          <p:cNvPicPr>
            <a:picLocks noChangeAspect="1"/>
          </p:cNvPicPr>
          <p:nvPr/>
        </p:nvPicPr>
        <p:blipFill>
          <a:blip r:embed="rId3"/>
          <a:stretch>
            <a:fillRect/>
          </a:stretch>
        </p:blipFill>
        <p:spPr>
          <a:xfrm>
            <a:off x="0" y="432682"/>
            <a:ext cx="2402032" cy="432854"/>
          </a:xfrm>
          <a:prstGeom prst="rect">
            <a:avLst/>
          </a:prstGeom>
        </p:spPr>
      </p:pic>
      <p:sp>
        <p:nvSpPr>
          <p:cNvPr id="8" name="textruta 7">
            <a:extLst>
              <a:ext uri="{FF2B5EF4-FFF2-40B4-BE49-F238E27FC236}">
                <a16:creationId xmlns:a16="http://schemas.microsoft.com/office/drawing/2014/main" id="{2B8054CC-9F2C-4A49-895A-0201EC458ADA}"/>
              </a:ext>
            </a:extLst>
          </p:cNvPr>
          <p:cNvSpPr txBox="1"/>
          <p:nvPr/>
        </p:nvSpPr>
        <p:spPr>
          <a:xfrm>
            <a:off x="2827962" y="1305593"/>
            <a:ext cx="7785242" cy="729430"/>
          </a:xfrm>
          <a:prstGeom prst="rect">
            <a:avLst/>
          </a:prstGeom>
          <a:noFill/>
        </p:spPr>
        <p:txBody>
          <a:bodyPr wrap="square">
            <a:spAutoFit/>
          </a:bodyPr>
          <a:lstStyle/>
          <a:p>
            <a:pPr marR="0" lvl="0" algn="l" defTabSz="914400" rtl="0" eaLnBrk="1" fontAlgn="ctr" latinLnBrk="0" hangingPunct="1">
              <a:lnSpc>
                <a:spcPct val="115000"/>
              </a:lnSpc>
              <a:spcBef>
                <a:spcPts val="1000"/>
              </a:spcBef>
              <a:spcAft>
                <a:spcPts val="0"/>
              </a:spcAft>
              <a:buClrTx/>
              <a:buSzTx/>
              <a:tabLst/>
              <a:defRPr/>
            </a:pPr>
            <a:r>
              <a:rPr kumimoji="0" lang="sv-SE"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Informationen på din etikett ska vara lättläst med ett teckensnitt där lilla x minst är 1,2 mm på en större etikett och minst 0,9 på en mindre (80cm²).</a:t>
            </a:r>
            <a:endParaRPr kumimoji="0" lang="sv-SE"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5DECF41B-87AC-4FE5-94E6-5EECDF229280}"/>
              </a:ext>
            </a:extLst>
          </p:cNvPr>
          <p:cNvSpPr txBox="1"/>
          <p:nvPr/>
        </p:nvSpPr>
        <p:spPr>
          <a:xfrm>
            <a:off x="2827962" y="2609661"/>
            <a:ext cx="7785242" cy="1047979"/>
          </a:xfrm>
          <a:prstGeom prst="rect">
            <a:avLst/>
          </a:prstGeom>
          <a:noFill/>
        </p:spPr>
        <p:txBody>
          <a:bodyPr wrap="square">
            <a:spAutoFit/>
          </a:bodyPr>
          <a:lstStyle/>
          <a:p>
            <a:pPr marR="0" lvl="0" algn="l" defTabSz="914400" rtl="0" eaLnBrk="1" fontAlgn="ctr" latinLnBrk="0" hangingPunct="1">
              <a:lnSpc>
                <a:spcPct val="115000"/>
              </a:lnSpc>
              <a:spcBef>
                <a:spcPts val="1000"/>
              </a:spcBef>
              <a:spcAft>
                <a:spcPts val="0"/>
              </a:spcAft>
              <a:buClrTx/>
              <a:buSzTx/>
              <a:tabLst/>
              <a:defRPr/>
            </a:pPr>
            <a:r>
              <a:rPr kumimoji="0" lang="sv-SE"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Även hälso- och näringspåståenden är reglerade och kan inte anges hur som helst. Man ska därför vara försiktig med att tillskriva sin vara vissa egenskaper om man inte har belägg för dem. </a:t>
            </a:r>
            <a:endParaRPr kumimoji="0" lang="sv-SE"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0E5DF289-5271-45F6-8CB8-18B16F86BE2F}"/>
              </a:ext>
            </a:extLst>
          </p:cNvPr>
          <p:cNvSpPr txBox="1"/>
          <p:nvPr/>
        </p:nvSpPr>
        <p:spPr>
          <a:xfrm>
            <a:off x="2827962" y="4232278"/>
            <a:ext cx="8668820" cy="1176219"/>
          </a:xfrm>
          <a:prstGeom prst="rect">
            <a:avLst/>
          </a:prstGeom>
          <a:noFill/>
        </p:spPr>
        <p:txBody>
          <a:bodyPr wrap="square">
            <a:spAutoFit/>
          </a:bodyPr>
          <a:lstStyle/>
          <a:p>
            <a:pPr marR="0" lvl="0" algn="l" defTabSz="914400" rtl="0" eaLnBrk="1" fontAlgn="ctr" latinLnBrk="0" hangingPunct="1">
              <a:lnSpc>
                <a:spcPct val="115000"/>
              </a:lnSpc>
              <a:spcBef>
                <a:spcPts val="1000"/>
              </a:spcBef>
              <a:spcAft>
                <a:spcPts val="0"/>
              </a:spcAft>
              <a:buClrTx/>
              <a:buSzTx/>
              <a:tabLst/>
              <a:defRPr/>
            </a:pPr>
            <a:r>
              <a:rPr kumimoji="0" lang="sv-SE"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Märkning och användning av ordet ekologiskt får enbart användas om din produktion är kontrollerad och certifierad enligt EU-lövet eller KRAV</a:t>
            </a:r>
            <a:endParaRPr lang="sv-SE">
              <a:solidFill>
                <a:prstClr val="black"/>
              </a:solidFill>
              <a:highlight>
                <a:srgbClr val="E7E0D1"/>
              </a:highligh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1" fontAlgn="ctr" latinLnBrk="0" hangingPunct="1">
              <a:lnSpc>
                <a:spcPct val="115000"/>
              </a:lnSpc>
              <a:spcBef>
                <a:spcPts val="1000"/>
              </a:spcBef>
              <a:spcAft>
                <a:spcPts val="0"/>
              </a:spcAft>
              <a:buClrTx/>
              <a:buSzTx/>
              <a:tabLst/>
              <a:defRPr/>
            </a:pPr>
            <a:r>
              <a:rPr kumimoji="0" lang="sv-SE" b="0" i="1" u="none" strike="noStrike" kern="1200" cap="none" spc="0" normalizeH="0" baseline="0" noProof="0">
                <a:ln>
                  <a:noFill/>
                </a:ln>
                <a:solidFill>
                  <a:prstClr val="black"/>
                </a:solidFill>
                <a:effectLst/>
                <a:highlight>
                  <a:srgbClr val="E7E0D1"/>
                </a:highlight>
                <a:uLnTx/>
                <a:uFillTx/>
                <a:latin typeface="Arial" panose="020B0604020202020204" pitchFamily="34" charset="0"/>
                <a:ea typeface="Times New Roman" panose="02020603050405020304" pitchFamily="18" charset="0"/>
                <a:cs typeface="Arial" panose="020B0604020202020204" pitchFamily="34" charset="0"/>
              </a:rPr>
              <a:t>Är du inte certifierad kan du heller inte ange ekologiska ingredienser på din etikett.</a:t>
            </a:r>
            <a:endParaRPr kumimoji="0" lang="sv-SE" b="0" i="1" u="none" strike="noStrike" kern="1200" cap="none" spc="0" normalizeH="0" baseline="0" noProof="0">
              <a:ln>
                <a:noFill/>
              </a:ln>
              <a:solidFill>
                <a:prstClr val="black"/>
              </a:solidFill>
              <a:effectLst/>
              <a:highlight>
                <a:srgbClr val="E7E0D1"/>
              </a:highligh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1439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CA780-EA16-4CF6-9B8F-27863EC74452}"/>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Transport</a:t>
            </a:r>
          </a:p>
          <a:p>
            <a:pPr algn="r"/>
            <a:r>
              <a:rPr lang="sv-SE" sz="2800">
                <a:latin typeface="Bahnschrift Condensed" panose="020B0502040204020203" pitchFamily="34" charset="0"/>
              </a:rPr>
              <a:t>&amp; Utleverans  </a:t>
            </a:r>
          </a:p>
        </p:txBody>
      </p:sp>
      <p:pic>
        <p:nvPicPr>
          <p:cNvPr id="3" name="Bildobjekt 2">
            <a:extLst>
              <a:ext uri="{FF2B5EF4-FFF2-40B4-BE49-F238E27FC236}">
                <a16:creationId xmlns:a16="http://schemas.microsoft.com/office/drawing/2014/main" id="{864D7741-4EEE-450B-88E3-53B0A15D2EB4}"/>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271C2074-F9C3-4618-8FB1-CFC096814FCE}"/>
              </a:ext>
            </a:extLst>
          </p:cNvPr>
          <p:cNvSpPr txBox="1"/>
          <p:nvPr/>
        </p:nvSpPr>
        <p:spPr>
          <a:xfrm>
            <a:off x="5283485" y="2114145"/>
            <a:ext cx="6149082" cy="2159566"/>
          </a:xfrm>
          <a:prstGeom prst="rect">
            <a:avLst/>
          </a:prstGeom>
          <a:noFill/>
        </p:spPr>
        <p:txBody>
          <a:bodyPr wrap="square">
            <a:spAutoFit/>
          </a:bodyPr>
          <a:lstStyle/>
          <a:p>
            <a:pPr marR="0" lvl="0" algn="l" defTabSz="914400" rtl="0" eaLnBrk="1" fontAlgn="auto" latinLnBrk="0" hangingPunct="1">
              <a:spcBef>
                <a:spcPts val="1000"/>
              </a:spcBef>
              <a:spcAft>
                <a:spcPts val="0"/>
              </a:spcAft>
              <a:buClrTx/>
              <a:buSzTx/>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 kan vara bra att har fasta rutiner kring transporten. </a:t>
            </a: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 kan innefatta städrutiner, temperaturmätningar, transporttider, separation för att undvika kontaminering mellan olika produktgrupper, ventilation och lastsäkring. </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Lyfter du ditt varumärke på din bil så kan det vara bra att tänka på att ni alltid representerar ert företag. Håll dig hel, ren och laglig!</a:t>
            </a:r>
          </a:p>
        </p:txBody>
      </p:sp>
      <p:pic>
        <p:nvPicPr>
          <p:cNvPr id="10" name="Bildobjekt 9">
            <a:extLst>
              <a:ext uri="{FF2B5EF4-FFF2-40B4-BE49-F238E27FC236}">
                <a16:creationId xmlns:a16="http://schemas.microsoft.com/office/drawing/2014/main" id="{CC80D98C-60E2-4C56-85A3-F97ABA4F9B0D}"/>
              </a:ext>
            </a:extLst>
          </p:cNvPr>
          <p:cNvPicPr>
            <a:picLocks noChangeAspect="1"/>
          </p:cNvPicPr>
          <p:nvPr/>
        </p:nvPicPr>
        <p:blipFill>
          <a:blip r:embed="rId4"/>
          <a:stretch>
            <a:fillRect/>
          </a:stretch>
        </p:blipFill>
        <p:spPr>
          <a:xfrm>
            <a:off x="759433" y="4806068"/>
            <a:ext cx="2828925" cy="1619250"/>
          </a:xfrm>
          <a:prstGeom prst="rect">
            <a:avLst/>
          </a:prstGeom>
        </p:spPr>
      </p:pic>
    </p:spTree>
    <p:extLst>
      <p:ext uri="{BB962C8B-B14F-4D97-AF65-F5344CB8AC3E}">
        <p14:creationId xmlns:p14="http://schemas.microsoft.com/office/powerpoint/2010/main" val="334897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1A617F2-50AF-4044-B84A-06E30C7B89FA}"/>
              </a:ext>
            </a:extLst>
          </p:cNvPr>
          <p:cNvSpPr txBox="1"/>
          <p:nvPr/>
        </p:nvSpPr>
        <p:spPr>
          <a:xfrm>
            <a:off x="2551842" y="900446"/>
            <a:ext cx="9417551" cy="2185214"/>
          </a:xfrm>
          <a:prstGeom prst="rect">
            <a:avLst/>
          </a:prstGeom>
          <a:noFill/>
        </p:spPr>
        <p:txBody>
          <a:bodyPr wrap="square">
            <a:spAutoFit/>
          </a:bodyPr>
          <a:lstStyle/>
          <a:p>
            <a:pPr>
              <a:lnSpc>
                <a:spcPct val="150000"/>
              </a:lnSpc>
            </a:pPr>
            <a:r>
              <a:rPr lang="sv-SE" i="1" dirty="0">
                <a:latin typeface="Arial" panose="020B0604020202020204" pitchFamily="34" charset="0"/>
                <a:cs typeface="Arial" panose="020B0604020202020204" pitchFamily="34" charset="0"/>
              </a:rPr>
              <a:t>Målet är att få en förståelse för hur man utformar och använder sin riskanalys och sitt flödesschema som ett underlag för verksamhetens HACCP, samt hur man ska identifiera och styra sina kontrollpunkter. Förståelse för provtagningens roll i verksamheten och hur den kan planeras.</a:t>
            </a:r>
          </a:p>
          <a:p>
            <a:endParaRPr lang="sv-SE" sz="2800" dirty="0">
              <a:latin typeface="Bahnschrift Condensed" panose="020B0502040204020203" pitchFamily="34" charset="0"/>
            </a:endParaRPr>
          </a:p>
        </p:txBody>
      </p:sp>
      <p:sp>
        <p:nvSpPr>
          <p:cNvPr id="4" name="Rubrik 1">
            <a:extLst>
              <a:ext uri="{FF2B5EF4-FFF2-40B4-BE49-F238E27FC236}">
                <a16:creationId xmlns:a16="http://schemas.microsoft.com/office/drawing/2014/main" id="{F7EC9AD5-8C16-44CF-92B1-B63F9C7058DC}"/>
              </a:ext>
            </a:extLst>
          </p:cNvPr>
          <p:cNvSpPr txBox="1">
            <a:spLocks/>
          </p:cNvSpPr>
          <p:nvPr/>
        </p:nvSpPr>
        <p:spPr>
          <a:xfrm>
            <a:off x="1310812" y="940477"/>
            <a:ext cx="1319373"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Innehåll</a:t>
            </a:r>
          </a:p>
          <a:p>
            <a:r>
              <a:rPr lang="sv-SE" sz="2800">
                <a:latin typeface="Bahnschrift Condensed" panose="020B0502040204020203" pitchFamily="34" charset="0"/>
              </a:rPr>
              <a:t>och mål</a:t>
            </a:r>
          </a:p>
        </p:txBody>
      </p:sp>
      <p:pic>
        <p:nvPicPr>
          <p:cNvPr id="5" name="Bildobjekt 4">
            <a:extLst>
              <a:ext uri="{FF2B5EF4-FFF2-40B4-BE49-F238E27FC236}">
                <a16:creationId xmlns:a16="http://schemas.microsoft.com/office/drawing/2014/main" id="{15C870AF-29C2-419E-9669-DB5EAAB4CC33}"/>
              </a:ext>
            </a:extLst>
          </p:cNvPr>
          <p:cNvPicPr>
            <a:picLocks noChangeAspect="1"/>
          </p:cNvPicPr>
          <p:nvPr/>
        </p:nvPicPr>
        <p:blipFill>
          <a:blip r:embed="rId3"/>
          <a:stretch>
            <a:fillRect/>
          </a:stretch>
        </p:blipFill>
        <p:spPr>
          <a:xfrm>
            <a:off x="0" y="432682"/>
            <a:ext cx="2402032" cy="432854"/>
          </a:xfrm>
          <a:prstGeom prst="rect">
            <a:avLst/>
          </a:prstGeom>
        </p:spPr>
      </p:pic>
      <p:sp>
        <p:nvSpPr>
          <p:cNvPr id="9" name="Rektangel: rundade hörn 8">
            <a:extLst>
              <a:ext uri="{FF2B5EF4-FFF2-40B4-BE49-F238E27FC236}">
                <a16:creationId xmlns:a16="http://schemas.microsoft.com/office/drawing/2014/main" id="{E3AF593E-AA56-4712-BD0D-3F7CA202F8E0}"/>
              </a:ext>
            </a:extLst>
          </p:cNvPr>
          <p:cNvSpPr/>
          <p:nvPr/>
        </p:nvSpPr>
        <p:spPr>
          <a:xfrm>
            <a:off x="7852179" y="5627945"/>
            <a:ext cx="3614773" cy="659218"/>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latin typeface="Arial" panose="020B0604020202020204" pitchFamily="34" charset="0"/>
                <a:cs typeface="Arial" panose="020B0604020202020204" pitchFamily="34" charset="0"/>
              </a:rPr>
              <a:t>Provtagning – mikrobiologiska risker </a:t>
            </a:r>
          </a:p>
        </p:txBody>
      </p:sp>
      <p:sp>
        <p:nvSpPr>
          <p:cNvPr id="10" name="Rektangel: rundade hörn 9">
            <a:extLst>
              <a:ext uri="{FF2B5EF4-FFF2-40B4-BE49-F238E27FC236}">
                <a16:creationId xmlns:a16="http://schemas.microsoft.com/office/drawing/2014/main" id="{E6DC9C93-08FA-4C86-9DC8-D577EE37BBE8}"/>
              </a:ext>
            </a:extLst>
          </p:cNvPr>
          <p:cNvSpPr/>
          <p:nvPr/>
        </p:nvSpPr>
        <p:spPr>
          <a:xfrm>
            <a:off x="5164063" y="4455253"/>
            <a:ext cx="3614773" cy="659218"/>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Flödesschema</a:t>
            </a:r>
          </a:p>
        </p:txBody>
      </p:sp>
      <p:sp>
        <p:nvSpPr>
          <p:cNvPr id="11" name="Rektangel: rundade hörn 10">
            <a:extLst>
              <a:ext uri="{FF2B5EF4-FFF2-40B4-BE49-F238E27FC236}">
                <a16:creationId xmlns:a16="http://schemas.microsoft.com/office/drawing/2014/main" id="{584C32AA-0355-4244-8DB3-22DA022F5E2F}"/>
              </a:ext>
            </a:extLst>
          </p:cNvPr>
          <p:cNvSpPr/>
          <p:nvPr/>
        </p:nvSpPr>
        <p:spPr>
          <a:xfrm>
            <a:off x="2630184" y="3542931"/>
            <a:ext cx="3614773" cy="659218"/>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Arial" panose="020B0604020202020204" pitchFamily="34" charset="0"/>
                <a:cs typeface="Arial" panose="020B0604020202020204" pitchFamily="34" charset="0"/>
              </a:rPr>
              <a:t>Faroanalys </a:t>
            </a:r>
          </a:p>
        </p:txBody>
      </p:sp>
      <p:sp>
        <p:nvSpPr>
          <p:cNvPr id="12" name="Rektangel: rundade hörn 11">
            <a:extLst>
              <a:ext uri="{FF2B5EF4-FFF2-40B4-BE49-F238E27FC236}">
                <a16:creationId xmlns:a16="http://schemas.microsoft.com/office/drawing/2014/main" id="{1A4A693F-6102-441C-8358-44913B149717}"/>
              </a:ext>
            </a:extLst>
          </p:cNvPr>
          <p:cNvSpPr/>
          <p:nvPr/>
        </p:nvSpPr>
        <p:spPr>
          <a:xfrm>
            <a:off x="2630184" y="5405177"/>
            <a:ext cx="3614773" cy="648000"/>
          </a:xfrm>
          <a:prstGeom prst="roundRect">
            <a:avLst/>
          </a:prstGeom>
          <a:solidFill>
            <a:srgbClr val="E1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latin typeface="Arial" panose="020B0604020202020204" pitchFamily="34" charset="0"/>
                <a:cs typeface="Arial" panose="020B0604020202020204" pitchFamily="34" charset="0"/>
              </a:rPr>
              <a:t>Allergener</a:t>
            </a:r>
          </a:p>
        </p:txBody>
      </p:sp>
    </p:spTree>
    <p:extLst>
      <p:ext uri="{BB962C8B-B14F-4D97-AF65-F5344CB8AC3E}">
        <p14:creationId xmlns:p14="http://schemas.microsoft.com/office/powerpoint/2010/main" val="315093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D3AF26-2E70-4603-9104-DDBFD4545AF0}"/>
              </a:ext>
            </a:extLst>
          </p:cNvPr>
          <p:cNvSpPr/>
          <p:nvPr/>
        </p:nvSpPr>
        <p:spPr>
          <a:xfrm>
            <a:off x="6036226" y="5086608"/>
            <a:ext cx="3240360" cy="1152128"/>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Likbent triangel 2">
            <a:extLst>
              <a:ext uri="{FF2B5EF4-FFF2-40B4-BE49-F238E27FC236}">
                <a16:creationId xmlns:a16="http://schemas.microsoft.com/office/drawing/2014/main" id="{7670D068-3D28-4231-BF8B-D2FE06A5127A}"/>
              </a:ext>
            </a:extLst>
          </p:cNvPr>
          <p:cNvSpPr/>
          <p:nvPr/>
        </p:nvSpPr>
        <p:spPr>
          <a:xfrm>
            <a:off x="6036227" y="1361206"/>
            <a:ext cx="3240359" cy="1539614"/>
          </a:xfrm>
          <a:prstGeom prst="triangle">
            <a:avLst/>
          </a:prstGeom>
          <a:solidFill>
            <a:srgbClr val="E7E0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1D7A5154-6427-4C14-98D4-E5455778CE2E}"/>
              </a:ext>
            </a:extLst>
          </p:cNvPr>
          <p:cNvSpPr txBox="1"/>
          <p:nvPr/>
        </p:nvSpPr>
        <p:spPr>
          <a:xfrm>
            <a:off x="6501676" y="1977688"/>
            <a:ext cx="2232248" cy="738664"/>
          </a:xfrm>
          <a:prstGeom prst="rect">
            <a:avLst/>
          </a:prstGeom>
          <a:noFill/>
        </p:spPr>
        <p:txBody>
          <a:bodyPr wrap="square" rtlCol="0">
            <a:spAutoFit/>
          </a:bodyPr>
          <a:lstStyle/>
          <a:p>
            <a:pPr algn="ctr"/>
            <a:r>
              <a:rPr lang="sv-SE">
                <a:latin typeface="Arial" panose="020B0604020202020204" pitchFamily="34" charset="0"/>
                <a:cs typeface="Arial" panose="020B0604020202020204" pitchFamily="34" charset="0"/>
              </a:rPr>
              <a:t>HACCP</a:t>
            </a:r>
          </a:p>
          <a:p>
            <a:pPr algn="ctr"/>
            <a:r>
              <a:rPr lang="sv-SE" sz="1200">
                <a:latin typeface="Arial" panose="020B0604020202020204" pitchFamily="34" charset="0"/>
                <a:cs typeface="Arial" panose="020B0604020202020204" pitchFamily="34" charset="0"/>
              </a:rPr>
              <a:t>Faroanalys, </a:t>
            </a:r>
          </a:p>
          <a:p>
            <a:pPr algn="ctr"/>
            <a:r>
              <a:rPr lang="sv-SE" sz="1200">
                <a:latin typeface="Arial" panose="020B0604020202020204" pitchFamily="34" charset="0"/>
                <a:cs typeface="Arial" panose="020B0604020202020204" pitchFamily="34" charset="0"/>
              </a:rPr>
              <a:t>produktsäkerhet</a:t>
            </a:r>
          </a:p>
        </p:txBody>
      </p:sp>
      <p:sp>
        <p:nvSpPr>
          <p:cNvPr id="5" name="Rektangel 4">
            <a:extLst>
              <a:ext uri="{FF2B5EF4-FFF2-40B4-BE49-F238E27FC236}">
                <a16:creationId xmlns:a16="http://schemas.microsoft.com/office/drawing/2014/main" id="{0B0E5693-DD39-4C6B-8963-9CA24351288D}"/>
              </a:ext>
            </a:extLst>
          </p:cNvPr>
          <p:cNvSpPr/>
          <p:nvPr/>
        </p:nvSpPr>
        <p:spPr>
          <a:xfrm>
            <a:off x="6036228" y="2985602"/>
            <a:ext cx="3275423" cy="2016224"/>
          </a:xfrm>
          <a:prstGeom prst="rect">
            <a:avLst/>
          </a:prstGeom>
          <a:solidFill>
            <a:srgbClr val="C5B4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819CF094-2DCD-4CE4-92CF-3253BD6F848B}"/>
              </a:ext>
            </a:extLst>
          </p:cNvPr>
          <p:cNvSpPr txBox="1"/>
          <p:nvPr/>
        </p:nvSpPr>
        <p:spPr>
          <a:xfrm>
            <a:off x="6197250" y="3070385"/>
            <a:ext cx="2988441" cy="1846659"/>
          </a:xfrm>
          <a:prstGeom prst="rect">
            <a:avLst/>
          </a:prstGeom>
          <a:noFill/>
          <a:ln>
            <a:noFill/>
          </a:ln>
        </p:spPr>
        <p:txBody>
          <a:bodyPr wrap="square" rtlCol="0">
            <a:spAutoFit/>
          </a:bodyPr>
          <a:lstStyle/>
          <a:p>
            <a:pPr algn="ctr"/>
            <a:r>
              <a:rPr lang="sv-SE" sz="1600" b="1">
                <a:latin typeface="Arial" panose="020B0604020202020204" pitchFamily="34" charset="0"/>
                <a:cs typeface="Arial" panose="020B0604020202020204" pitchFamily="34" charset="0"/>
              </a:rPr>
              <a:t>GRUNDFÖRUTSÄTTNINGAR</a:t>
            </a:r>
          </a:p>
          <a:p>
            <a:pPr algn="ctr"/>
            <a:endParaRPr lang="sv-SE" sz="1000">
              <a:latin typeface="Arial" panose="020B0604020202020204" pitchFamily="34" charset="0"/>
              <a:cs typeface="Arial" panose="020B0604020202020204" pitchFamily="34" charset="0"/>
            </a:endParaRPr>
          </a:p>
          <a:p>
            <a:pPr algn="ctr"/>
            <a:r>
              <a:rPr lang="sv-SE">
                <a:latin typeface="Arial" panose="020B0604020202020204" pitchFamily="34" charset="0"/>
                <a:cs typeface="Arial" panose="020B0604020202020204" pitchFamily="34" charset="0"/>
              </a:rPr>
              <a:t>GHP- god hygienpraxis</a:t>
            </a:r>
          </a:p>
          <a:p>
            <a:pPr algn="ctr"/>
            <a:r>
              <a:rPr lang="sv-SE" sz="1100">
                <a:latin typeface="Arial" panose="020B0604020202020204" pitchFamily="34" charset="0"/>
                <a:cs typeface="Arial" panose="020B0604020202020204" pitchFamily="34" charset="0"/>
              </a:rPr>
              <a:t>Bra lokaler, lämplig utrustning, goda arbetsrutiner</a:t>
            </a:r>
          </a:p>
          <a:p>
            <a:pPr algn="ctr"/>
            <a:r>
              <a:rPr lang="sv-SE">
                <a:latin typeface="Arial" panose="020B0604020202020204" pitchFamily="34" charset="0"/>
                <a:cs typeface="Arial" panose="020B0604020202020204" pitchFamily="34" charset="0"/>
              </a:rPr>
              <a:t>GMP- god tillverkningssed</a:t>
            </a:r>
          </a:p>
          <a:p>
            <a:pPr algn="ctr"/>
            <a:r>
              <a:rPr lang="sv-SE" sz="1200">
                <a:latin typeface="Arial" panose="020B0604020202020204" pitchFamily="34" charset="0"/>
                <a:cs typeface="Arial" panose="020B0604020202020204" pitchFamily="34" charset="0"/>
              </a:rPr>
              <a:t>Korrekt märkning, kunder inte vilseleds</a:t>
            </a:r>
          </a:p>
          <a:p>
            <a:pPr algn="ctr"/>
            <a:endParaRPr lang="sv-SE">
              <a:latin typeface="Arial" panose="020B0604020202020204" pitchFamily="34" charset="0"/>
              <a:cs typeface="Arial" panose="020B0604020202020204" pitchFamily="34" charset="0"/>
            </a:endParaRPr>
          </a:p>
        </p:txBody>
      </p:sp>
      <p:sp>
        <p:nvSpPr>
          <p:cNvPr id="7" name="Rubrik 8">
            <a:extLst>
              <a:ext uri="{FF2B5EF4-FFF2-40B4-BE49-F238E27FC236}">
                <a16:creationId xmlns:a16="http://schemas.microsoft.com/office/drawing/2014/main" id="{674C3E2B-B72B-4B16-A78B-F58EEBA5D51F}"/>
              </a:ext>
            </a:extLst>
          </p:cNvPr>
          <p:cNvSpPr txBox="1">
            <a:spLocks/>
          </p:cNvSpPr>
          <p:nvPr/>
        </p:nvSpPr>
        <p:spPr>
          <a:xfrm>
            <a:off x="2880349" y="932544"/>
            <a:ext cx="3903993" cy="100841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latin typeface="Bahnschrift Condensed" panose="020B0502040204020203" pitchFamily="34" charset="0"/>
              </a:rPr>
              <a:t>System för Livsmedelssäkerhet</a:t>
            </a:r>
          </a:p>
        </p:txBody>
      </p:sp>
      <p:pic>
        <p:nvPicPr>
          <p:cNvPr id="8" name="Bildobjekt 7">
            <a:extLst>
              <a:ext uri="{FF2B5EF4-FFF2-40B4-BE49-F238E27FC236}">
                <a16:creationId xmlns:a16="http://schemas.microsoft.com/office/drawing/2014/main" id="{D762AAE9-65B9-4A31-824F-A2B0A8223DA9}"/>
              </a:ext>
            </a:extLst>
          </p:cNvPr>
          <p:cNvPicPr>
            <a:picLocks noChangeAspect="1"/>
          </p:cNvPicPr>
          <p:nvPr/>
        </p:nvPicPr>
        <p:blipFill>
          <a:blip r:embed="rId3"/>
          <a:stretch>
            <a:fillRect/>
          </a:stretch>
        </p:blipFill>
        <p:spPr>
          <a:xfrm>
            <a:off x="0" y="432682"/>
            <a:ext cx="2402032" cy="432854"/>
          </a:xfrm>
          <a:prstGeom prst="rect">
            <a:avLst/>
          </a:prstGeom>
        </p:spPr>
      </p:pic>
      <p:sp>
        <p:nvSpPr>
          <p:cNvPr id="10" name="textruta 9">
            <a:extLst>
              <a:ext uri="{FF2B5EF4-FFF2-40B4-BE49-F238E27FC236}">
                <a16:creationId xmlns:a16="http://schemas.microsoft.com/office/drawing/2014/main" id="{F6E34B93-C2A7-43A9-A78A-07F20FF44C02}"/>
              </a:ext>
            </a:extLst>
          </p:cNvPr>
          <p:cNvSpPr txBox="1"/>
          <p:nvPr/>
        </p:nvSpPr>
        <p:spPr>
          <a:xfrm>
            <a:off x="6720302" y="5478006"/>
            <a:ext cx="1872208" cy="369332"/>
          </a:xfrm>
          <a:prstGeom prst="rect">
            <a:avLst/>
          </a:prstGeom>
          <a:noFill/>
        </p:spPr>
        <p:txBody>
          <a:bodyPr wrap="square" rtlCol="0">
            <a:spAutoFit/>
          </a:bodyPr>
          <a:lstStyle/>
          <a:p>
            <a:pPr algn="ctr"/>
            <a:r>
              <a:rPr lang="sv-SE">
                <a:latin typeface="Arial" panose="020B0604020202020204" pitchFamily="34" charset="0"/>
                <a:cs typeface="Arial" panose="020B0604020202020204" pitchFamily="34" charset="0"/>
              </a:rPr>
              <a:t>LOKALEN</a:t>
            </a:r>
          </a:p>
        </p:txBody>
      </p:sp>
      <p:sp>
        <p:nvSpPr>
          <p:cNvPr id="11" name="Rubrik 1">
            <a:extLst>
              <a:ext uri="{FF2B5EF4-FFF2-40B4-BE49-F238E27FC236}">
                <a16:creationId xmlns:a16="http://schemas.microsoft.com/office/drawing/2014/main" id="{7B709509-C32F-4455-A85E-B29A0945985A}"/>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spTree>
    <p:extLst>
      <p:ext uri="{BB962C8B-B14F-4D97-AF65-F5344CB8AC3E}">
        <p14:creationId xmlns:p14="http://schemas.microsoft.com/office/powerpoint/2010/main" val="3471255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B9D611F9-85DE-4C8A-9662-AC779F9FCA2B}"/>
              </a:ext>
            </a:extLst>
          </p:cNvPr>
          <p:cNvSpPr txBox="1"/>
          <p:nvPr/>
        </p:nvSpPr>
        <p:spPr>
          <a:xfrm>
            <a:off x="4448059" y="2228805"/>
            <a:ext cx="6097836" cy="2949525"/>
          </a:xfrm>
          <a:prstGeom prst="rect">
            <a:avLst/>
          </a:prstGeom>
          <a:noFill/>
        </p:spPr>
        <p:txBody>
          <a:bodyPr wrap="square">
            <a:spAutoFit/>
          </a:bodyPr>
          <a:lstStyle/>
          <a:p>
            <a:pPr marL="0" indent="0">
              <a:lnSpc>
                <a:spcPct val="150000"/>
              </a:lnSpc>
              <a:buNone/>
            </a:pPr>
            <a:r>
              <a:rPr lang="sv-SE" i="1" dirty="0">
                <a:latin typeface="Arial" panose="020B0604020202020204" pitchFamily="34" charset="0"/>
                <a:ea typeface="Calibri" panose="020F0502020204030204" pitchFamily="34" charset="0"/>
                <a:cs typeface="Arial" panose="020B0604020202020204" pitchFamily="34" charset="0"/>
              </a:rPr>
              <a:t>Faro</a:t>
            </a:r>
            <a:r>
              <a:rPr lang="sv-SE" i="1" dirty="0">
                <a:effectLst/>
                <a:latin typeface="Arial" panose="020B0604020202020204" pitchFamily="34" charset="0"/>
                <a:ea typeface="Calibri" panose="020F0502020204030204" pitchFamily="34" charset="0"/>
                <a:cs typeface="Arial" panose="020B0604020202020204" pitchFamily="34" charset="0"/>
              </a:rPr>
              <a:t>analys eller HACCP (</a:t>
            </a:r>
            <a:r>
              <a:rPr lang="sv-SE" i="1" dirty="0" err="1">
                <a:effectLst/>
                <a:latin typeface="Arial" panose="020B0604020202020204" pitchFamily="34" charset="0"/>
                <a:ea typeface="Calibri" panose="020F0502020204030204" pitchFamily="34" charset="0"/>
                <a:cs typeface="Arial" panose="020B0604020202020204" pitchFamily="34" charset="0"/>
              </a:rPr>
              <a:t>Hazard</a:t>
            </a:r>
            <a:r>
              <a:rPr lang="sv-SE" i="1" dirty="0">
                <a:effectLst/>
                <a:latin typeface="Arial" panose="020B0604020202020204" pitchFamily="34" charset="0"/>
                <a:ea typeface="Calibri" panose="020F0502020204030204" pitchFamily="34" charset="0"/>
                <a:cs typeface="Arial" panose="020B0604020202020204" pitchFamily="34" charset="0"/>
              </a:rPr>
              <a:t> </a:t>
            </a:r>
            <a:r>
              <a:rPr lang="sv-SE" i="1" dirty="0" err="1">
                <a:effectLst/>
                <a:latin typeface="Arial" panose="020B0604020202020204" pitchFamily="34" charset="0"/>
                <a:ea typeface="Calibri" panose="020F0502020204030204" pitchFamily="34" charset="0"/>
                <a:cs typeface="Arial" panose="020B0604020202020204" pitchFamily="34" charset="0"/>
              </a:rPr>
              <a:t>Analaysis</a:t>
            </a:r>
            <a:r>
              <a:rPr lang="sv-SE" i="1" dirty="0">
                <a:effectLst/>
                <a:latin typeface="Arial" panose="020B0604020202020204" pitchFamily="34" charset="0"/>
                <a:ea typeface="Calibri" panose="020F0502020204030204" pitchFamily="34" charset="0"/>
                <a:cs typeface="Arial" panose="020B0604020202020204" pitchFamily="34" charset="0"/>
              </a:rPr>
              <a:t> </a:t>
            </a:r>
            <a:r>
              <a:rPr lang="sv-SE" i="1" dirty="0" err="1">
                <a:effectLst/>
                <a:latin typeface="Arial" panose="020B0604020202020204" pitchFamily="34" charset="0"/>
                <a:ea typeface="Calibri" panose="020F0502020204030204" pitchFamily="34" charset="0"/>
                <a:cs typeface="Arial" panose="020B0604020202020204" pitchFamily="34" charset="0"/>
              </a:rPr>
              <a:t>Critical</a:t>
            </a:r>
            <a:r>
              <a:rPr lang="sv-SE" i="1" dirty="0">
                <a:effectLst/>
                <a:latin typeface="Arial" panose="020B0604020202020204" pitchFamily="34" charset="0"/>
                <a:ea typeface="Calibri" panose="020F0502020204030204" pitchFamily="34" charset="0"/>
                <a:cs typeface="Arial" panose="020B0604020202020204" pitchFamily="34" charset="0"/>
              </a:rPr>
              <a:t> Control Point) är en metod där man systematiskt tittar igenom hela livsmedelshanteringen för att analysera och värdera de hälsofaror som finns. HACCP omfattar flera olika delar såsom produktbeskrivning, flödesschema, en faroanalys och en sammanställning över eventuella kritiska kontrollpunkter. </a:t>
            </a:r>
          </a:p>
        </p:txBody>
      </p:sp>
      <p:sp>
        <p:nvSpPr>
          <p:cNvPr id="4" name="Rubrik 1">
            <a:extLst>
              <a:ext uri="{FF2B5EF4-FFF2-40B4-BE49-F238E27FC236}">
                <a16:creationId xmlns:a16="http://schemas.microsoft.com/office/drawing/2014/main" id="{B4588B3F-8D82-403E-BFE9-BB394D4B55D9}"/>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5" name="Bildobjekt 4">
            <a:extLst>
              <a:ext uri="{FF2B5EF4-FFF2-40B4-BE49-F238E27FC236}">
                <a16:creationId xmlns:a16="http://schemas.microsoft.com/office/drawing/2014/main" id="{9E7F9174-EB5B-4C84-856B-53C91A012D97}"/>
              </a:ext>
            </a:extLst>
          </p:cNvPr>
          <p:cNvPicPr>
            <a:picLocks noChangeAspect="1"/>
          </p:cNvPicPr>
          <p:nvPr/>
        </p:nvPicPr>
        <p:blipFill>
          <a:blip r:embed="rId3"/>
          <a:stretch>
            <a:fillRect/>
          </a:stretch>
        </p:blipFill>
        <p:spPr>
          <a:xfrm>
            <a:off x="0" y="432682"/>
            <a:ext cx="2402032" cy="432854"/>
          </a:xfrm>
          <a:prstGeom prst="rect">
            <a:avLst/>
          </a:prstGeom>
        </p:spPr>
      </p:pic>
      <p:pic>
        <p:nvPicPr>
          <p:cNvPr id="7" name="Bildobjekt 6">
            <a:extLst>
              <a:ext uri="{FF2B5EF4-FFF2-40B4-BE49-F238E27FC236}">
                <a16:creationId xmlns:a16="http://schemas.microsoft.com/office/drawing/2014/main" id="{E50364A3-B4FE-4701-B253-E2C057315625}"/>
              </a:ext>
            </a:extLst>
          </p:cNvPr>
          <p:cNvPicPr>
            <a:picLocks noChangeAspect="1"/>
          </p:cNvPicPr>
          <p:nvPr/>
        </p:nvPicPr>
        <p:blipFill>
          <a:blip r:embed="rId4"/>
          <a:stretch>
            <a:fillRect/>
          </a:stretch>
        </p:blipFill>
        <p:spPr>
          <a:xfrm>
            <a:off x="2745051" y="574973"/>
            <a:ext cx="3043034" cy="1824608"/>
          </a:xfrm>
          <a:prstGeom prst="rect">
            <a:avLst/>
          </a:prstGeom>
        </p:spPr>
      </p:pic>
      <p:sp>
        <p:nvSpPr>
          <p:cNvPr id="9" name="textruta 8">
            <a:extLst>
              <a:ext uri="{FF2B5EF4-FFF2-40B4-BE49-F238E27FC236}">
                <a16:creationId xmlns:a16="http://schemas.microsoft.com/office/drawing/2014/main" id="{7776DE79-EEDE-4B65-9665-DD080AFF591B}"/>
              </a:ext>
            </a:extLst>
          </p:cNvPr>
          <p:cNvSpPr txBox="1"/>
          <p:nvPr/>
        </p:nvSpPr>
        <p:spPr>
          <a:xfrm>
            <a:off x="3269254" y="979445"/>
            <a:ext cx="2357610" cy="1015663"/>
          </a:xfrm>
          <a:prstGeom prst="rect">
            <a:avLst/>
          </a:prstGeom>
          <a:noFill/>
        </p:spPr>
        <p:txBody>
          <a:bodyPr wrap="square">
            <a:spAutoFit/>
          </a:bodyPr>
          <a:lstStyle/>
          <a:p>
            <a:r>
              <a:rPr lang="sv-SE" sz="2000">
                <a:latin typeface="Arial" panose="020B0604020202020204" pitchFamily="34" charset="0"/>
                <a:cs typeface="Arial" panose="020B0604020202020204" pitchFamily="34" charset="0"/>
              </a:rPr>
              <a:t>Faroanalys eller HACCP </a:t>
            </a:r>
          </a:p>
          <a:p>
            <a:r>
              <a:rPr lang="sv-SE" sz="2000">
                <a:latin typeface="Arial" panose="020B0604020202020204" pitchFamily="34" charset="0"/>
                <a:cs typeface="Arial" panose="020B0604020202020204" pitchFamily="34" charset="0"/>
              </a:rPr>
              <a:t>– vad är det??</a:t>
            </a:r>
          </a:p>
        </p:txBody>
      </p:sp>
    </p:spTree>
    <p:extLst>
      <p:ext uri="{BB962C8B-B14F-4D97-AF65-F5344CB8AC3E}">
        <p14:creationId xmlns:p14="http://schemas.microsoft.com/office/powerpoint/2010/main" val="396532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9B85EDC-044D-418D-AD33-7FEB44AC4A22}"/>
              </a:ext>
            </a:extLst>
          </p:cNvPr>
          <p:cNvPicPr>
            <a:picLocks noChangeAspect="1"/>
          </p:cNvPicPr>
          <p:nvPr/>
        </p:nvPicPr>
        <p:blipFill rotWithShape="1">
          <a:blip r:embed="rId3"/>
          <a:srcRect t="3350"/>
          <a:stretch/>
        </p:blipFill>
        <p:spPr>
          <a:xfrm>
            <a:off x="3317658" y="649109"/>
            <a:ext cx="6724471" cy="5780369"/>
          </a:xfrm>
          <a:prstGeom prst="rect">
            <a:avLst/>
          </a:prstGeom>
        </p:spPr>
      </p:pic>
      <p:sp>
        <p:nvSpPr>
          <p:cNvPr id="4" name="Rubrik 1">
            <a:extLst>
              <a:ext uri="{FF2B5EF4-FFF2-40B4-BE49-F238E27FC236}">
                <a16:creationId xmlns:a16="http://schemas.microsoft.com/office/drawing/2014/main" id="{8012A4DB-ECC0-45D0-881E-A7E652780611}"/>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5" name="Bildobjekt 4">
            <a:extLst>
              <a:ext uri="{FF2B5EF4-FFF2-40B4-BE49-F238E27FC236}">
                <a16:creationId xmlns:a16="http://schemas.microsoft.com/office/drawing/2014/main" id="{35882550-B4ED-4A9F-8871-1C4A1EF02FC4}"/>
              </a:ext>
            </a:extLst>
          </p:cNvPr>
          <p:cNvPicPr>
            <a:picLocks noChangeAspect="1"/>
          </p:cNvPicPr>
          <p:nvPr/>
        </p:nvPicPr>
        <p:blipFill>
          <a:blip r:embed="rId4"/>
          <a:stretch>
            <a:fillRect/>
          </a:stretch>
        </p:blipFill>
        <p:spPr>
          <a:xfrm>
            <a:off x="0" y="432682"/>
            <a:ext cx="2402032" cy="432854"/>
          </a:xfrm>
          <a:prstGeom prst="rect">
            <a:avLst/>
          </a:prstGeom>
        </p:spPr>
      </p:pic>
      <p:sp>
        <p:nvSpPr>
          <p:cNvPr id="11" name="Ned 1">
            <a:extLst>
              <a:ext uri="{FF2B5EF4-FFF2-40B4-BE49-F238E27FC236}">
                <a16:creationId xmlns:a16="http://schemas.microsoft.com/office/drawing/2014/main" id="{921C045B-0A50-4E21-BED3-5C9284EA3FCE}"/>
              </a:ext>
            </a:extLst>
          </p:cNvPr>
          <p:cNvSpPr/>
          <p:nvPr/>
        </p:nvSpPr>
        <p:spPr>
          <a:xfrm>
            <a:off x="3569813" y="1151756"/>
            <a:ext cx="264057" cy="5112568"/>
          </a:xfrm>
          <a:prstGeom prst="downArrow">
            <a:avLst/>
          </a:prstGeom>
          <a:solidFill>
            <a:srgbClr val="CEC0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 klammerparentes 11">
            <a:extLst>
              <a:ext uri="{FF2B5EF4-FFF2-40B4-BE49-F238E27FC236}">
                <a16:creationId xmlns:a16="http://schemas.microsoft.com/office/drawing/2014/main" id="{A747401A-3A68-4146-8773-B75D1748B96F}"/>
              </a:ext>
            </a:extLst>
          </p:cNvPr>
          <p:cNvSpPr/>
          <p:nvPr/>
        </p:nvSpPr>
        <p:spPr>
          <a:xfrm>
            <a:off x="7608168" y="1344058"/>
            <a:ext cx="432047" cy="1630496"/>
          </a:xfrm>
          <a:prstGeom prst="rightBrace">
            <a:avLst>
              <a:gd name="adj1" fmla="val 8333"/>
              <a:gd name="adj2" fmla="val 4862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Höger klammerparentes 12">
            <a:extLst>
              <a:ext uri="{FF2B5EF4-FFF2-40B4-BE49-F238E27FC236}">
                <a16:creationId xmlns:a16="http://schemas.microsoft.com/office/drawing/2014/main" id="{D389263E-CDE3-4FD0-8961-72A7F39A18DC}"/>
              </a:ext>
            </a:extLst>
          </p:cNvPr>
          <p:cNvSpPr/>
          <p:nvPr/>
        </p:nvSpPr>
        <p:spPr>
          <a:xfrm>
            <a:off x="7560134" y="3250562"/>
            <a:ext cx="480081" cy="3013762"/>
          </a:xfrm>
          <a:prstGeom prst="righ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69747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6A53BAC-E816-46E2-A5A3-E646BBBE583E}"/>
              </a:ext>
            </a:extLst>
          </p:cNvPr>
          <p:cNvSpPr txBox="1">
            <a:spLocks/>
          </p:cNvSpPr>
          <p:nvPr/>
        </p:nvSpPr>
        <p:spPr>
          <a:xfrm>
            <a:off x="0" y="916906"/>
            <a:ext cx="2963237"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Livsmedelslagstiftning </a:t>
            </a:r>
          </a:p>
        </p:txBody>
      </p:sp>
      <p:pic>
        <p:nvPicPr>
          <p:cNvPr id="5" name="Bildobjekt 4">
            <a:extLst>
              <a:ext uri="{FF2B5EF4-FFF2-40B4-BE49-F238E27FC236}">
                <a16:creationId xmlns:a16="http://schemas.microsoft.com/office/drawing/2014/main" id="{D03D845E-2048-4FB1-8EBB-F82FFA82B8C6}"/>
              </a:ext>
            </a:extLst>
          </p:cNvPr>
          <p:cNvPicPr>
            <a:picLocks noChangeAspect="1"/>
          </p:cNvPicPr>
          <p:nvPr/>
        </p:nvPicPr>
        <p:blipFill>
          <a:blip r:embed="rId3"/>
          <a:stretch>
            <a:fillRect/>
          </a:stretch>
        </p:blipFill>
        <p:spPr>
          <a:xfrm>
            <a:off x="0" y="432682"/>
            <a:ext cx="2402032" cy="432854"/>
          </a:xfrm>
          <a:prstGeom prst="rect">
            <a:avLst/>
          </a:prstGeom>
        </p:spPr>
      </p:pic>
      <p:sp>
        <p:nvSpPr>
          <p:cNvPr id="7" name="Platshållare för innehåll 2">
            <a:extLst>
              <a:ext uri="{FF2B5EF4-FFF2-40B4-BE49-F238E27FC236}">
                <a16:creationId xmlns:a16="http://schemas.microsoft.com/office/drawing/2014/main" id="{71C3BFCA-5C9F-47DE-ADBD-0FC9A5B0BDAA}"/>
              </a:ext>
            </a:extLst>
          </p:cNvPr>
          <p:cNvSpPr txBox="1">
            <a:spLocks/>
          </p:cNvSpPr>
          <p:nvPr/>
        </p:nvSpPr>
        <p:spPr>
          <a:xfrm>
            <a:off x="3035156" y="449054"/>
            <a:ext cx="67852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1800">
                <a:latin typeface="Arial" panose="020B0604020202020204" pitchFamily="34" charset="0"/>
                <a:ea typeface="Calibri" panose="020F0502020204030204" pitchFamily="34" charset="0"/>
                <a:cs typeface="Arial" panose="020B0604020202020204" pitchFamily="34" charset="0"/>
              </a:rPr>
              <a:t>Europaparlamentets och rådets förordning (EG) nr 852/2004 av den 29 april 2004 om livsmedelshygien</a:t>
            </a:r>
          </a:p>
          <a:p>
            <a:pPr>
              <a:lnSpc>
                <a:spcPct val="150000"/>
              </a:lnSpc>
            </a:pPr>
            <a:r>
              <a:rPr lang="sv-SE" sz="1800">
                <a:latin typeface="Arial" panose="020B0604020202020204" pitchFamily="34" charset="0"/>
                <a:ea typeface="Calibri" panose="020F0502020204030204" pitchFamily="34" charset="0"/>
                <a:cs typeface="Arial" panose="020B0604020202020204" pitchFamily="34" charset="0"/>
              </a:rPr>
              <a:t>Europaparlamentets och rådets förordning (EG) nr 853/2004 av den 29 april 2004 om livsmedel med animaliskt ursprung</a:t>
            </a:r>
          </a:p>
          <a:p>
            <a:pPr>
              <a:lnSpc>
                <a:spcPct val="150000"/>
              </a:lnSpc>
            </a:pPr>
            <a:r>
              <a:rPr lang="sv-SE" sz="1800">
                <a:latin typeface="Arial" panose="020B0604020202020204" pitchFamily="34" charset="0"/>
                <a:ea typeface="Calibri" panose="020F0502020204030204" pitchFamily="34" charset="0"/>
                <a:cs typeface="Arial" panose="020B0604020202020204" pitchFamily="34" charset="0"/>
              </a:rPr>
              <a:t>Europaparlamentets och rådets förordning (EG) nr 178/2002 av den 28 januari 2002 om allmänna principer och krav för livsmedelssäkerhet och om förfaranden i frågor om livsmedelssäkerhet</a:t>
            </a:r>
          </a:p>
          <a:p>
            <a:pPr>
              <a:lnSpc>
                <a:spcPct val="150000"/>
              </a:lnSpc>
            </a:pPr>
            <a:r>
              <a:rPr lang="sv-SE" sz="1800">
                <a:latin typeface="Arial" panose="020B0604020202020204" pitchFamily="34" charset="0"/>
                <a:ea typeface="Calibri" panose="020F0502020204030204" pitchFamily="34" charset="0"/>
                <a:cs typeface="Arial" panose="020B0604020202020204" pitchFamily="34" charset="0"/>
              </a:rPr>
              <a:t>Europaparlamentets och rådets förordning (EG) nr 1169/2011 av den 25 oktober 2011 om märkning</a:t>
            </a:r>
          </a:p>
          <a:p>
            <a:pPr>
              <a:lnSpc>
                <a:spcPct val="150000"/>
              </a:lnSpc>
              <a:spcAft>
                <a:spcPts val="1000"/>
              </a:spcAft>
            </a:pPr>
            <a:r>
              <a:rPr lang="sv-SE" sz="1800">
                <a:latin typeface="Arial" panose="020B0604020202020204" pitchFamily="34" charset="0"/>
                <a:ea typeface="Calibri" panose="020F0502020204030204" pitchFamily="34" charset="0"/>
                <a:cs typeface="Arial" panose="020B0604020202020204" pitchFamily="34" charset="0"/>
              </a:rPr>
              <a:t>Europaparlamentets och rådets förordning (EG) nr 2073/2005 av den 15 november 2005 om mikrobiologiska kriterier för livsmedel</a:t>
            </a:r>
          </a:p>
          <a:p>
            <a:endParaRPr lang="sv-SE"/>
          </a:p>
        </p:txBody>
      </p:sp>
    </p:spTree>
    <p:extLst>
      <p:ext uri="{BB962C8B-B14F-4D97-AF65-F5344CB8AC3E}">
        <p14:creationId xmlns:p14="http://schemas.microsoft.com/office/powerpoint/2010/main" val="334970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35BE7A-C709-4023-9DDB-7655BAE37CC9}"/>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17BB01CE-0AF8-4C89-B06E-B3F4D47B948E}"/>
              </a:ext>
            </a:extLst>
          </p:cNvPr>
          <p:cNvPicPr>
            <a:picLocks noChangeAspect="1"/>
          </p:cNvPicPr>
          <p:nvPr/>
        </p:nvPicPr>
        <p:blipFill>
          <a:blip r:embed="rId3"/>
          <a:stretch>
            <a:fillRect/>
          </a:stretch>
        </p:blipFill>
        <p:spPr>
          <a:xfrm>
            <a:off x="0" y="432682"/>
            <a:ext cx="2402032" cy="432854"/>
          </a:xfrm>
          <a:prstGeom prst="rect">
            <a:avLst/>
          </a:prstGeom>
        </p:spPr>
      </p:pic>
      <p:sp>
        <p:nvSpPr>
          <p:cNvPr id="5" name="Rubrik 1">
            <a:extLst>
              <a:ext uri="{FF2B5EF4-FFF2-40B4-BE49-F238E27FC236}">
                <a16:creationId xmlns:a16="http://schemas.microsoft.com/office/drawing/2014/main" id="{FA43D878-B434-4040-848C-E38C0F7A86A5}"/>
              </a:ext>
            </a:extLst>
          </p:cNvPr>
          <p:cNvSpPr txBox="1">
            <a:spLocks/>
          </p:cNvSpPr>
          <p:nvPr/>
        </p:nvSpPr>
        <p:spPr>
          <a:xfrm>
            <a:off x="3228992" y="917736"/>
            <a:ext cx="3322713" cy="66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Bahnschrift Condensed" panose="020B0502040204020203" pitchFamily="34" charset="0"/>
              </a:rPr>
              <a:t>CODEX document</a:t>
            </a:r>
          </a:p>
        </p:txBody>
      </p:sp>
      <p:pic>
        <p:nvPicPr>
          <p:cNvPr id="6" name="Platshållare för innehåll 3">
            <a:extLst>
              <a:ext uri="{FF2B5EF4-FFF2-40B4-BE49-F238E27FC236}">
                <a16:creationId xmlns:a16="http://schemas.microsoft.com/office/drawing/2014/main" id="{D35F3C61-1434-4C6C-BFED-D79556D7E927}"/>
              </a:ext>
            </a:extLst>
          </p:cNvPr>
          <p:cNvPicPr>
            <a:picLocks noChangeAspect="1"/>
          </p:cNvPicPr>
          <p:nvPr/>
        </p:nvPicPr>
        <p:blipFill>
          <a:blip r:embed="rId4"/>
          <a:stretch>
            <a:fillRect/>
          </a:stretch>
        </p:blipFill>
        <p:spPr>
          <a:xfrm>
            <a:off x="3228992" y="1558739"/>
            <a:ext cx="3082802" cy="3961711"/>
          </a:xfrm>
          <a:prstGeom prst="rect">
            <a:avLst/>
          </a:prstGeom>
          <a:noFill/>
          <a:ln>
            <a:solidFill>
              <a:schemeClr val="tx1"/>
            </a:solidFill>
          </a:ln>
          <a:effectLst>
            <a:outerShdw blurRad="50800" dist="38100" dir="2700000" algn="tl" rotWithShape="0">
              <a:prstClr val="black">
                <a:alpha val="40000"/>
              </a:prstClr>
            </a:outerShdw>
          </a:effectLst>
        </p:spPr>
      </p:pic>
      <p:sp>
        <p:nvSpPr>
          <p:cNvPr id="7" name="Rektangel 6">
            <a:extLst>
              <a:ext uri="{FF2B5EF4-FFF2-40B4-BE49-F238E27FC236}">
                <a16:creationId xmlns:a16="http://schemas.microsoft.com/office/drawing/2014/main" id="{343E1928-CAA2-4F7B-8D26-CCD54BF1DBAE}"/>
              </a:ext>
            </a:extLst>
          </p:cNvPr>
          <p:cNvSpPr/>
          <p:nvPr/>
        </p:nvSpPr>
        <p:spPr>
          <a:xfrm>
            <a:off x="1967119" y="5781934"/>
            <a:ext cx="6096000" cy="954107"/>
          </a:xfrm>
          <a:prstGeom prst="rect">
            <a:avLst/>
          </a:prstGeom>
        </p:spPr>
        <p:txBody>
          <a:bodyPr>
            <a:spAutoFit/>
          </a:bodyPr>
          <a:lstStyle/>
          <a:p>
            <a:r>
              <a:rPr lang="sv-SE" sz="1400">
                <a:hlinkClick r:id="rId5"/>
              </a:rPr>
              <a:t>https://www.livsmedelsverket.se/globalassets/produktion-handel-kontroll/vagledningar-kontrollhandbocker/codex-dokument---oversattning-050201.pdf</a:t>
            </a:r>
            <a:endParaRPr lang="sv-SE" sz="1400"/>
          </a:p>
          <a:p>
            <a:endParaRPr lang="sv-SE" sz="1400"/>
          </a:p>
        </p:txBody>
      </p:sp>
      <p:sp>
        <p:nvSpPr>
          <p:cNvPr id="8" name="Rektangel 7">
            <a:extLst>
              <a:ext uri="{FF2B5EF4-FFF2-40B4-BE49-F238E27FC236}">
                <a16:creationId xmlns:a16="http://schemas.microsoft.com/office/drawing/2014/main" id="{C71AEE5B-EE06-4B42-BFE5-73DD27AC47D9}"/>
              </a:ext>
            </a:extLst>
          </p:cNvPr>
          <p:cNvSpPr/>
          <p:nvPr/>
        </p:nvSpPr>
        <p:spPr>
          <a:xfrm>
            <a:off x="7534309" y="4932581"/>
            <a:ext cx="4869275" cy="800219"/>
          </a:xfrm>
          <a:prstGeom prst="rect">
            <a:avLst/>
          </a:prstGeom>
        </p:spPr>
        <p:txBody>
          <a:bodyPr wrap="square">
            <a:spAutoFit/>
          </a:bodyPr>
          <a:lstStyle/>
          <a:p>
            <a:r>
              <a:rPr lang="sv-SE">
                <a:hlinkClick r:id="rId6"/>
              </a:rPr>
              <a:t>h</a:t>
            </a:r>
            <a:r>
              <a:rPr lang="sv-SE" sz="1400">
                <a:hlinkClick r:id="rId6"/>
              </a:rPr>
              <a:t>ttps://eur-lex.europa.eu/legal-content/SV/TXT/PDF/?uri=OJ:C:2016:278:FULL&amp;from=SV</a:t>
            </a:r>
            <a:endParaRPr lang="sv-SE" sz="1400"/>
          </a:p>
          <a:p>
            <a:endParaRPr lang="sv-SE" sz="1400"/>
          </a:p>
        </p:txBody>
      </p:sp>
      <p:pic>
        <p:nvPicPr>
          <p:cNvPr id="9" name="Bildobjekt 8">
            <a:extLst>
              <a:ext uri="{FF2B5EF4-FFF2-40B4-BE49-F238E27FC236}">
                <a16:creationId xmlns:a16="http://schemas.microsoft.com/office/drawing/2014/main" id="{3EA3CE1A-D22D-4928-90DA-201C05C29014}"/>
              </a:ext>
            </a:extLst>
          </p:cNvPr>
          <p:cNvPicPr>
            <a:picLocks noChangeAspect="1"/>
          </p:cNvPicPr>
          <p:nvPr/>
        </p:nvPicPr>
        <p:blipFill>
          <a:blip r:embed="rId7"/>
          <a:stretch>
            <a:fillRect/>
          </a:stretch>
        </p:blipFill>
        <p:spPr>
          <a:xfrm>
            <a:off x="8063119" y="951494"/>
            <a:ext cx="2636736" cy="37196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165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0BFBD9B-3D13-4233-A765-113C9DA5684F}"/>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C082D501-3194-493A-A9A7-FA20FDB000BE}"/>
              </a:ext>
            </a:extLst>
          </p:cNvPr>
          <p:cNvSpPr txBox="1"/>
          <p:nvPr/>
        </p:nvSpPr>
        <p:spPr>
          <a:xfrm>
            <a:off x="634071" y="1469845"/>
            <a:ext cx="2937510" cy="2446824"/>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Vad är ett flödesschema?</a:t>
            </a:r>
          </a:p>
          <a:p>
            <a:pPr>
              <a:lnSpc>
                <a:spcPct val="150000"/>
              </a:lnSpc>
            </a:pPr>
            <a:r>
              <a:rPr lang="sv-SE">
                <a:latin typeface="Arial" panose="020B0604020202020204" pitchFamily="34" charset="0"/>
                <a:cs typeface="Arial" panose="020B0604020202020204" pitchFamily="34" charset="0"/>
              </a:rPr>
              <a:t>Vad ska vara med?</a:t>
            </a:r>
          </a:p>
          <a:p>
            <a:pPr>
              <a:lnSpc>
                <a:spcPct val="150000"/>
              </a:lnSpc>
            </a:pPr>
            <a:r>
              <a:rPr lang="sv-SE">
                <a:latin typeface="Arial" panose="020B0604020202020204" pitchFamily="34" charset="0"/>
                <a:cs typeface="Arial" panose="020B0604020202020204" pitchFamily="34" charset="0"/>
              </a:rPr>
              <a:t>Hur ser ditt flöde ut?</a:t>
            </a:r>
          </a:p>
          <a:p>
            <a:r>
              <a:rPr lang="sv-SE">
                <a:latin typeface="Arial" panose="020B0604020202020204" pitchFamily="34" charset="0"/>
                <a:cs typeface="Arial" panose="020B0604020202020204" pitchFamily="34" charset="0"/>
              </a:rPr>
              <a:t>Ett flödesschema ska vara enkelt, överskådligt, lättförståeligt och anpassat till användaren.</a:t>
            </a:r>
          </a:p>
        </p:txBody>
      </p:sp>
      <p:sp>
        <p:nvSpPr>
          <p:cNvPr id="7" name="Rubrik 1">
            <a:extLst>
              <a:ext uri="{FF2B5EF4-FFF2-40B4-BE49-F238E27FC236}">
                <a16:creationId xmlns:a16="http://schemas.microsoft.com/office/drawing/2014/main" id="{331840C5-FBDF-4E66-B560-C7EE3B991F3B}"/>
              </a:ext>
            </a:extLst>
          </p:cNvPr>
          <p:cNvSpPr txBox="1">
            <a:spLocks/>
          </p:cNvSpPr>
          <p:nvPr/>
        </p:nvSpPr>
        <p:spPr>
          <a:xfrm>
            <a:off x="634071" y="923760"/>
            <a:ext cx="1952300" cy="6542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Flödesschema</a:t>
            </a:r>
          </a:p>
        </p:txBody>
      </p:sp>
      <p:pic>
        <p:nvPicPr>
          <p:cNvPr id="37" name="Bildobjekt 36">
            <a:extLst>
              <a:ext uri="{FF2B5EF4-FFF2-40B4-BE49-F238E27FC236}">
                <a16:creationId xmlns:a16="http://schemas.microsoft.com/office/drawing/2014/main" id="{2BEF4CA7-AA91-4267-8FD3-B4B3CA3D483E}"/>
              </a:ext>
            </a:extLst>
          </p:cNvPr>
          <p:cNvPicPr>
            <a:picLocks noChangeAspect="1"/>
          </p:cNvPicPr>
          <p:nvPr/>
        </p:nvPicPr>
        <p:blipFill>
          <a:blip r:embed="rId4"/>
          <a:stretch>
            <a:fillRect/>
          </a:stretch>
        </p:blipFill>
        <p:spPr>
          <a:xfrm>
            <a:off x="6270340" y="3002190"/>
            <a:ext cx="1847248" cy="914479"/>
          </a:xfrm>
          <a:prstGeom prst="rect">
            <a:avLst/>
          </a:prstGeom>
        </p:spPr>
      </p:pic>
      <p:pic>
        <p:nvPicPr>
          <p:cNvPr id="38" name="Bildobjekt 37">
            <a:extLst>
              <a:ext uri="{FF2B5EF4-FFF2-40B4-BE49-F238E27FC236}">
                <a16:creationId xmlns:a16="http://schemas.microsoft.com/office/drawing/2014/main" id="{11F8AAB6-2701-4FD4-BF16-BB73DA5B7D96}"/>
              </a:ext>
            </a:extLst>
          </p:cNvPr>
          <p:cNvPicPr>
            <a:picLocks noChangeAspect="1"/>
          </p:cNvPicPr>
          <p:nvPr/>
        </p:nvPicPr>
        <p:blipFill>
          <a:blip r:embed="rId4"/>
          <a:stretch>
            <a:fillRect/>
          </a:stretch>
        </p:blipFill>
        <p:spPr>
          <a:xfrm>
            <a:off x="8117588" y="1384576"/>
            <a:ext cx="1847248" cy="914479"/>
          </a:xfrm>
          <a:prstGeom prst="rect">
            <a:avLst/>
          </a:prstGeom>
        </p:spPr>
      </p:pic>
      <p:sp>
        <p:nvSpPr>
          <p:cNvPr id="39" name="Rektangel: rundade hörn 38">
            <a:extLst>
              <a:ext uri="{FF2B5EF4-FFF2-40B4-BE49-F238E27FC236}">
                <a16:creationId xmlns:a16="http://schemas.microsoft.com/office/drawing/2014/main" id="{B906D96C-5C95-40DF-A440-46CFF53768DB}"/>
              </a:ext>
            </a:extLst>
          </p:cNvPr>
          <p:cNvSpPr/>
          <p:nvPr/>
        </p:nvSpPr>
        <p:spPr>
          <a:xfrm>
            <a:off x="4481691" y="4710752"/>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textruta 39">
            <a:extLst>
              <a:ext uri="{FF2B5EF4-FFF2-40B4-BE49-F238E27FC236}">
                <a16:creationId xmlns:a16="http://schemas.microsoft.com/office/drawing/2014/main" id="{A4F4D1B7-4808-46AF-9B1D-93F72989463C}"/>
              </a:ext>
            </a:extLst>
          </p:cNvPr>
          <p:cNvSpPr txBox="1"/>
          <p:nvPr/>
        </p:nvSpPr>
        <p:spPr>
          <a:xfrm>
            <a:off x="4940470" y="4908243"/>
            <a:ext cx="962123" cy="461665"/>
          </a:xfrm>
          <a:prstGeom prst="rect">
            <a:avLst/>
          </a:prstGeom>
          <a:noFill/>
        </p:spPr>
        <p:txBody>
          <a:bodyPr wrap="none" rtlCol="0">
            <a:spAutoFit/>
          </a:bodyPr>
          <a:lstStyle/>
          <a:p>
            <a:r>
              <a:rPr lang="sv-SE" sz="2400">
                <a:latin typeface="Bahnschrift Condensed" panose="020B0502040204020203" pitchFamily="34" charset="0"/>
              </a:rPr>
              <a:t>Vara IN</a:t>
            </a:r>
            <a:r>
              <a:rPr lang="sv-SE"/>
              <a:t> </a:t>
            </a:r>
          </a:p>
        </p:txBody>
      </p:sp>
      <p:sp>
        <p:nvSpPr>
          <p:cNvPr id="41" name="textruta 40">
            <a:extLst>
              <a:ext uri="{FF2B5EF4-FFF2-40B4-BE49-F238E27FC236}">
                <a16:creationId xmlns:a16="http://schemas.microsoft.com/office/drawing/2014/main" id="{6222FE6A-F648-47EA-B11A-D0F59D05726F}"/>
              </a:ext>
            </a:extLst>
          </p:cNvPr>
          <p:cNvSpPr txBox="1"/>
          <p:nvPr/>
        </p:nvSpPr>
        <p:spPr>
          <a:xfrm>
            <a:off x="8476794" y="1577962"/>
            <a:ext cx="1128835" cy="461665"/>
          </a:xfrm>
          <a:prstGeom prst="rect">
            <a:avLst/>
          </a:prstGeom>
          <a:noFill/>
        </p:spPr>
        <p:txBody>
          <a:bodyPr wrap="none" rtlCol="0">
            <a:spAutoFit/>
          </a:bodyPr>
          <a:lstStyle/>
          <a:p>
            <a:r>
              <a:rPr lang="sv-SE" sz="2400">
                <a:latin typeface="Bahnschrift Condensed" panose="020B0502040204020203" pitchFamily="34" charset="0"/>
              </a:rPr>
              <a:t> Vara UT </a:t>
            </a:r>
            <a:r>
              <a:rPr lang="sv-SE" sz="2000"/>
              <a:t> </a:t>
            </a:r>
          </a:p>
        </p:txBody>
      </p:sp>
      <p:sp>
        <p:nvSpPr>
          <p:cNvPr id="42" name="textruta 41">
            <a:extLst>
              <a:ext uri="{FF2B5EF4-FFF2-40B4-BE49-F238E27FC236}">
                <a16:creationId xmlns:a16="http://schemas.microsoft.com/office/drawing/2014/main" id="{A0687BE1-ADBF-4D56-A8D3-F5191DA2A145}"/>
              </a:ext>
            </a:extLst>
          </p:cNvPr>
          <p:cNvSpPr txBox="1"/>
          <p:nvPr/>
        </p:nvSpPr>
        <p:spPr>
          <a:xfrm>
            <a:off x="6586265" y="3198167"/>
            <a:ext cx="1215397" cy="461665"/>
          </a:xfrm>
          <a:prstGeom prst="rect">
            <a:avLst/>
          </a:prstGeom>
          <a:noFill/>
        </p:spPr>
        <p:txBody>
          <a:bodyPr wrap="none" rtlCol="0">
            <a:spAutoFit/>
          </a:bodyPr>
          <a:lstStyle/>
          <a:p>
            <a:r>
              <a:rPr lang="sv-SE" sz="2400">
                <a:latin typeface="Bahnschrift Condensed" panose="020B0502040204020203" pitchFamily="34" charset="0"/>
              </a:rPr>
              <a:t>Beredning</a:t>
            </a:r>
            <a:endParaRPr lang="sv-SE"/>
          </a:p>
        </p:txBody>
      </p:sp>
      <p:sp>
        <p:nvSpPr>
          <p:cNvPr id="5" name="Pil: höger 4">
            <a:extLst>
              <a:ext uri="{FF2B5EF4-FFF2-40B4-BE49-F238E27FC236}">
                <a16:creationId xmlns:a16="http://schemas.microsoft.com/office/drawing/2014/main" id="{6D4F2548-0ECB-4D11-BC5E-82F1C7706A79}"/>
              </a:ext>
            </a:extLst>
          </p:cNvPr>
          <p:cNvSpPr/>
          <p:nvPr/>
        </p:nvSpPr>
        <p:spPr>
          <a:xfrm rot="18814764">
            <a:off x="4925893" y="5960368"/>
            <a:ext cx="867029" cy="331548"/>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il: höger 19">
            <a:extLst>
              <a:ext uri="{FF2B5EF4-FFF2-40B4-BE49-F238E27FC236}">
                <a16:creationId xmlns:a16="http://schemas.microsoft.com/office/drawing/2014/main" id="{ED268DC6-DDCA-48AF-9077-9B0869BB6235}"/>
              </a:ext>
            </a:extLst>
          </p:cNvPr>
          <p:cNvSpPr/>
          <p:nvPr/>
        </p:nvSpPr>
        <p:spPr>
          <a:xfrm rot="18814764">
            <a:off x="6700072" y="4354754"/>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Pil: höger 21">
            <a:extLst>
              <a:ext uri="{FF2B5EF4-FFF2-40B4-BE49-F238E27FC236}">
                <a16:creationId xmlns:a16="http://schemas.microsoft.com/office/drawing/2014/main" id="{F1D0596C-E3C0-40A0-BFFB-25A97DF68B14}"/>
              </a:ext>
            </a:extLst>
          </p:cNvPr>
          <p:cNvSpPr/>
          <p:nvPr/>
        </p:nvSpPr>
        <p:spPr>
          <a:xfrm rot="18814764">
            <a:off x="8263548" y="2644680"/>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il: höger 25">
            <a:extLst>
              <a:ext uri="{FF2B5EF4-FFF2-40B4-BE49-F238E27FC236}">
                <a16:creationId xmlns:a16="http://schemas.microsoft.com/office/drawing/2014/main" id="{D817505B-0A2A-4563-9B25-0EA80A2444C2}"/>
              </a:ext>
            </a:extLst>
          </p:cNvPr>
          <p:cNvSpPr/>
          <p:nvPr/>
        </p:nvSpPr>
        <p:spPr>
          <a:xfrm rot="18814764">
            <a:off x="9958698" y="818232"/>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Pil: höger 27">
            <a:extLst>
              <a:ext uri="{FF2B5EF4-FFF2-40B4-BE49-F238E27FC236}">
                <a16:creationId xmlns:a16="http://schemas.microsoft.com/office/drawing/2014/main" id="{E4496F49-F8A1-4433-9735-957263E2288A}"/>
              </a:ext>
            </a:extLst>
          </p:cNvPr>
          <p:cNvSpPr/>
          <p:nvPr/>
        </p:nvSpPr>
        <p:spPr>
          <a:xfrm rot="17108457">
            <a:off x="9513078" y="584317"/>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il: höger 28">
            <a:extLst>
              <a:ext uri="{FF2B5EF4-FFF2-40B4-BE49-F238E27FC236}">
                <a16:creationId xmlns:a16="http://schemas.microsoft.com/office/drawing/2014/main" id="{8FACE94E-F234-4D11-8B33-6531A476B19D}"/>
              </a:ext>
            </a:extLst>
          </p:cNvPr>
          <p:cNvSpPr/>
          <p:nvPr/>
        </p:nvSpPr>
        <p:spPr>
          <a:xfrm rot="20808468">
            <a:off x="10187458" y="1227318"/>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1022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0BFBD9B-3D13-4233-A765-113C9DA5684F}"/>
              </a:ext>
            </a:extLst>
          </p:cNvPr>
          <p:cNvPicPr>
            <a:picLocks noChangeAspect="1"/>
          </p:cNvPicPr>
          <p:nvPr/>
        </p:nvPicPr>
        <p:blipFill>
          <a:blip r:embed="rId3"/>
          <a:stretch>
            <a:fillRect/>
          </a:stretch>
        </p:blipFill>
        <p:spPr>
          <a:xfrm>
            <a:off x="0" y="432682"/>
            <a:ext cx="2402032" cy="432854"/>
          </a:xfrm>
          <a:prstGeom prst="rect">
            <a:avLst/>
          </a:prstGeom>
        </p:spPr>
      </p:pic>
      <p:sp>
        <p:nvSpPr>
          <p:cNvPr id="7" name="Rubrik 1">
            <a:extLst>
              <a:ext uri="{FF2B5EF4-FFF2-40B4-BE49-F238E27FC236}">
                <a16:creationId xmlns:a16="http://schemas.microsoft.com/office/drawing/2014/main" id="{331840C5-FBDF-4E66-B560-C7EE3B991F3B}"/>
              </a:ext>
            </a:extLst>
          </p:cNvPr>
          <p:cNvSpPr txBox="1">
            <a:spLocks/>
          </p:cNvSpPr>
          <p:nvPr/>
        </p:nvSpPr>
        <p:spPr>
          <a:xfrm>
            <a:off x="634071" y="1057472"/>
            <a:ext cx="3535921" cy="6542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Flödesschema</a:t>
            </a:r>
          </a:p>
        </p:txBody>
      </p:sp>
      <p:pic>
        <p:nvPicPr>
          <p:cNvPr id="37" name="Bildobjekt 36">
            <a:extLst>
              <a:ext uri="{FF2B5EF4-FFF2-40B4-BE49-F238E27FC236}">
                <a16:creationId xmlns:a16="http://schemas.microsoft.com/office/drawing/2014/main" id="{2BEF4CA7-AA91-4267-8FD3-B4B3CA3D483E}"/>
              </a:ext>
            </a:extLst>
          </p:cNvPr>
          <p:cNvPicPr>
            <a:picLocks noChangeAspect="1"/>
          </p:cNvPicPr>
          <p:nvPr/>
        </p:nvPicPr>
        <p:blipFill>
          <a:blip r:embed="rId4"/>
          <a:stretch>
            <a:fillRect/>
          </a:stretch>
        </p:blipFill>
        <p:spPr>
          <a:xfrm>
            <a:off x="6723073" y="1978369"/>
            <a:ext cx="1847248" cy="914479"/>
          </a:xfrm>
          <a:prstGeom prst="rect">
            <a:avLst/>
          </a:prstGeom>
        </p:spPr>
      </p:pic>
      <p:pic>
        <p:nvPicPr>
          <p:cNvPr id="38" name="Bildobjekt 37">
            <a:extLst>
              <a:ext uri="{FF2B5EF4-FFF2-40B4-BE49-F238E27FC236}">
                <a16:creationId xmlns:a16="http://schemas.microsoft.com/office/drawing/2014/main" id="{11F8AAB6-2701-4FD4-BF16-BB73DA5B7D96}"/>
              </a:ext>
            </a:extLst>
          </p:cNvPr>
          <p:cNvPicPr>
            <a:picLocks noChangeAspect="1"/>
          </p:cNvPicPr>
          <p:nvPr/>
        </p:nvPicPr>
        <p:blipFill>
          <a:blip r:embed="rId4"/>
          <a:stretch>
            <a:fillRect/>
          </a:stretch>
        </p:blipFill>
        <p:spPr>
          <a:xfrm>
            <a:off x="9423363" y="2015630"/>
            <a:ext cx="1847248" cy="914479"/>
          </a:xfrm>
          <a:prstGeom prst="rect">
            <a:avLst/>
          </a:prstGeom>
        </p:spPr>
      </p:pic>
      <p:sp>
        <p:nvSpPr>
          <p:cNvPr id="39" name="Rektangel: rundade hörn 38">
            <a:extLst>
              <a:ext uri="{FF2B5EF4-FFF2-40B4-BE49-F238E27FC236}">
                <a16:creationId xmlns:a16="http://schemas.microsoft.com/office/drawing/2014/main" id="{B906D96C-5C95-40DF-A440-46CFF53768DB}"/>
              </a:ext>
            </a:extLst>
          </p:cNvPr>
          <p:cNvSpPr/>
          <p:nvPr/>
        </p:nvSpPr>
        <p:spPr>
          <a:xfrm>
            <a:off x="6723073" y="4213791"/>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il: höger 4">
            <a:extLst>
              <a:ext uri="{FF2B5EF4-FFF2-40B4-BE49-F238E27FC236}">
                <a16:creationId xmlns:a16="http://schemas.microsoft.com/office/drawing/2014/main" id="{6D4F2548-0ECB-4D11-BC5E-82F1C7706A79}"/>
              </a:ext>
            </a:extLst>
          </p:cNvPr>
          <p:cNvSpPr/>
          <p:nvPr/>
        </p:nvSpPr>
        <p:spPr>
          <a:xfrm rot="20552205">
            <a:off x="3095809" y="4476337"/>
            <a:ext cx="867029" cy="331548"/>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il: höger 19">
            <a:extLst>
              <a:ext uri="{FF2B5EF4-FFF2-40B4-BE49-F238E27FC236}">
                <a16:creationId xmlns:a16="http://schemas.microsoft.com/office/drawing/2014/main" id="{ED268DC6-DDCA-48AF-9077-9B0869BB6235}"/>
              </a:ext>
            </a:extLst>
          </p:cNvPr>
          <p:cNvSpPr/>
          <p:nvPr/>
        </p:nvSpPr>
        <p:spPr>
          <a:xfrm rot="20689228">
            <a:off x="5921132" y="4448118"/>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Pil: höger 21">
            <a:extLst>
              <a:ext uri="{FF2B5EF4-FFF2-40B4-BE49-F238E27FC236}">
                <a16:creationId xmlns:a16="http://schemas.microsoft.com/office/drawing/2014/main" id="{F1D0596C-E3C0-40A0-BFFB-25A97DF68B14}"/>
              </a:ext>
            </a:extLst>
          </p:cNvPr>
          <p:cNvSpPr/>
          <p:nvPr/>
        </p:nvSpPr>
        <p:spPr>
          <a:xfrm rot="321500">
            <a:off x="8540449" y="4448117"/>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il: höger 25">
            <a:extLst>
              <a:ext uri="{FF2B5EF4-FFF2-40B4-BE49-F238E27FC236}">
                <a16:creationId xmlns:a16="http://schemas.microsoft.com/office/drawing/2014/main" id="{D817505B-0A2A-4563-9B25-0EA80A2444C2}"/>
              </a:ext>
            </a:extLst>
          </p:cNvPr>
          <p:cNvSpPr/>
          <p:nvPr/>
        </p:nvSpPr>
        <p:spPr>
          <a:xfrm rot="20371263">
            <a:off x="5879348" y="2304944"/>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Pil: höger 27">
            <a:extLst>
              <a:ext uri="{FF2B5EF4-FFF2-40B4-BE49-F238E27FC236}">
                <a16:creationId xmlns:a16="http://schemas.microsoft.com/office/drawing/2014/main" id="{E4496F49-F8A1-4433-9735-957263E2288A}"/>
              </a:ext>
            </a:extLst>
          </p:cNvPr>
          <p:cNvSpPr/>
          <p:nvPr/>
        </p:nvSpPr>
        <p:spPr>
          <a:xfrm rot="20531650">
            <a:off x="3103520" y="2343751"/>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il: höger 28">
            <a:extLst>
              <a:ext uri="{FF2B5EF4-FFF2-40B4-BE49-F238E27FC236}">
                <a16:creationId xmlns:a16="http://schemas.microsoft.com/office/drawing/2014/main" id="{8FACE94E-F234-4D11-8B33-6531A476B19D}"/>
              </a:ext>
            </a:extLst>
          </p:cNvPr>
          <p:cNvSpPr/>
          <p:nvPr/>
        </p:nvSpPr>
        <p:spPr>
          <a:xfrm rot="20808468">
            <a:off x="8613486" y="2313289"/>
            <a:ext cx="783800" cy="319160"/>
          </a:xfrm>
          <a:prstGeom prst="rightArrow">
            <a:avLst/>
          </a:prstGeom>
          <a:solidFill>
            <a:srgbClr val="C5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rundade hörn 17">
            <a:extLst>
              <a:ext uri="{FF2B5EF4-FFF2-40B4-BE49-F238E27FC236}">
                <a16:creationId xmlns:a16="http://schemas.microsoft.com/office/drawing/2014/main" id="{91864B76-3710-46F7-80BE-DBF0E1C7F67C}"/>
              </a:ext>
            </a:extLst>
          </p:cNvPr>
          <p:cNvSpPr/>
          <p:nvPr/>
        </p:nvSpPr>
        <p:spPr>
          <a:xfrm>
            <a:off x="1201016" y="2036200"/>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rundade hörn 18">
            <a:extLst>
              <a:ext uri="{FF2B5EF4-FFF2-40B4-BE49-F238E27FC236}">
                <a16:creationId xmlns:a16="http://schemas.microsoft.com/office/drawing/2014/main" id="{A81589D5-10C1-444D-A4B8-4CCD6897EC76}"/>
              </a:ext>
            </a:extLst>
          </p:cNvPr>
          <p:cNvSpPr/>
          <p:nvPr/>
        </p:nvSpPr>
        <p:spPr>
          <a:xfrm>
            <a:off x="4026720" y="2036200"/>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rundade hörn 20">
            <a:extLst>
              <a:ext uri="{FF2B5EF4-FFF2-40B4-BE49-F238E27FC236}">
                <a16:creationId xmlns:a16="http://schemas.microsoft.com/office/drawing/2014/main" id="{FBB6A12B-0F9F-4C1C-B893-4D66609B8F58}"/>
              </a:ext>
            </a:extLst>
          </p:cNvPr>
          <p:cNvSpPr/>
          <p:nvPr/>
        </p:nvSpPr>
        <p:spPr>
          <a:xfrm>
            <a:off x="1201016" y="4213791"/>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1FF29B36-A95B-4DF2-B118-478D6F87C741}"/>
              </a:ext>
            </a:extLst>
          </p:cNvPr>
          <p:cNvSpPr/>
          <p:nvPr/>
        </p:nvSpPr>
        <p:spPr>
          <a:xfrm>
            <a:off x="4025140" y="4213788"/>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rundade hörn 23">
            <a:extLst>
              <a:ext uri="{FF2B5EF4-FFF2-40B4-BE49-F238E27FC236}">
                <a16:creationId xmlns:a16="http://schemas.microsoft.com/office/drawing/2014/main" id="{450004D8-5EF0-4D53-9D56-205B0800066F}"/>
              </a:ext>
            </a:extLst>
          </p:cNvPr>
          <p:cNvSpPr/>
          <p:nvPr/>
        </p:nvSpPr>
        <p:spPr>
          <a:xfrm>
            <a:off x="9423363" y="4213791"/>
            <a:ext cx="1792706" cy="856648"/>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D6C5C7-6F04-4B17-ACB7-C75F92FE5551}"/>
              </a:ext>
            </a:extLst>
          </p:cNvPr>
          <p:cNvSpPr txBox="1"/>
          <p:nvPr/>
        </p:nvSpPr>
        <p:spPr>
          <a:xfrm>
            <a:off x="4356035" y="2259198"/>
            <a:ext cx="1039580" cy="369332"/>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Varor in </a:t>
            </a:r>
          </a:p>
        </p:txBody>
      </p:sp>
      <p:sp>
        <p:nvSpPr>
          <p:cNvPr id="25" name="textruta 24">
            <a:extLst>
              <a:ext uri="{FF2B5EF4-FFF2-40B4-BE49-F238E27FC236}">
                <a16:creationId xmlns:a16="http://schemas.microsoft.com/office/drawing/2014/main" id="{6E2997D2-3CEB-4051-8A38-360CDA2CFCC4}"/>
              </a:ext>
            </a:extLst>
          </p:cNvPr>
          <p:cNvSpPr txBox="1"/>
          <p:nvPr/>
        </p:nvSpPr>
        <p:spPr>
          <a:xfrm>
            <a:off x="7034991" y="2250942"/>
            <a:ext cx="1223412" cy="369332"/>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Förvaring </a:t>
            </a:r>
          </a:p>
        </p:txBody>
      </p:sp>
      <p:sp>
        <p:nvSpPr>
          <p:cNvPr id="27" name="textruta 26">
            <a:extLst>
              <a:ext uri="{FF2B5EF4-FFF2-40B4-BE49-F238E27FC236}">
                <a16:creationId xmlns:a16="http://schemas.microsoft.com/office/drawing/2014/main" id="{3F394D85-942E-48B1-ABB2-B12EDF73FAEE}"/>
              </a:ext>
            </a:extLst>
          </p:cNvPr>
          <p:cNvSpPr txBox="1"/>
          <p:nvPr/>
        </p:nvSpPr>
        <p:spPr>
          <a:xfrm>
            <a:off x="1642255" y="2259198"/>
            <a:ext cx="813043"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Inköp </a:t>
            </a:r>
          </a:p>
        </p:txBody>
      </p:sp>
      <p:sp>
        <p:nvSpPr>
          <p:cNvPr id="30" name="textruta 29">
            <a:extLst>
              <a:ext uri="{FF2B5EF4-FFF2-40B4-BE49-F238E27FC236}">
                <a16:creationId xmlns:a16="http://schemas.microsoft.com/office/drawing/2014/main" id="{4D1964D9-A273-4E6C-A7BD-BA0B85F8A6CC}"/>
              </a:ext>
            </a:extLst>
          </p:cNvPr>
          <p:cNvSpPr txBox="1"/>
          <p:nvPr/>
        </p:nvSpPr>
        <p:spPr>
          <a:xfrm>
            <a:off x="9715677" y="2288203"/>
            <a:ext cx="1415772" cy="369332"/>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Produktion  </a:t>
            </a:r>
          </a:p>
        </p:txBody>
      </p:sp>
      <p:pic>
        <p:nvPicPr>
          <p:cNvPr id="31" name="Bildobjekt 30">
            <a:extLst>
              <a:ext uri="{FF2B5EF4-FFF2-40B4-BE49-F238E27FC236}">
                <a16:creationId xmlns:a16="http://schemas.microsoft.com/office/drawing/2014/main" id="{E2A80C41-8CA4-4A46-A285-28279949F306}"/>
              </a:ext>
            </a:extLst>
          </p:cNvPr>
          <p:cNvPicPr>
            <a:picLocks noChangeAspect="1"/>
          </p:cNvPicPr>
          <p:nvPr/>
        </p:nvPicPr>
        <p:blipFill>
          <a:blip r:embed="rId4"/>
          <a:stretch>
            <a:fillRect/>
          </a:stretch>
        </p:blipFill>
        <p:spPr>
          <a:xfrm>
            <a:off x="2070098" y="3082241"/>
            <a:ext cx="1847248" cy="914479"/>
          </a:xfrm>
          <a:prstGeom prst="rect">
            <a:avLst/>
          </a:prstGeom>
        </p:spPr>
      </p:pic>
      <p:sp>
        <p:nvSpPr>
          <p:cNvPr id="32" name="textruta 31">
            <a:extLst>
              <a:ext uri="{FF2B5EF4-FFF2-40B4-BE49-F238E27FC236}">
                <a16:creationId xmlns:a16="http://schemas.microsoft.com/office/drawing/2014/main" id="{1B2E70FD-0D6E-40CB-B823-FFCB2CB2763D}"/>
              </a:ext>
            </a:extLst>
          </p:cNvPr>
          <p:cNvSpPr txBox="1"/>
          <p:nvPr/>
        </p:nvSpPr>
        <p:spPr>
          <a:xfrm>
            <a:off x="2152079" y="3318081"/>
            <a:ext cx="1710725" cy="369332"/>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  uppvärmning </a:t>
            </a:r>
          </a:p>
        </p:txBody>
      </p:sp>
      <p:pic>
        <p:nvPicPr>
          <p:cNvPr id="33" name="Bildobjekt 32">
            <a:extLst>
              <a:ext uri="{FF2B5EF4-FFF2-40B4-BE49-F238E27FC236}">
                <a16:creationId xmlns:a16="http://schemas.microsoft.com/office/drawing/2014/main" id="{617A0715-150B-40DB-A6DC-B7FE8358E231}"/>
              </a:ext>
            </a:extLst>
          </p:cNvPr>
          <p:cNvPicPr>
            <a:picLocks noChangeAspect="1"/>
          </p:cNvPicPr>
          <p:nvPr/>
        </p:nvPicPr>
        <p:blipFill>
          <a:blip r:embed="rId4"/>
          <a:stretch>
            <a:fillRect/>
          </a:stretch>
        </p:blipFill>
        <p:spPr>
          <a:xfrm>
            <a:off x="4248752" y="3115846"/>
            <a:ext cx="1847248" cy="914479"/>
          </a:xfrm>
          <a:prstGeom prst="rect">
            <a:avLst/>
          </a:prstGeom>
        </p:spPr>
      </p:pic>
      <p:sp>
        <p:nvSpPr>
          <p:cNvPr id="34" name="textruta 33">
            <a:extLst>
              <a:ext uri="{FF2B5EF4-FFF2-40B4-BE49-F238E27FC236}">
                <a16:creationId xmlns:a16="http://schemas.microsoft.com/office/drawing/2014/main" id="{F57ED84E-1935-4A27-AE85-B059C941522C}"/>
              </a:ext>
            </a:extLst>
          </p:cNvPr>
          <p:cNvSpPr txBox="1"/>
          <p:nvPr/>
        </p:nvSpPr>
        <p:spPr>
          <a:xfrm>
            <a:off x="4330733" y="3351686"/>
            <a:ext cx="1544012" cy="369332"/>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  nedkylning  </a:t>
            </a:r>
          </a:p>
        </p:txBody>
      </p:sp>
      <p:pic>
        <p:nvPicPr>
          <p:cNvPr id="35" name="Bildobjekt 34">
            <a:extLst>
              <a:ext uri="{FF2B5EF4-FFF2-40B4-BE49-F238E27FC236}">
                <a16:creationId xmlns:a16="http://schemas.microsoft.com/office/drawing/2014/main" id="{51EDA946-865C-4F99-B74F-96AF0DF4F3E4}"/>
              </a:ext>
            </a:extLst>
          </p:cNvPr>
          <p:cNvPicPr>
            <a:picLocks noChangeAspect="1"/>
          </p:cNvPicPr>
          <p:nvPr/>
        </p:nvPicPr>
        <p:blipFill>
          <a:blip r:embed="rId4"/>
          <a:stretch>
            <a:fillRect/>
          </a:stretch>
        </p:blipFill>
        <p:spPr>
          <a:xfrm>
            <a:off x="6389181" y="3115846"/>
            <a:ext cx="1847248" cy="914479"/>
          </a:xfrm>
          <a:prstGeom prst="rect">
            <a:avLst/>
          </a:prstGeom>
        </p:spPr>
      </p:pic>
      <p:sp>
        <p:nvSpPr>
          <p:cNvPr id="36" name="textruta 35">
            <a:extLst>
              <a:ext uri="{FF2B5EF4-FFF2-40B4-BE49-F238E27FC236}">
                <a16:creationId xmlns:a16="http://schemas.microsoft.com/office/drawing/2014/main" id="{FB1E9DBF-0A4E-4A36-9BAB-A4DB78454653}"/>
              </a:ext>
            </a:extLst>
          </p:cNvPr>
          <p:cNvSpPr txBox="1"/>
          <p:nvPr/>
        </p:nvSpPr>
        <p:spPr>
          <a:xfrm>
            <a:off x="6471162" y="3351686"/>
            <a:ext cx="1454244"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  paketering </a:t>
            </a:r>
          </a:p>
        </p:txBody>
      </p:sp>
      <p:sp>
        <p:nvSpPr>
          <p:cNvPr id="40" name="textruta 39">
            <a:extLst>
              <a:ext uri="{FF2B5EF4-FFF2-40B4-BE49-F238E27FC236}">
                <a16:creationId xmlns:a16="http://schemas.microsoft.com/office/drawing/2014/main" id="{08CE3129-E6ED-4EFF-B431-EB18F6F624C5}"/>
              </a:ext>
            </a:extLst>
          </p:cNvPr>
          <p:cNvSpPr txBox="1"/>
          <p:nvPr/>
        </p:nvSpPr>
        <p:spPr>
          <a:xfrm>
            <a:off x="1299180" y="4433845"/>
            <a:ext cx="1326004"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  Märkning </a:t>
            </a:r>
          </a:p>
        </p:txBody>
      </p:sp>
      <p:sp>
        <p:nvSpPr>
          <p:cNvPr id="41" name="textruta 40">
            <a:extLst>
              <a:ext uri="{FF2B5EF4-FFF2-40B4-BE49-F238E27FC236}">
                <a16:creationId xmlns:a16="http://schemas.microsoft.com/office/drawing/2014/main" id="{A7102728-F3F5-4BF4-A3E3-4E10A74B1591}"/>
              </a:ext>
            </a:extLst>
          </p:cNvPr>
          <p:cNvSpPr txBox="1"/>
          <p:nvPr/>
        </p:nvSpPr>
        <p:spPr>
          <a:xfrm>
            <a:off x="4232843" y="4494996"/>
            <a:ext cx="1180644"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  Varor ut </a:t>
            </a:r>
          </a:p>
        </p:txBody>
      </p:sp>
      <p:sp>
        <p:nvSpPr>
          <p:cNvPr id="42" name="textruta 41">
            <a:extLst>
              <a:ext uri="{FF2B5EF4-FFF2-40B4-BE49-F238E27FC236}">
                <a16:creationId xmlns:a16="http://schemas.microsoft.com/office/drawing/2014/main" id="{5A29CB8E-890C-4DC4-81E7-56BE7D87CB42}"/>
              </a:ext>
            </a:extLst>
          </p:cNvPr>
          <p:cNvSpPr txBox="1"/>
          <p:nvPr/>
        </p:nvSpPr>
        <p:spPr>
          <a:xfrm>
            <a:off x="6903621" y="4487576"/>
            <a:ext cx="1351717" cy="369332"/>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  Transport </a:t>
            </a:r>
          </a:p>
        </p:txBody>
      </p:sp>
      <p:sp>
        <p:nvSpPr>
          <p:cNvPr id="6" name="textruta 5">
            <a:extLst>
              <a:ext uri="{FF2B5EF4-FFF2-40B4-BE49-F238E27FC236}">
                <a16:creationId xmlns:a16="http://schemas.microsoft.com/office/drawing/2014/main" id="{DFE51165-F955-4002-9F10-824775A17A33}"/>
              </a:ext>
            </a:extLst>
          </p:cNvPr>
          <p:cNvSpPr txBox="1"/>
          <p:nvPr/>
        </p:nvSpPr>
        <p:spPr>
          <a:xfrm>
            <a:off x="9731144" y="4487576"/>
            <a:ext cx="1177143" cy="369332"/>
          </a:xfrm>
          <a:prstGeom prst="rect">
            <a:avLst/>
          </a:prstGeom>
          <a:noFill/>
        </p:spPr>
        <p:txBody>
          <a:bodyPr wrap="square" rtlCol="0">
            <a:spAutoFit/>
          </a:bodyPr>
          <a:lstStyle/>
          <a:p>
            <a:r>
              <a:rPr lang="sv-SE" dirty="0"/>
              <a:t>Servering</a:t>
            </a:r>
          </a:p>
        </p:txBody>
      </p:sp>
    </p:spTree>
    <p:extLst>
      <p:ext uri="{BB962C8B-B14F-4D97-AF65-F5344CB8AC3E}">
        <p14:creationId xmlns:p14="http://schemas.microsoft.com/office/powerpoint/2010/main" val="67253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431032-E9F9-40B4-A439-64FBF167126E}"/>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114F13E8-CED7-4604-A5E9-E955878A9FCF}"/>
              </a:ext>
            </a:extLst>
          </p:cNvPr>
          <p:cNvPicPr>
            <a:picLocks noChangeAspect="1"/>
          </p:cNvPicPr>
          <p:nvPr/>
        </p:nvPicPr>
        <p:blipFill>
          <a:blip r:embed="rId3"/>
          <a:stretch>
            <a:fillRect/>
          </a:stretch>
        </p:blipFill>
        <p:spPr>
          <a:xfrm>
            <a:off x="0" y="432682"/>
            <a:ext cx="2402032" cy="432854"/>
          </a:xfrm>
          <a:prstGeom prst="rect">
            <a:avLst/>
          </a:prstGeom>
        </p:spPr>
      </p:pic>
      <p:sp>
        <p:nvSpPr>
          <p:cNvPr id="7" name="Ellips 6">
            <a:extLst>
              <a:ext uri="{FF2B5EF4-FFF2-40B4-BE49-F238E27FC236}">
                <a16:creationId xmlns:a16="http://schemas.microsoft.com/office/drawing/2014/main" id="{3D456CD9-C293-411D-8E7F-7521160713A2}"/>
              </a:ext>
            </a:extLst>
          </p:cNvPr>
          <p:cNvSpPr/>
          <p:nvPr/>
        </p:nvSpPr>
        <p:spPr>
          <a:xfrm>
            <a:off x="6819077" y="4046171"/>
            <a:ext cx="2520000" cy="2392325"/>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8" name="Ellips 7">
            <a:extLst>
              <a:ext uri="{FF2B5EF4-FFF2-40B4-BE49-F238E27FC236}">
                <a16:creationId xmlns:a16="http://schemas.microsoft.com/office/drawing/2014/main" id="{457807A0-A087-41DC-9D67-655C0CF6A08C}"/>
              </a:ext>
            </a:extLst>
          </p:cNvPr>
          <p:cNvSpPr/>
          <p:nvPr/>
        </p:nvSpPr>
        <p:spPr>
          <a:xfrm>
            <a:off x="6326670" y="1437215"/>
            <a:ext cx="2520000" cy="2392325"/>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a:solidFill>
                <a:schemeClr val="tx1"/>
              </a:solidFill>
              <a:latin typeface="Bahnschrift Condensed" panose="020B0502040204020203" pitchFamily="34" charset="0"/>
            </a:endParaRPr>
          </a:p>
        </p:txBody>
      </p:sp>
      <p:sp>
        <p:nvSpPr>
          <p:cNvPr id="9" name="Ellips 8">
            <a:extLst>
              <a:ext uri="{FF2B5EF4-FFF2-40B4-BE49-F238E27FC236}">
                <a16:creationId xmlns:a16="http://schemas.microsoft.com/office/drawing/2014/main" id="{C629C8C7-6264-4AF8-8547-66E2310B79FA}"/>
              </a:ext>
            </a:extLst>
          </p:cNvPr>
          <p:cNvSpPr/>
          <p:nvPr/>
        </p:nvSpPr>
        <p:spPr>
          <a:xfrm>
            <a:off x="3849926" y="3429000"/>
            <a:ext cx="2519916" cy="2392325"/>
          </a:xfrm>
          <a:prstGeom prst="ellipse">
            <a:avLst/>
          </a:prstGeom>
          <a:solidFill>
            <a:srgbClr val="E1D8C5"/>
          </a:solidFill>
          <a:ln>
            <a:solidFill>
              <a:srgbClr val="E1D8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Bahnschrift Condensed" panose="020B0502040204020203" pitchFamily="34" charset="0"/>
            </a:endParaRPr>
          </a:p>
        </p:txBody>
      </p:sp>
      <p:sp>
        <p:nvSpPr>
          <p:cNvPr id="10" name="Ellips 9">
            <a:extLst>
              <a:ext uri="{FF2B5EF4-FFF2-40B4-BE49-F238E27FC236}">
                <a16:creationId xmlns:a16="http://schemas.microsoft.com/office/drawing/2014/main" id="{1D84E796-B994-4BFC-B81A-FCD65AE84CF3}"/>
              </a:ext>
            </a:extLst>
          </p:cNvPr>
          <p:cNvSpPr/>
          <p:nvPr/>
        </p:nvSpPr>
        <p:spPr>
          <a:xfrm>
            <a:off x="3487232" y="725846"/>
            <a:ext cx="2519916" cy="2392325"/>
          </a:xfrm>
          <a:prstGeom prst="ellipse">
            <a:avLst/>
          </a:prstGeom>
          <a:solidFill>
            <a:srgbClr val="CEC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latin typeface="Bahnschrift Condensed" panose="020B0502040204020203" pitchFamily="34" charset="0"/>
            </a:endParaRPr>
          </a:p>
        </p:txBody>
      </p:sp>
      <p:sp>
        <p:nvSpPr>
          <p:cNvPr id="14" name="textruta 13">
            <a:extLst>
              <a:ext uri="{FF2B5EF4-FFF2-40B4-BE49-F238E27FC236}">
                <a16:creationId xmlns:a16="http://schemas.microsoft.com/office/drawing/2014/main" id="{D667A721-C72F-4152-9CD8-B3C3165F8033}"/>
              </a:ext>
            </a:extLst>
          </p:cNvPr>
          <p:cNvSpPr txBox="1"/>
          <p:nvPr/>
        </p:nvSpPr>
        <p:spPr>
          <a:xfrm>
            <a:off x="3849926" y="1474078"/>
            <a:ext cx="1794527" cy="571247"/>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kumimoji="0" lang="sv-SE" sz="2400" b="0" i="0" u="none" strike="noStrike" kern="1200" cap="none" spc="0" normalizeH="0" baseline="0" noProof="0" dirty="0">
                <a:ln>
                  <a:noFill/>
                </a:ln>
                <a:solidFill>
                  <a:prstClr val="black"/>
                </a:solidFill>
                <a:effectLst/>
                <a:uLnTx/>
                <a:uFillTx/>
                <a:latin typeface="Bahnschrift Condensed" panose="020B0502040204020203" pitchFamily="34" charset="0"/>
                <a:cs typeface="Arial" panose="020B0604020202020204" pitchFamily="34" charset="0"/>
              </a:rPr>
              <a:t>Kemiska </a:t>
            </a:r>
            <a:r>
              <a:rPr lang="sv-SE" sz="2400" dirty="0">
                <a:solidFill>
                  <a:prstClr val="black"/>
                </a:solidFill>
                <a:latin typeface="Bahnschrift Condensed" panose="020B0502040204020203" pitchFamily="34" charset="0"/>
                <a:cs typeface="Arial" panose="020B0604020202020204" pitchFamily="34" charset="0"/>
              </a:rPr>
              <a:t>faror</a:t>
            </a:r>
            <a:endParaRPr kumimoji="0" lang="sv-SE" sz="2400" b="0" i="0" u="none" strike="noStrike" kern="1200" cap="none" spc="0" normalizeH="0" baseline="0" noProof="0" dirty="0">
              <a:ln>
                <a:noFill/>
              </a:ln>
              <a:solidFill>
                <a:prstClr val="black"/>
              </a:solidFill>
              <a:effectLst/>
              <a:uLnTx/>
              <a:uFillTx/>
              <a:latin typeface="Bahnschrift Condensed" panose="020B0502040204020203" pitchFamily="34" charset="0"/>
              <a:cs typeface="Arial" panose="020B0604020202020204" pitchFamily="34" charset="0"/>
            </a:endParaRPr>
          </a:p>
        </p:txBody>
      </p:sp>
      <p:sp>
        <p:nvSpPr>
          <p:cNvPr id="16" name="textruta 15">
            <a:extLst>
              <a:ext uri="{FF2B5EF4-FFF2-40B4-BE49-F238E27FC236}">
                <a16:creationId xmlns:a16="http://schemas.microsoft.com/office/drawing/2014/main" id="{B60960D7-135C-4F14-86D2-9D91D3DC6E70}"/>
              </a:ext>
            </a:extLst>
          </p:cNvPr>
          <p:cNvSpPr txBox="1"/>
          <p:nvPr/>
        </p:nvSpPr>
        <p:spPr>
          <a:xfrm>
            <a:off x="6333735" y="2317131"/>
            <a:ext cx="2552587" cy="571247"/>
          </a:xfrm>
          <a:prstGeom prst="rect">
            <a:avLst/>
          </a:prstGeom>
          <a:noFill/>
        </p:spPr>
        <p:txBody>
          <a:bodyPr wrap="square">
            <a:spAutoFit/>
          </a:bodyPr>
          <a:lstStyle/>
          <a:p>
            <a:pPr algn="ctr">
              <a:lnSpc>
                <a:spcPct val="150000"/>
              </a:lnSpc>
            </a:pPr>
            <a:r>
              <a:rPr lang="sv-SE" sz="2400" dirty="0">
                <a:latin typeface="Bahnschrift Condensed" panose="020B0502040204020203" pitchFamily="34" charset="0"/>
                <a:cs typeface="Arial" panose="020B0604020202020204" pitchFamily="34" charset="0"/>
              </a:rPr>
              <a:t>Mikrobiologiska faror</a:t>
            </a:r>
          </a:p>
        </p:txBody>
      </p:sp>
      <p:sp>
        <p:nvSpPr>
          <p:cNvPr id="18" name="textruta 17">
            <a:extLst>
              <a:ext uri="{FF2B5EF4-FFF2-40B4-BE49-F238E27FC236}">
                <a16:creationId xmlns:a16="http://schemas.microsoft.com/office/drawing/2014/main" id="{B505195F-89D0-4096-81C9-1554CE8ED730}"/>
              </a:ext>
            </a:extLst>
          </p:cNvPr>
          <p:cNvSpPr txBox="1"/>
          <p:nvPr/>
        </p:nvSpPr>
        <p:spPr>
          <a:xfrm>
            <a:off x="3865982" y="4339538"/>
            <a:ext cx="2519916" cy="571247"/>
          </a:xfrm>
          <a:prstGeom prst="rect">
            <a:avLst/>
          </a:prstGeom>
          <a:noFill/>
        </p:spPr>
        <p:txBody>
          <a:bodyPr wrap="square">
            <a:spAutoFit/>
          </a:bodyPr>
          <a:lstStyle/>
          <a:p>
            <a:pPr algn="ctr">
              <a:lnSpc>
                <a:spcPct val="150000"/>
              </a:lnSpc>
            </a:pPr>
            <a:r>
              <a:rPr lang="sv-SE" sz="2400" dirty="0">
                <a:latin typeface="Bahnschrift Condensed" panose="020B0502040204020203" pitchFamily="34" charset="0"/>
                <a:cs typeface="Arial" panose="020B0604020202020204" pitchFamily="34" charset="0"/>
              </a:rPr>
              <a:t>Fysikaliska faror </a:t>
            </a:r>
          </a:p>
        </p:txBody>
      </p:sp>
      <p:sp>
        <p:nvSpPr>
          <p:cNvPr id="6" name="textruta 5">
            <a:extLst>
              <a:ext uri="{FF2B5EF4-FFF2-40B4-BE49-F238E27FC236}">
                <a16:creationId xmlns:a16="http://schemas.microsoft.com/office/drawing/2014/main" id="{1289FDE1-A0B9-4E04-9E56-E4A65F4C00B7}"/>
              </a:ext>
            </a:extLst>
          </p:cNvPr>
          <p:cNvSpPr txBox="1"/>
          <p:nvPr/>
        </p:nvSpPr>
        <p:spPr>
          <a:xfrm>
            <a:off x="7401366" y="4956709"/>
            <a:ext cx="1355421" cy="571247"/>
          </a:xfrm>
          <a:prstGeom prst="rect">
            <a:avLst/>
          </a:prstGeom>
          <a:noFill/>
        </p:spPr>
        <p:txBody>
          <a:bodyPr wrap="square">
            <a:spAutoFit/>
          </a:bodyPr>
          <a:lstStyle/>
          <a:p>
            <a:pPr algn="ctr">
              <a:lnSpc>
                <a:spcPct val="150000"/>
              </a:lnSpc>
            </a:pPr>
            <a:r>
              <a:rPr lang="sv-SE" sz="2400">
                <a:latin typeface="Bahnschrift Condensed" panose="020B0502040204020203" pitchFamily="34" charset="0"/>
                <a:cs typeface="Arial" panose="020B0604020202020204" pitchFamily="34" charset="0"/>
              </a:rPr>
              <a:t>Allergener</a:t>
            </a:r>
          </a:p>
        </p:txBody>
      </p:sp>
    </p:spTree>
    <p:extLst>
      <p:ext uri="{BB962C8B-B14F-4D97-AF65-F5344CB8AC3E}">
        <p14:creationId xmlns:p14="http://schemas.microsoft.com/office/powerpoint/2010/main" val="291868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E1F1F0C-F573-4A7F-963F-2240413ED91E}"/>
              </a:ext>
            </a:extLst>
          </p:cNvPr>
          <p:cNvSpPr txBox="1"/>
          <p:nvPr/>
        </p:nvSpPr>
        <p:spPr>
          <a:xfrm>
            <a:off x="2689260" y="2093277"/>
            <a:ext cx="8838345" cy="2534027"/>
          </a:xfrm>
          <a:prstGeom prst="rect">
            <a:avLst/>
          </a:prstGeom>
          <a:noFill/>
        </p:spPr>
        <p:txBody>
          <a:bodyPr wrap="square">
            <a:spAutoFit/>
          </a:bodyPr>
          <a:lstStyle/>
          <a:p>
            <a:pPr>
              <a:lnSpc>
                <a:spcPct val="150000"/>
              </a:lnSpc>
            </a:pPr>
            <a:r>
              <a:rPr lang="sv-SE" i="1" dirty="0">
                <a:latin typeface="Arial" panose="020B0604020202020204" pitchFamily="34" charset="0"/>
                <a:cs typeface="Arial" panose="020B0604020202020204" pitchFamily="34" charset="0"/>
              </a:rPr>
              <a:t>Kemiska risker i er verksamhet kan vara till exempel diskmedel eller annat rengöringsmedel.</a:t>
            </a: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För att undvika kemiska risker i er produktion är det viktigt med tydliga rutiner för rengöring, sköljning och separat förvaring. Tillsammans med rengöringsmedel ska man även förvara säkerhetsdatablad som innehåller information om riskerna med respektive rengöringsmedel, samt hur man ska hantera ett eventuellt tillbud. </a:t>
            </a:r>
          </a:p>
        </p:txBody>
      </p:sp>
      <p:sp>
        <p:nvSpPr>
          <p:cNvPr id="4" name="Rubrik 1">
            <a:extLst>
              <a:ext uri="{FF2B5EF4-FFF2-40B4-BE49-F238E27FC236}">
                <a16:creationId xmlns:a16="http://schemas.microsoft.com/office/drawing/2014/main" id="{6303D313-8359-41D7-999D-0CF864107C7A}"/>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5" name="Bildobjekt 4">
            <a:extLst>
              <a:ext uri="{FF2B5EF4-FFF2-40B4-BE49-F238E27FC236}">
                <a16:creationId xmlns:a16="http://schemas.microsoft.com/office/drawing/2014/main" id="{86645E47-9286-454C-8963-5ACA0D07D442}"/>
              </a:ext>
            </a:extLst>
          </p:cNvPr>
          <p:cNvPicPr>
            <a:picLocks noChangeAspect="1"/>
          </p:cNvPicPr>
          <p:nvPr/>
        </p:nvPicPr>
        <p:blipFill>
          <a:blip r:embed="rId3"/>
          <a:stretch>
            <a:fillRect/>
          </a:stretch>
        </p:blipFill>
        <p:spPr>
          <a:xfrm>
            <a:off x="0" y="432682"/>
            <a:ext cx="2402032" cy="432854"/>
          </a:xfrm>
          <a:prstGeom prst="rect">
            <a:avLst/>
          </a:prstGeom>
        </p:spPr>
      </p:pic>
      <p:sp>
        <p:nvSpPr>
          <p:cNvPr id="7" name="Rubrik 1">
            <a:extLst>
              <a:ext uri="{FF2B5EF4-FFF2-40B4-BE49-F238E27FC236}">
                <a16:creationId xmlns:a16="http://schemas.microsoft.com/office/drawing/2014/main" id="{A4DD1EFA-592C-4B6E-896A-6B6954E40F5D}"/>
              </a:ext>
            </a:extLst>
          </p:cNvPr>
          <p:cNvSpPr txBox="1">
            <a:spLocks/>
          </p:cNvSpPr>
          <p:nvPr/>
        </p:nvSpPr>
        <p:spPr>
          <a:xfrm>
            <a:off x="2689260" y="1556648"/>
            <a:ext cx="6415355" cy="10732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dirty="0">
                <a:latin typeface="Bahnschrift Condensed" panose="020B0502040204020203" pitchFamily="34" charset="0"/>
              </a:rPr>
              <a:t>Kemiska faror </a:t>
            </a:r>
            <a:r>
              <a:rPr lang="sv-SE" sz="2800" dirty="0">
                <a:latin typeface="Arial" panose="020B0604020202020204" pitchFamily="34" charset="0"/>
                <a:cs typeface="Arial" panose="020B0604020202020204" pitchFamily="34" charset="0"/>
              </a:rPr>
              <a:t>- </a:t>
            </a:r>
            <a:r>
              <a:rPr lang="sv-SE" sz="2400" dirty="0">
                <a:latin typeface="Arial" panose="020B0604020202020204" pitchFamily="34" charset="0"/>
                <a:cs typeface="Arial" panose="020B0604020202020204" pitchFamily="34" charset="0"/>
              </a:rPr>
              <a:t>hur man förebygger dem</a:t>
            </a:r>
          </a:p>
        </p:txBody>
      </p:sp>
    </p:spTree>
    <p:extLst>
      <p:ext uri="{BB962C8B-B14F-4D97-AF65-F5344CB8AC3E}">
        <p14:creationId xmlns:p14="http://schemas.microsoft.com/office/powerpoint/2010/main" val="338109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BC2CD0-8C28-41DA-807A-4D1912E50846}"/>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8A725D0F-E1C3-4E39-B237-FEA6B9E81AAF}"/>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364F518A-4DCC-4AB8-8C1D-0C4C08AD46F9}"/>
              </a:ext>
            </a:extLst>
          </p:cNvPr>
          <p:cNvSpPr txBox="1"/>
          <p:nvPr/>
        </p:nvSpPr>
        <p:spPr>
          <a:xfrm>
            <a:off x="2705529" y="2353524"/>
            <a:ext cx="8166180" cy="3365024"/>
          </a:xfrm>
          <a:prstGeom prst="rect">
            <a:avLst/>
          </a:prstGeom>
          <a:noFill/>
        </p:spPr>
        <p:txBody>
          <a:bodyPr wrap="square">
            <a:spAutoFit/>
          </a:bodyPr>
          <a:lstStyle/>
          <a:p>
            <a:pPr>
              <a:lnSpc>
                <a:spcPct val="150000"/>
              </a:lnSpc>
            </a:pPr>
            <a:r>
              <a:rPr lang="sv-SE" sz="1800" i="1" dirty="0">
                <a:effectLst/>
                <a:latin typeface="Arial" panose="020B0604020202020204" pitchFamily="34" charset="0"/>
                <a:ea typeface="Calibri" panose="020F0502020204030204" pitchFamily="34" charset="0"/>
                <a:cs typeface="Arial" panose="020B0604020202020204" pitchFamily="34" charset="0"/>
              </a:rPr>
              <a:t>Hit klassas bakterier, virus, parasiter och svampar, såsom jäst och mögel. </a:t>
            </a:r>
            <a:r>
              <a:rPr lang="sv-SE" i="1" dirty="0">
                <a:latin typeface="Arial" panose="020B0604020202020204" pitchFamily="34" charset="0"/>
                <a:cs typeface="Arial" panose="020B0604020202020204" pitchFamily="34" charset="0"/>
              </a:rPr>
              <a:t>Mikrobiologiska risker finns överallt i omgivningen. Bakterier i jorden från grönsaker, magsjukebakterier, i smuts som följer med under skorna. </a:t>
            </a:r>
            <a:endParaRPr lang="sv-SE"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För att minimera de mikrobiologiska riskerna är det viktigt att ni vet vilka risker ni har i er produktion, samt hur man kan hantera dessa för att minimera risken för tillväxt och spridning.</a:t>
            </a:r>
          </a:p>
          <a:p>
            <a:pPr marL="342900" indent="-34290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Ni bör ha rutiner för temperaturkontroll, pH eller syretillgång som är faktorer som begränsar möjligheten för tillväxt.</a:t>
            </a:r>
          </a:p>
        </p:txBody>
      </p:sp>
      <p:sp>
        <p:nvSpPr>
          <p:cNvPr id="7" name="Rubrik 1">
            <a:extLst>
              <a:ext uri="{FF2B5EF4-FFF2-40B4-BE49-F238E27FC236}">
                <a16:creationId xmlns:a16="http://schemas.microsoft.com/office/drawing/2014/main" id="{042B440E-285C-4D6C-B6C1-A10266ADB8C7}"/>
              </a:ext>
            </a:extLst>
          </p:cNvPr>
          <p:cNvSpPr txBox="1">
            <a:spLocks/>
          </p:cNvSpPr>
          <p:nvPr/>
        </p:nvSpPr>
        <p:spPr>
          <a:xfrm>
            <a:off x="2705529" y="1806620"/>
            <a:ext cx="6643954" cy="6622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dirty="0">
                <a:latin typeface="Bahnschrift Condensed" panose="020B0502040204020203" pitchFamily="34" charset="0"/>
              </a:rPr>
              <a:t>Mikrobiologiska faror - </a:t>
            </a:r>
            <a:r>
              <a:rPr lang="sv-SE" sz="2400" dirty="0">
                <a:latin typeface="Arial" panose="020B0604020202020204" pitchFamily="34" charset="0"/>
                <a:cs typeface="Arial" panose="020B0604020202020204" pitchFamily="34" charset="0"/>
              </a:rPr>
              <a:t>hur man förebygger dem</a:t>
            </a:r>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948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2901C5-9307-47A0-8C5E-E8D8CD3195E3}"/>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C36C9F62-973E-40C0-AA52-39A573A0E15A}"/>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1727FD03-94D2-4018-98C9-036B67625EB6}"/>
              </a:ext>
            </a:extLst>
          </p:cNvPr>
          <p:cNvSpPr txBox="1"/>
          <p:nvPr/>
        </p:nvSpPr>
        <p:spPr>
          <a:xfrm>
            <a:off x="2732926" y="2299388"/>
            <a:ext cx="7448764" cy="2534027"/>
          </a:xfrm>
          <a:prstGeom prst="rect">
            <a:avLst/>
          </a:prstGeom>
          <a:noFill/>
        </p:spPr>
        <p:txBody>
          <a:bodyPr wrap="square">
            <a:spAutoFit/>
          </a:bodyPr>
          <a:lstStyle/>
          <a:p>
            <a:pPr>
              <a:lnSpc>
                <a:spcPct val="150000"/>
              </a:lnSpc>
            </a:pPr>
            <a:r>
              <a:rPr lang="sv-SE" i="1">
                <a:latin typeface="Arial" panose="020B0604020202020204" pitchFamily="34" charset="0"/>
                <a:cs typeface="Arial" panose="020B0604020202020204" pitchFamily="34" charset="0"/>
              </a:rPr>
              <a:t>Till de fysikaliska riskerna hör partiklar av olika sort som kan skada konsumenten. Det kan vara glas, sten, metallrester från processutrustning eller plast från till exempel förpackningsmaterial.</a:t>
            </a:r>
          </a:p>
          <a:p>
            <a:pPr marL="285750" indent="-285750">
              <a:lnSpc>
                <a:spcPct val="150000"/>
              </a:lnSpc>
              <a:buFont typeface="Arial" panose="020B0604020202020204" pitchFamily="34" charset="0"/>
              <a:buChar char="•"/>
            </a:pPr>
            <a:r>
              <a:rPr lang="sv-SE">
                <a:latin typeface="Arial" panose="020B0604020202020204" pitchFamily="34" charset="0"/>
                <a:cs typeface="Arial" panose="020B0604020202020204" pitchFamily="34" charset="0"/>
              </a:rPr>
              <a:t>Som förebyggande åtgärder kan man lägga kontinuerlig kontroll eller manuell hantering av till exempel flaskor så man undviker kross, olika skyddskåpor eller filter.</a:t>
            </a:r>
          </a:p>
        </p:txBody>
      </p:sp>
      <p:sp>
        <p:nvSpPr>
          <p:cNvPr id="7" name="Rubrik 1">
            <a:extLst>
              <a:ext uri="{FF2B5EF4-FFF2-40B4-BE49-F238E27FC236}">
                <a16:creationId xmlns:a16="http://schemas.microsoft.com/office/drawing/2014/main" id="{7CEEB8D8-8B64-4833-9FE8-298534068A40}"/>
              </a:ext>
            </a:extLst>
          </p:cNvPr>
          <p:cNvSpPr txBox="1">
            <a:spLocks/>
          </p:cNvSpPr>
          <p:nvPr/>
        </p:nvSpPr>
        <p:spPr>
          <a:xfrm>
            <a:off x="2732926" y="1544630"/>
            <a:ext cx="7329755" cy="7547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Fysikaliska faror </a:t>
            </a:r>
            <a:r>
              <a:rPr lang="sv-SE" dirty="0"/>
              <a:t>- </a:t>
            </a:r>
            <a:r>
              <a:rPr lang="sv-SE" sz="2400" dirty="0">
                <a:latin typeface="Arial" panose="020B0604020202020204" pitchFamily="34" charset="0"/>
                <a:cs typeface="Arial" panose="020B0604020202020204" pitchFamily="34" charset="0"/>
              </a:rPr>
              <a:t>hur man förebygger dem</a:t>
            </a:r>
          </a:p>
        </p:txBody>
      </p:sp>
    </p:spTree>
    <p:extLst>
      <p:ext uri="{BB962C8B-B14F-4D97-AF65-F5344CB8AC3E}">
        <p14:creationId xmlns:p14="http://schemas.microsoft.com/office/powerpoint/2010/main" val="3542886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24849C-95CB-4DED-AE51-5ED69695C104}"/>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Allergener</a:t>
            </a:r>
          </a:p>
        </p:txBody>
      </p:sp>
      <p:pic>
        <p:nvPicPr>
          <p:cNvPr id="3" name="Bildobjekt 2">
            <a:extLst>
              <a:ext uri="{FF2B5EF4-FFF2-40B4-BE49-F238E27FC236}">
                <a16:creationId xmlns:a16="http://schemas.microsoft.com/office/drawing/2014/main" id="{B766DF91-2DCB-410A-9D83-15E78EB3FC05}"/>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850B799C-9CE7-4A7A-83BC-170F4DEA6F45}"/>
              </a:ext>
            </a:extLst>
          </p:cNvPr>
          <p:cNvSpPr txBox="1"/>
          <p:nvPr/>
        </p:nvSpPr>
        <p:spPr>
          <a:xfrm>
            <a:off x="2780015" y="1922009"/>
            <a:ext cx="8539946" cy="4196020"/>
          </a:xfrm>
          <a:prstGeom prst="rect">
            <a:avLst/>
          </a:prstGeom>
          <a:noFill/>
        </p:spPr>
        <p:txBody>
          <a:bodyPr wrap="square">
            <a:spAutoFit/>
          </a:bodyPr>
          <a:lstStyle/>
          <a:p>
            <a:pPr>
              <a:lnSpc>
                <a:spcPct val="150000"/>
              </a:lnSpc>
            </a:pPr>
            <a:r>
              <a:rPr lang="sv-SE" i="1">
                <a:latin typeface="Arial" panose="020B0604020202020204" pitchFamily="34" charset="0"/>
                <a:cs typeface="Arial" panose="020B0604020202020204" pitchFamily="34" charset="0"/>
              </a:rPr>
              <a:t>För att underlätta för den som är allergisk eller överkänslig måste det alltid tydligt framgå av märkningen om ett förpackat livsmedel innehåller allergener.</a:t>
            </a:r>
          </a:p>
          <a:p>
            <a:pPr marL="285750" indent="-285750">
              <a:lnSpc>
                <a:spcPct val="150000"/>
              </a:lnSpc>
              <a:buFont typeface="Arial" panose="020B0604020202020204" pitchFamily="34" charset="0"/>
              <a:buChar char="•"/>
            </a:pPr>
            <a:r>
              <a:rPr lang="sv-SE">
                <a:latin typeface="Arial" panose="020B0604020202020204" pitchFamily="34" charset="0"/>
                <a:cs typeface="Arial" panose="020B0604020202020204" pitchFamily="34" charset="0"/>
              </a:rPr>
              <a:t>Det finns 14 ingredienser/livsmedelsgrupper som orsakar flest allvarliga överkänslighetsreaktioner som det finns särskilda märknings- och informationskrav för.</a:t>
            </a:r>
          </a:p>
          <a:p>
            <a:pPr marL="285750" indent="-285750">
              <a:lnSpc>
                <a:spcPct val="150000"/>
              </a:lnSpc>
              <a:buFont typeface="Arial" panose="020B0604020202020204" pitchFamily="34" charset="0"/>
              <a:buChar char="•"/>
            </a:pPr>
            <a:r>
              <a:rPr lang="sv-SE">
                <a:latin typeface="Arial" panose="020B0604020202020204" pitchFamily="34" charset="0"/>
                <a:cs typeface="Arial" panose="020B0604020202020204" pitchFamily="34" charset="0"/>
              </a:rPr>
              <a:t>Även restauranger, och andra som lagar mat som inte är färdigförpackad, ska kunna uppge om maten innehåller dessa ingredienser. De kan ge informationen muntligen eller skriftligen men får inte skylla på okunskap.</a:t>
            </a:r>
          </a:p>
          <a:p>
            <a:pPr marL="285750" indent="-285750">
              <a:lnSpc>
                <a:spcPct val="150000"/>
              </a:lnSpc>
              <a:buFont typeface="Arial" panose="020B0604020202020204" pitchFamily="34" charset="0"/>
              <a:buChar char="•"/>
            </a:pPr>
            <a:r>
              <a:rPr lang="sv-SE">
                <a:latin typeface="Arial" panose="020B0604020202020204" pitchFamily="34" charset="0"/>
                <a:cs typeface="Arial" panose="020B0604020202020204" pitchFamily="34" charset="0"/>
              </a:rPr>
              <a:t>Det är viktigt att undanröja riskerna för oavsiktlig tillförsel av allergener i hela produktionskedjan genom att ha kontrollpunkter (HACCP) för detta. </a:t>
            </a:r>
          </a:p>
        </p:txBody>
      </p:sp>
      <p:sp>
        <p:nvSpPr>
          <p:cNvPr id="7" name="Rubrik 1">
            <a:extLst>
              <a:ext uri="{FF2B5EF4-FFF2-40B4-BE49-F238E27FC236}">
                <a16:creationId xmlns:a16="http://schemas.microsoft.com/office/drawing/2014/main" id="{2699E6D8-77FA-40D0-A75C-6E528DE10B35}"/>
              </a:ext>
            </a:extLst>
          </p:cNvPr>
          <p:cNvSpPr txBox="1">
            <a:spLocks/>
          </p:cNvSpPr>
          <p:nvPr/>
        </p:nvSpPr>
        <p:spPr>
          <a:xfrm>
            <a:off x="2780015" y="1341094"/>
            <a:ext cx="3867364" cy="8369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Vad är allergener?</a:t>
            </a:r>
          </a:p>
        </p:txBody>
      </p:sp>
    </p:spTree>
    <p:extLst>
      <p:ext uri="{BB962C8B-B14F-4D97-AF65-F5344CB8AC3E}">
        <p14:creationId xmlns:p14="http://schemas.microsoft.com/office/powerpoint/2010/main" val="2436439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38D930B-50C2-458D-A50D-C8C00227DC02}"/>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D33CA67A-F8B3-4F2E-BCE9-5C78F85FA495}"/>
              </a:ext>
            </a:extLst>
          </p:cNvPr>
          <p:cNvSpPr txBox="1"/>
          <p:nvPr/>
        </p:nvSpPr>
        <p:spPr>
          <a:xfrm>
            <a:off x="6444851" y="2235769"/>
            <a:ext cx="5495436" cy="3739998"/>
          </a:xfrm>
          <a:prstGeom prst="rect">
            <a:avLst/>
          </a:prstGeom>
          <a:solidFill>
            <a:srgbClr val="F8F6F2"/>
          </a:solidFill>
          <a:effectLst>
            <a:outerShdw blurRad="50800" dist="38100" dir="2700000" algn="tl" rotWithShape="0">
              <a:prstClr val="black">
                <a:alpha val="40000"/>
              </a:prstClr>
            </a:outerShdw>
          </a:effectLst>
        </p:spPr>
        <p:txBody>
          <a:bodyPr wrap="square">
            <a:spAutoFit/>
          </a:bodyPr>
          <a:lstStyle/>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Nötter, det vill säga mandel, hasselnöt, valnöt, cashewnöt, pekannöt, paranöt, pistaschmandel, </a:t>
            </a:r>
            <a:r>
              <a:rPr lang="sv-SE" sz="1600" err="1">
                <a:effectLst/>
                <a:latin typeface="Arial" panose="020B0604020202020204" pitchFamily="34" charset="0"/>
                <a:ea typeface="Calibri" panose="020F0502020204030204" pitchFamily="34" charset="0"/>
                <a:cs typeface="Arial" panose="020B0604020202020204" pitchFamily="34" charset="0"/>
              </a:rPr>
              <a:t>makadamianöt</a:t>
            </a:r>
            <a:r>
              <a:rPr lang="sv-SE" sz="1600">
                <a:effectLst/>
                <a:latin typeface="Arial" panose="020B0604020202020204" pitchFamily="34" charset="0"/>
                <a:ea typeface="Calibri" panose="020F0502020204030204" pitchFamily="34" charset="0"/>
                <a:cs typeface="Arial" panose="020B0604020202020204" pitchFamily="34" charset="0"/>
              </a:rPr>
              <a:t>/Queenslandsnöt</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Selleri</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Senap</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Sesamfrön</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Svaveldioxid och sulfit i koncentrationer på mer än 10 mg/kg eller 10 mg/liter</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Lupin</a:t>
            </a:r>
          </a:p>
          <a:p>
            <a:pPr marL="342900" lvl="0" indent="-342900">
              <a:lnSpc>
                <a:spcPct val="150000"/>
              </a:lnSpc>
              <a:spcBef>
                <a:spcPts val="0"/>
              </a:spcBef>
              <a:spcAft>
                <a:spcPts val="100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Blötdjur (snäckor, musslor och bläckfisk)</a:t>
            </a:r>
          </a:p>
        </p:txBody>
      </p:sp>
      <p:sp>
        <p:nvSpPr>
          <p:cNvPr id="8" name="textruta 7">
            <a:extLst>
              <a:ext uri="{FF2B5EF4-FFF2-40B4-BE49-F238E27FC236}">
                <a16:creationId xmlns:a16="http://schemas.microsoft.com/office/drawing/2014/main" id="{49D1B29F-681D-4565-9E39-B98C456CB9F4}"/>
              </a:ext>
            </a:extLst>
          </p:cNvPr>
          <p:cNvSpPr txBox="1"/>
          <p:nvPr/>
        </p:nvSpPr>
        <p:spPr>
          <a:xfrm>
            <a:off x="1112704" y="2235769"/>
            <a:ext cx="5122650" cy="3739998"/>
          </a:xfrm>
          <a:prstGeom prst="rect">
            <a:avLst/>
          </a:prstGeom>
          <a:solidFill>
            <a:srgbClr val="F8F6F2"/>
          </a:solidFill>
          <a:effectLst>
            <a:outerShdw blurRad="50800" dist="38100" dir="2700000" algn="tl" rotWithShape="0">
              <a:prstClr val="black">
                <a:alpha val="40000"/>
              </a:prstClr>
            </a:outerShdw>
          </a:effectLst>
        </p:spPr>
        <p:txBody>
          <a:bodyPr wrap="square">
            <a:spAutoFit/>
          </a:bodyPr>
          <a:lstStyle/>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Spannmål, som innehåller gluten (det vill säga vete, råg, korn, havre, spelt (</a:t>
            </a:r>
            <a:r>
              <a:rPr lang="sv-SE" sz="1600" err="1">
                <a:effectLst/>
                <a:latin typeface="Arial" panose="020B0604020202020204" pitchFamily="34" charset="0"/>
                <a:ea typeface="Calibri" panose="020F0502020204030204" pitchFamily="34" charset="0"/>
                <a:cs typeface="Arial" panose="020B0604020202020204" pitchFamily="34" charset="0"/>
              </a:rPr>
              <a:t>dinkel</a:t>
            </a:r>
            <a:r>
              <a:rPr lang="sv-SE" sz="1600">
                <a:effectLst/>
                <a:latin typeface="Arial" panose="020B0604020202020204" pitchFamily="34" charset="0"/>
                <a:ea typeface="Calibri" panose="020F0502020204030204" pitchFamily="34" charset="0"/>
                <a:cs typeface="Arial" panose="020B0604020202020204" pitchFamily="34" charset="0"/>
              </a:rPr>
              <a:t>), </a:t>
            </a:r>
            <a:r>
              <a:rPr lang="sv-SE" sz="1600" err="1">
                <a:effectLst/>
                <a:latin typeface="Arial" panose="020B0604020202020204" pitchFamily="34" charset="0"/>
                <a:ea typeface="Calibri" panose="020F0502020204030204" pitchFamily="34" charset="0"/>
                <a:cs typeface="Arial" panose="020B0604020202020204" pitchFamily="34" charset="0"/>
              </a:rPr>
              <a:t>khorasanvete</a:t>
            </a:r>
            <a:r>
              <a:rPr lang="sv-SE" sz="1600">
                <a:effectLst/>
                <a:latin typeface="Arial" panose="020B0604020202020204" pitchFamily="34" charset="0"/>
                <a:ea typeface="Calibri" panose="020F0502020204030204" pitchFamily="34" charset="0"/>
                <a:cs typeface="Arial" panose="020B0604020202020204" pitchFamily="34" charset="0"/>
              </a:rPr>
              <a:t>, eller korsningar mellan dem)</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Kräftdjur</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Ägg</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Fisk</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Jordnötter</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Sojabönor</a:t>
            </a:r>
          </a:p>
          <a:p>
            <a:pPr marL="342900" lvl="0" indent="-342900">
              <a:lnSpc>
                <a:spcPct val="150000"/>
              </a:lnSpc>
              <a:spcBef>
                <a:spcPts val="0"/>
              </a:spcBef>
              <a:spcAft>
                <a:spcPts val="0"/>
              </a:spcAft>
              <a:buFont typeface="Symbol" panose="05050102010706020507" pitchFamily="18" charset="2"/>
              <a:buChar char=""/>
            </a:pPr>
            <a:r>
              <a:rPr lang="sv-SE" sz="1600">
                <a:effectLst/>
                <a:latin typeface="Arial" panose="020B0604020202020204" pitchFamily="34" charset="0"/>
                <a:ea typeface="Calibri" panose="020F0502020204030204" pitchFamily="34" charset="0"/>
                <a:cs typeface="Arial" panose="020B0604020202020204" pitchFamily="34" charset="0"/>
              </a:rPr>
              <a:t>Mjölk och mjölkprodukter (inklusive laktos)</a:t>
            </a:r>
          </a:p>
          <a:p>
            <a:pPr lvl="0">
              <a:lnSpc>
                <a:spcPct val="150000"/>
              </a:lnSpc>
              <a:spcBef>
                <a:spcPts val="0"/>
              </a:spcBef>
              <a:spcAft>
                <a:spcPts val="0"/>
              </a:spcAft>
            </a:pPr>
            <a:endParaRPr lang="sv-SE" sz="1600">
              <a:effectLst/>
              <a:latin typeface="Arial" panose="020B0604020202020204" pitchFamily="34" charset="0"/>
              <a:ea typeface="Calibri" panose="020F0502020204030204" pitchFamily="34" charset="0"/>
              <a:cs typeface="Arial" panose="020B0604020202020204" pitchFamily="34" charset="0"/>
            </a:endParaRPr>
          </a:p>
        </p:txBody>
      </p:sp>
      <p:sp>
        <p:nvSpPr>
          <p:cNvPr id="9" name="Rubrik 1">
            <a:extLst>
              <a:ext uri="{FF2B5EF4-FFF2-40B4-BE49-F238E27FC236}">
                <a16:creationId xmlns:a16="http://schemas.microsoft.com/office/drawing/2014/main" id="{2BE92971-FEA8-46CE-8DF5-1DC3F79E7E42}"/>
              </a:ext>
            </a:extLst>
          </p:cNvPr>
          <p:cNvSpPr txBox="1">
            <a:spLocks/>
          </p:cNvSpPr>
          <p:nvPr/>
        </p:nvSpPr>
        <p:spPr>
          <a:xfrm>
            <a:off x="1035586" y="953671"/>
            <a:ext cx="1542361" cy="5225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Allergener</a:t>
            </a:r>
          </a:p>
        </p:txBody>
      </p:sp>
    </p:spTree>
    <p:extLst>
      <p:ext uri="{BB962C8B-B14F-4D97-AF65-F5344CB8AC3E}">
        <p14:creationId xmlns:p14="http://schemas.microsoft.com/office/powerpoint/2010/main" val="1955490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337E33-5BD0-49F7-82F1-D81D44EFC402}"/>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295E40A1-E8A2-449D-906C-71FA9A1C8FE9}"/>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BBD8DC0B-0DE6-4F1E-BCC7-B279D32A7A68}"/>
              </a:ext>
            </a:extLst>
          </p:cNvPr>
          <p:cNvSpPr txBox="1"/>
          <p:nvPr/>
        </p:nvSpPr>
        <p:spPr>
          <a:xfrm>
            <a:off x="653096" y="3015394"/>
            <a:ext cx="4563128" cy="1703030"/>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För att identifiera riskerna analyserar man varje processteg separat och utifrån kemiska, mikrobiologiska och fysikaliska risker, samt allergener?</a:t>
            </a:r>
          </a:p>
        </p:txBody>
      </p:sp>
      <p:sp>
        <p:nvSpPr>
          <p:cNvPr id="16" name="textruta 15">
            <a:extLst>
              <a:ext uri="{FF2B5EF4-FFF2-40B4-BE49-F238E27FC236}">
                <a16:creationId xmlns:a16="http://schemas.microsoft.com/office/drawing/2014/main" id="{D121FA34-8036-42F6-B192-5F5A8AC6A2AE}"/>
              </a:ext>
            </a:extLst>
          </p:cNvPr>
          <p:cNvSpPr txBox="1"/>
          <p:nvPr/>
        </p:nvSpPr>
        <p:spPr>
          <a:xfrm>
            <a:off x="5965897" y="5302887"/>
            <a:ext cx="3191839" cy="456535"/>
          </a:xfrm>
          <a:prstGeom prst="rect">
            <a:avLst/>
          </a:prstGeom>
          <a:noFill/>
        </p:spPr>
        <p:txBody>
          <a:bodyPr wrap="square">
            <a:spAutoFit/>
          </a:bodyPr>
          <a:lstStyle/>
          <a:p>
            <a:pPr>
              <a:lnSpc>
                <a:spcPct val="150000"/>
              </a:lnSpc>
            </a:pPr>
            <a:endParaRPr lang="sv-SE">
              <a:latin typeface="Arial" panose="020B0604020202020204" pitchFamily="34" charset="0"/>
              <a:cs typeface="Arial" panose="020B0604020202020204" pitchFamily="34" charset="0"/>
            </a:endParaRPr>
          </a:p>
        </p:txBody>
      </p:sp>
      <p:sp>
        <p:nvSpPr>
          <p:cNvPr id="18" name="textruta 17">
            <a:extLst>
              <a:ext uri="{FF2B5EF4-FFF2-40B4-BE49-F238E27FC236}">
                <a16:creationId xmlns:a16="http://schemas.microsoft.com/office/drawing/2014/main" id="{7F846314-ABD7-4E3D-A2CA-1AF8F2314B10}"/>
              </a:ext>
            </a:extLst>
          </p:cNvPr>
          <p:cNvSpPr txBox="1"/>
          <p:nvPr/>
        </p:nvSpPr>
        <p:spPr>
          <a:xfrm>
            <a:off x="10019949" y="5302886"/>
            <a:ext cx="1366463" cy="456535"/>
          </a:xfrm>
          <a:prstGeom prst="rect">
            <a:avLst/>
          </a:prstGeom>
          <a:noFill/>
        </p:spPr>
        <p:txBody>
          <a:bodyPr wrap="square">
            <a:spAutoFit/>
          </a:bodyPr>
          <a:lstStyle/>
          <a:p>
            <a:pPr>
              <a:lnSpc>
                <a:spcPct val="150000"/>
              </a:lnSpc>
            </a:pPr>
            <a:endParaRPr lang="sv-SE">
              <a:latin typeface="Arial" panose="020B0604020202020204" pitchFamily="34" charset="0"/>
              <a:cs typeface="Arial" panose="020B0604020202020204" pitchFamily="34" charset="0"/>
            </a:endParaRPr>
          </a:p>
        </p:txBody>
      </p:sp>
      <p:sp>
        <p:nvSpPr>
          <p:cNvPr id="34" name="textruta 33">
            <a:extLst>
              <a:ext uri="{FF2B5EF4-FFF2-40B4-BE49-F238E27FC236}">
                <a16:creationId xmlns:a16="http://schemas.microsoft.com/office/drawing/2014/main" id="{586323CF-D879-4D57-9A43-E061D7A633A2}"/>
              </a:ext>
            </a:extLst>
          </p:cNvPr>
          <p:cNvSpPr txBox="1"/>
          <p:nvPr/>
        </p:nvSpPr>
        <p:spPr>
          <a:xfrm>
            <a:off x="653096" y="1840455"/>
            <a:ext cx="3918904" cy="954107"/>
          </a:xfrm>
          <a:prstGeom prst="rect">
            <a:avLst/>
          </a:prstGeom>
          <a:noFill/>
        </p:spPr>
        <p:txBody>
          <a:bodyPr wrap="square">
            <a:spAutoFit/>
          </a:bodyPr>
          <a:lstStyle/>
          <a:p>
            <a:r>
              <a:rPr lang="sv-SE" sz="2800">
                <a:latin typeface="Bahnschrift Condensed" panose="020B0502040204020203" pitchFamily="34" charset="0"/>
              </a:rPr>
              <a:t>Hur identifierar man vilka </a:t>
            </a:r>
          </a:p>
          <a:p>
            <a:r>
              <a:rPr lang="sv-SE" sz="2800">
                <a:latin typeface="Bahnschrift Condensed" panose="020B0502040204020203" pitchFamily="34" charset="0"/>
              </a:rPr>
              <a:t>risker man har i sin process?</a:t>
            </a:r>
          </a:p>
        </p:txBody>
      </p:sp>
      <p:graphicFrame>
        <p:nvGraphicFramePr>
          <p:cNvPr id="9" name="Tabell 10">
            <a:extLst>
              <a:ext uri="{FF2B5EF4-FFF2-40B4-BE49-F238E27FC236}">
                <a16:creationId xmlns:a16="http://schemas.microsoft.com/office/drawing/2014/main" id="{0C61C003-4613-4125-8723-9C623619E333}"/>
              </a:ext>
            </a:extLst>
          </p:cNvPr>
          <p:cNvGraphicFramePr>
            <a:graphicFrameLocks noGrp="1"/>
          </p:cNvGraphicFramePr>
          <p:nvPr>
            <p:extLst>
              <p:ext uri="{D42A27DB-BD31-4B8C-83A1-F6EECF244321}">
                <p14:modId xmlns:p14="http://schemas.microsoft.com/office/powerpoint/2010/main" val="146621526"/>
              </p:ext>
            </p:extLst>
          </p:nvPr>
        </p:nvGraphicFramePr>
        <p:xfrm>
          <a:off x="5678469" y="649109"/>
          <a:ext cx="5522012" cy="5824767"/>
        </p:xfrm>
        <a:graphic>
          <a:graphicData uri="http://schemas.openxmlformats.org/drawingml/2006/table">
            <a:tbl>
              <a:tblPr firstRow="1" bandRow="1">
                <a:tableStyleId>{F5AB1C69-6EDB-4FF4-983F-18BD219EF322}</a:tableStyleId>
              </a:tblPr>
              <a:tblGrid>
                <a:gridCol w="2761006">
                  <a:extLst>
                    <a:ext uri="{9D8B030D-6E8A-4147-A177-3AD203B41FA5}">
                      <a16:colId xmlns:a16="http://schemas.microsoft.com/office/drawing/2014/main" val="3811716131"/>
                    </a:ext>
                  </a:extLst>
                </a:gridCol>
                <a:gridCol w="2761006">
                  <a:extLst>
                    <a:ext uri="{9D8B030D-6E8A-4147-A177-3AD203B41FA5}">
                      <a16:colId xmlns:a16="http://schemas.microsoft.com/office/drawing/2014/main" val="623716406"/>
                    </a:ext>
                  </a:extLst>
                </a:gridCol>
              </a:tblGrid>
              <a:tr h="518601">
                <a:tc>
                  <a:txBody>
                    <a:bodyPr/>
                    <a:lstStyle/>
                    <a:p>
                      <a:r>
                        <a:rPr lang="sv-SE" sz="2400" b="0">
                          <a:solidFill>
                            <a:schemeClr val="tx1"/>
                          </a:solidFill>
                          <a:latin typeface="Bahnschrift Condensed" panose="020B0502040204020203" pitchFamily="34" charset="0"/>
                        </a:rPr>
                        <a:t>Processteg</a:t>
                      </a:r>
                    </a:p>
                  </a:txBody>
                  <a:tcPr>
                    <a:solidFill>
                      <a:srgbClr val="C5B491"/>
                    </a:solidFill>
                  </a:tcPr>
                </a:tc>
                <a:tc>
                  <a:txBody>
                    <a:bodyPr/>
                    <a:lstStyle/>
                    <a:p>
                      <a:r>
                        <a:rPr lang="sv-SE" sz="2400" b="0">
                          <a:solidFill>
                            <a:schemeClr val="tx1"/>
                          </a:solidFill>
                          <a:latin typeface="Bahnschrift Condensed" panose="020B0502040204020203" pitchFamily="34" charset="0"/>
                        </a:rPr>
                        <a:t>Identifierade faror</a:t>
                      </a:r>
                    </a:p>
                  </a:txBody>
                  <a:tcPr>
                    <a:solidFill>
                      <a:srgbClr val="C5B491"/>
                    </a:solidFill>
                  </a:tcPr>
                </a:tc>
                <a:extLst>
                  <a:ext uri="{0D108BD9-81ED-4DB2-BD59-A6C34878D82A}">
                    <a16:rowId xmlns:a16="http://schemas.microsoft.com/office/drawing/2014/main" val="2049255918"/>
                  </a:ext>
                </a:extLst>
              </a:tr>
              <a:tr h="518601">
                <a:tc>
                  <a:txBody>
                    <a:bodyPr/>
                    <a:lstStyle/>
                    <a:p>
                      <a:r>
                        <a:rPr lang="sv-SE" sz="1800" dirty="0">
                          <a:latin typeface="Arial" panose="020B0604020202020204" pitchFamily="34" charset="0"/>
                          <a:cs typeface="Arial" panose="020B0604020202020204" pitchFamily="34" charset="0"/>
                        </a:rPr>
                        <a:t>Inköp</a:t>
                      </a:r>
                    </a:p>
                  </a:txBody>
                  <a:tcPr>
                    <a:solidFill>
                      <a:srgbClr val="EFEAE1"/>
                    </a:solidFill>
                  </a:tcPr>
                </a:tc>
                <a:tc>
                  <a:txBody>
                    <a:bodyPr/>
                    <a:lstStyle/>
                    <a:p>
                      <a:endParaRPr lang="sv-SE" sz="1800">
                        <a:latin typeface="Arial" panose="020B0604020202020204" pitchFamily="34" charset="0"/>
                        <a:cs typeface="Arial" panose="020B0604020202020204" pitchFamily="34" charset="0"/>
                      </a:endParaRPr>
                    </a:p>
                  </a:txBody>
                  <a:tcPr>
                    <a:solidFill>
                      <a:srgbClr val="EFEAE1"/>
                    </a:solidFill>
                  </a:tcPr>
                </a:tc>
                <a:extLst>
                  <a:ext uri="{0D108BD9-81ED-4DB2-BD59-A6C34878D82A}">
                    <a16:rowId xmlns:a16="http://schemas.microsoft.com/office/drawing/2014/main" val="1888006930"/>
                  </a:ext>
                </a:extLst>
              </a:tr>
              <a:tr h="518601">
                <a:tc>
                  <a:txBody>
                    <a:bodyPr/>
                    <a:lstStyle/>
                    <a:p>
                      <a:r>
                        <a:rPr lang="sv-SE" sz="1800">
                          <a:latin typeface="Arial" panose="020B0604020202020204" pitchFamily="34" charset="0"/>
                          <a:cs typeface="Arial" panose="020B0604020202020204" pitchFamily="34" charset="0"/>
                        </a:rPr>
                        <a:t>Varor in </a:t>
                      </a:r>
                    </a:p>
                  </a:txBody>
                  <a:tcPr/>
                </a:tc>
                <a:tc>
                  <a:txBody>
                    <a:bodyPr/>
                    <a:lstStyle/>
                    <a:p>
                      <a:r>
                        <a:rPr lang="sv-SE" sz="1200" i="1">
                          <a:latin typeface="Arial" panose="020B0604020202020204" pitchFamily="34" charset="0"/>
                          <a:cs typeface="Arial" panose="020B0604020202020204" pitchFamily="34" charset="0"/>
                        </a:rPr>
                        <a:t>Kontamination av inkomna varor </a:t>
                      </a:r>
                    </a:p>
                  </a:txBody>
                  <a:tcPr/>
                </a:tc>
                <a:extLst>
                  <a:ext uri="{0D108BD9-81ED-4DB2-BD59-A6C34878D82A}">
                    <a16:rowId xmlns:a16="http://schemas.microsoft.com/office/drawing/2014/main" val="808983146"/>
                  </a:ext>
                </a:extLst>
              </a:tr>
              <a:tr h="518601">
                <a:tc>
                  <a:txBody>
                    <a:bodyPr/>
                    <a:lstStyle/>
                    <a:p>
                      <a:r>
                        <a:rPr lang="sv-SE" sz="1800">
                          <a:latin typeface="Arial" panose="020B0604020202020204" pitchFamily="34" charset="0"/>
                          <a:cs typeface="Arial" panose="020B0604020202020204" pitchFamily="34" charset="0"/>
                        </a:rPr>
                        <a:t>Förvaring</a:t>
                      </a:r>
                    </a:p>
                  </a:txBody>
                  <a:tcPr>
                    <a:solidFill>
                      <a:srgbClr val="EFEAE1"/>
                    </a:solidFill>
                  </a:tcPr>
                </a:tc>
                <a:tc>
                  <a:txBody>
                    <a:bodyPr/>
                    <a:lstStyle/>
                    <a:p>
                      <a:endParaRPr lang="sv-SE" sz="1200" i="1" dirty="0">
                        <a:latin typeface="Arial" panose="020B0604020202020204" pitchFamily="34" charset="0"/>
                        <a:cs typeface="Arial" panose="020B0604020202020204" pitchFamily="34" charset="0"/>
                      </a:endParaRPr>
                    </a:p>
                  </a:txBody>
                  <a:tcPr>
                    <a:solidFill>
                      <a:srgbClr val="EFEAE1"/>
                    </a:solidFill>
                  </a:tcPr>
                </a:tc>
                <a:extLst>
                  <a:ext uri="{0D108BD9-81ED-4DB2-BD59-A6C34878D82A}">
                    <a16:rowId xmlns:a16="http://schemas.microsoft.com/office/drawing/2014/main" val="1927707354"/>
                  </a:ext>
                </a:extLst>
              </a:tr>
              <a:tr h="518601">
                <a:tc>
                  <a:txBody>
                    <a:bodyPr/>
                    <a:lstStyle/>
                    <a:p>
                      <a:r>
                        <a:rPr lang="sv-SE" sz="1800" dirty="0">
                          <a:latin typeface="Arial" panose="020B0604020202020204" pitchFamily="34" charset="0"/>
                          <a:cs typeface="Arial" panose="020B0604020202020204" pitchFamily="34" charset="0"/>
                        </a:rPr>
                        <a:t>Produktion </a:t>
                      </a:r>
                    </a:p>
                  </a:txBody>
                  <a:tcPr/>
                </a:tc>
                <a:tc>
                  <a:txBody>
                    <a:bodyPr/>
                    <a:lstStyle/>
                    <a:p>
                      <a:r>
                        <a:rPr lang="sv-SE" sz="1200" i="1" dirty="0">
                          <a:latin typeface="Arial" panose="020B0604020202020204" pitchFamily="34" charset="0"/>
                          <a:cs typeface="Arial" panose="020B0604020202020204" pitchFamily="34" charset="0"/>
                        </a:rPr>
                        <a:t>Rester av rengöringsmedel, smörjmedel, </a:t>
                      </a:r>
                    </a:p>
                    <a:p>
                      <a:r>
                        <a:rPr lang="sv-SE" sz="1200" i="1" dirty="0">
                          <a:latin typeface="Arial" panose="020B0604020202020204" pitchFamily="34" charset="0"/>
                          <a:cs typeface="Arial" panose="020B0604020202020204" pitchFamily="34" charset="0"/>
                        </a:rPr>
                        <a:t>Vatten, rester i slangar, bakterietillväxt Glaskross, äggskal,</a:t>
                      </a:r>
                    </a:p>
                    <a:p>
                      <a:r>
                        <a:rPr lang="sv-SE" sz="1200" i="1" dirty="0">
                          <a:latin typeface="Arial" panose="020B0604020202020204" pitchFamily="34" charset="0"/>
                          <a:cs typeface="Arial" panose="020B0604020202020204" pitchFamily="34" charset="0"/>
                        </a:rPr>
                        <a:t>Allergener </a:t>
                      </a:r>
                    </a:p>
                  </a:txBody>
                  <a:tcPr/>
                </a:tc>
                <a:extLst>
                  <a:ext uri="{0D108BD9-81ED-4DB2-BD59-A6C34878D82A}">
                    <a16:rowId xmlns:a16="http://schemas.microsoft.com/office/drawing/2014/main" val="1729352442"/>
                  </a:ext>
                </a:extLst>
              </a:tr>
              <a:tr h="518601">
                <a:tc>
                  <a:txBody>
                    <a:bodyPr/>
                    <a:lstStyle/>
                    <a:p>
                      <a:r>
                        <a:rPr lang="sv-SE" sz="1800">
                          <a:latin typeface="Arial" panose="020B0604020202020204" pitchFamily="34" charset="0"/>
                          <a:cs typeface="Arial" panose="020B0604020202020204" pitchFamily="34" charset="0"/>
                        </a:rPr>
                        <a:t>Paketering</a:t>
                      </a:r>
                    </a:p>
                  </a:txBody>
                  <a:tcPr>
                    <a:solidFill>
                      <a:srgbClr val="EFEAE1"/>
                    </a:solidFill>
                  </a:tcPr>
                </a:tc>
                <a:tc>
                  <a:txBody>
                    <a:bodyPr/>
                    <a:lstStyle/>
                    <a:p>
                      <a:r>
                        <a:rPr lang="sv-SE" sz="1200" i="1">
                          <a:latin typeface="Arial" panose="020B0604020202020204" pitchFamily="34" charset="0"/>
                          <a:cs typeface="Arial" panose="020B0604020202020204" pitchFamily="34" charset="0"/>
                        </a:rPr>
                        <a:t>Förpackningsmaterial, rester rengöringsmedel </a:t>
                      </a:r>
                    </a:p>
                    <a:p>
                      <a:r>
                        <a:rPr lang="sv-SE" sz="1200" i="1">
                          <a:latin typeface="Arial" panose="020B0604020202020204" pitchFamily="34" charset="0"/>
                          <a:cs typeface="Arial" panose="020B0604020202020204" pitchFamily="34" charset="0"/>
                        </a:rPr>
                        <a:t>Bakterier vid dålig personhygien, lokalrengöring, läcka i förpackningen, Oren och trasig förpackning</a:t>
                      </a:r>
                    </a:p>
                    <a:p>
                      <a:r>
                        <a:rPr lang="sv-SE" sz="1200" i="1">
                          <a:latin typeface="Arial" panose="020B0604020202020204" pitchFamily="34" charset="0"/>
                          <a:cs typeface="Arial" panose="020B0604020202020204" pitchFamily="34" charset="0"/>
                        </a:rPr>
                        <a:t>Allergener</a:t>
                      </a:r>
                    </a:p>
                  </a:txBody>
                  <a:tcPr>
                    <a:solidFill>
                      <a:srgbClr val="EFEAE1"/>
                    </a:solidFill>
                  </a:tcPr>
                </a:tc>
                <a:extLst>
                  <a:ext uri="{0D108BD9-81ED-4DB2-BD59-A6C34878D82A}">
                    <a16:rowId xmlns:a16="http://schemas.microsoft.com/office/drawing/2014/main" val="1890619996"/>
                  </a:ext>
                </a:extLst>
              </a:tr>
              <a:tr h="518601">
                <a:tc>
                  <a:txBody>
                    <a:bodyPr/>
                    <a:lstStyle/>
                    <a:p>
                      <a:r>
                        <a:rPr lang="sv-SE" sz="1800">
                          <a:latin typeface="Arial" panose="020B0604020202020204" pitchFamily="34" charset="0"/>
                          <a:cs typeface="Arial" panose="020B0604020202020204" pitchFamily="34" charset="0"/>
                        </a:rPr>
                        <a:t>Märkning</a:t>
                      </a:r>
                    </a:p>
                  </a:txBody>
                  <a:tcPr/>
                </a:tc>
                <a:tc>
                  <a:txBody>
                    <a:bodyPr/>
                    <a:lstStyle/>
                    <a:p>
                      <a:r>
                        <a:rPr lang="sv-SE" sz="1200" i="1">
                          <a:latin typeface="Arial" panose="020B0604020202020204" pitchFamily="34" charset="0"/>
                          <a:cs typeface="Arial" panose="020B0604020202020204" pitchFamily="34" charset="0"/>
                        </a:rPr>
                        <a:t>Allergen risk. Rätt etikett på rätt produkt </a:t>
                      </a:r>
                    </a:p>
                  </a:txBody>
                  <a:tcPr/>
                </a:tc>
                <a:extLst>
                  <a:ext uri="{0D108BD9-81ED-4DB2-BD59-A6C34878D82A}">
                    <a16:rowId xmlns:a16="http://schemas.microsoft.com/office/drawing/2014/main" val="937900702"/>
                  </a:ext>
                </a:extLst>
              </a:tr>
              <a:tr h="518601">
                <a:tc>
                  <a:txBody>
                    <a:bodyPr/>
                    <a:lstStyle/>
                    <a:p>
                      <a:r>
                        <a:rPr lang="sv-SE" sz="1800">
                          <a:latin typeface="Arial" panose="020B0604020202020204" pitchFamily="34" charset="0"/>
                          <a:cs typeface="Arial" panose="020B0604020202020204" pitchFamily="34" charset="0"/>
                        </a:rPr>
                        <a:t>Varor ut </a:t>
                      </a:r>
                    </a:p>
                  </a:txBody>
                  <a:tcPr>
                    <a:solidFill>
                      <a:srgbClr val="EFEAE1"/>
                    </a:solidFill>
                  </a:tcPr>
                </a:tc>
                <a:tc>
                  <a:txBody>
                    <a:bodyPr/>
                    <a:lstStyle/>
                    <a:p>
                      <a:endParaRPr lang="sv-SE" sz="1800">
                        <a:latin typeface="Arial" panose="020B0604020202020204" pitchFamily="34" charset="0"/>
                        <a:cs typeface="Arial" panose="020B0604020202020204" pitchFamily="34" charset="0"/>
                      </a:endParaRPr>
                    </a:p>
                  </a:txBody>
                  <a:tcPr>
                    <a:solidFill>
                      <a:srgbClr val="EFEAE1"/>
                    </a:solidFill>
                  </a:tcPr>
                </a:tc>
                <a:extLst>
                  <a:ext uri="{0D108BD9-81ED-4DB2-BD59-A6C34878D82A}">
                    <a16:rowId xmlns:a16="http://schemas.microsoft.com/office/drawing/2014/main" val="4280388343"/>
                  </a:ext>
                </a:extLst>
              </a:tr>
              <a:tr h="518601">
                <a:tc>
                  <a:txBody>
                    <a:bodyPr/>
                    <a:lstStyle/>
                    <a:p>
                      <a:r>
                        <a:rPr lang="sv-SE" sz="1800">
                          <a:latin typeface="Arial" panose="020B0604020202020204" pitchFamily="34" charset="0"/>
                          <a:cs typeface="Arial" panose="020B0604020202020204" pitchFamily="34" charset="0"/>
                        </a:rPr>
                        <a:t>Transport</a:t>
                      </a:r>
                    </a:p>
                  </a:txBody>
                  <a:tcPr/>
                </a:tc>
                <a:tc>
                  <a:txBody>
                    <a:bodyPr/>
                    <a:lstStyle/>
                    <a:p>
                      <a:endParaRPr lang="sv-S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6194010"/>
                  </a:ext>
                </a:extLst>
              </a:tr>
            </a:tbl>
          </a:graphicData>
        </a:graphic>
      </p:graphicFrame>
    </p:spTree>
    <p:extLst>
      <p:ext uri="{BB962C8B-B14F-4D97-AF65-F5344CB8AC3E}">
        <p14:creationId xmlns:p14="http://schemas.microsoft.com/office/powerpoint/2010/main" val="134653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FC32DA96-9348-4556-8350-A3D2C8B74BD4}"/>
              </a:ext>
            </a:extLst>
          </p:cNvPr>
          <p:cNvSpPr txBox="1">
            <a:spLocks/>
          </p:cNvSpPr>
          <p:nvPr/>
        </p:nvSpPr>
        <p:spPr>
          <a:xfrm>
            <a:off x="5222763" y="2183674"/>
            <a:ext cx="5387939" cy="382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atin typeface="Bahnschrift Condensed" panose="020B0502040204020203" pitchFamily="34" charset="0"/>
              </a:rPr>
              <a:t>      Kommunen</a:t>
            </a:r>
          </a:p>
          <a:p>
            <a:pPr lvl="1"/>
            <a:r>
              <a:rPr lang="sv-SE" sz="1800">
                <a:latin typeface="Arial" panose="020B0604020202020204" pitchFamily="34" charset="0"/>
                <a:cs typeface="Arial" panose="020B0604020202020204" pitchFamily="34" charset="0"/>
              </a:rPr>
              <a:t>Registrera livsmedelsverksamhet</a:t>
            </a:r>
          </a:p>
          <a:p>
            <a:pPr lvl="1"/>
            <a:r>
              <a:rPr lang="sv-SE" sz="1800">
                <a:latin typeface="Arial" panose="020B0604020202020204" pitchFamily="34" charset="0"/>
                <a:cs typeface="Arial" panose="020B0604020202020204" pitchFamily="34" charset="0"/>
              </a:rPr>
              <a:t>Dricksvattenanläggning</a:t>
            </a:r>
          </a:p>
          <a:p>
            <a:pPr lvl="1"/>
            <a:r>
              <a:rPr lang="sv-SE" sz="1800">
                <a:latin typeface="Arial" panose="020B0604020202020204" pitchFamily="34" charset="0"/>
                <a:cs typeface="Arial" panose="020B0604020202020204" pitchFamily="34" charset="0"/>
              </a:rPr>
              <a:t>Miljötillstånd</a:t>
            </a:r>
          </a:p>
          <a:p>
            <a:pPr lvl="1"/>
            <a:r>
              <a:rPr lang="sv-SE" sz="1800">
                <a:latin typeface="Arial" panose="020B0604020202020204" pitchFamily="34" charset="0"/>
                <a:cs typeface="Arial" panose="020B0604020202020204" pitchFamily="34" charset="0"/>
              </a:rPr>
              <a:t>Bygglov</a:t>
            </a:r>
          </a:p>
          <a:p>
            <a:pPr lvl="1"/>
            <a:r>
              <a:rPr lang="sv-SE" sz="1800">
                <a:latin typeface="Arial" panose="020B0604020202020204" pitchFamily="34" charset="0"/>
                <a:cs typeface="Arial" panose="020B0604020202020204" pitchFamily="34" charset="0"/>
              </a:rPr>
              <a:t>Alkoholtillstånd</a:t>
            </a:r>
          </a:p>
          <a:p>
            <a:pPr marL="457200" lvl="1" indent="0">
              <a:buNone/>
            </a:pPr>
            <a:endParaRPr lang="sv-SE" sz="1800">
              <a:latin typeface="Arial" panose="020B0604020202020204" pitchFamily="34" charset="0"/>
              <a:cs typeface="Arial" panose="020B0604020202020204" pitchFamily="34" charset="0"/>
            </a:endParaRPr>
          </a:p>
          <a:p>
            <a:pPr marL="457200" lvl="1" indent="0">
              <a:buNone/>
            </a:pPr>
            <a:r>
              <a:rPr lang="sv-SE" sz="1800">
                <a:latin typeface="Arial" panose="020B0604020202020204" pitchFamily="34" charset="0"/>
                <a:cs typeface="Arial" panose="020B0604020202020204" pitchFamily="34" charset="0"/>
              </a:rPr>
              <a:t>		</a:t>
            </a:r>
            <a:r>
              <a:rPr lang="sv-SE" sz="2800">
                <a:latin typeface="Bahnschrift Condensed" panose="020B0502040204020203" pitchFamily="34" charset="0"/>
              </a:rPr>
              <a:t>Livsmedelsverket</a:t>
            </a:r>
          </a:p>
          <a:p>
            <a:pPr lvl="4"/>
            <a:r>
              <a:rPr lang="sv-SE">
                <a:latin typeface="Arial" panose="020B0604020202020204" pitchFamily="34" charset="0"/>
                <a:cs typeface="Arial" panose="020B0604020202020204" pitchFamily="34" charset="0"/>
              </a:rPr>
              <a:t>Ansöka godkännande</a:t>
            </a:r>
          </a:p>
        </p:txBody>
      </p:sp>
      <p:sp>
        <p:nvSpPr>
          <p:cNvPr id="3" name="Rubrik 1">
            <a:extLst>
              <a:ext uri="{FF2B5EF4-FFF2-40B4-BE49-F238E27FC236}">
                <a16:creationId xmlns:a16="http://schemas.microsoft.com/office/drawing/2014/main" id="{5DCCEC7B-0439-4809-9425-EED330BBC43F}"/>
              </a:ext>
            </a:extLst>
          </p:cNvPr>
          <p:cNvSpPr txBox="1">
            <a:spLocks/>
          </p:cNvSpPr>
          <p:nvPr/>
        </p:nvSpPr>
        <p:spPr>
          <a:xfrm>
            <a:off x="1273996" y="929688"/>
            <a:ext cx="1263721" cy="432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Tillstånd  </a:t>
            </a:r>
          </a:p>
        </p:txBody>
      </p:sp>
      <p:pic>
        <p:nvPicPr>
          <p:cNvPr id="4" name="Bildobjekt 3">
            <a:extLst>
              <a:ext uri="{FF2B5EF4-FFF2-40B4-BE49-F238E27FC236}">
                <a16:creationId xmlns:a16="http://schemas.microsoft.com/office/drawing/2014/main" id="{1055A3CD-B792-481D-B1FD-747F38996F3C}"/>
              </a:ext>
            </a:extLst>
          </p:cNvPr>
          <p:cNvPicPr>
            <a:picLocks noChangeAspect="1"/>
          </p:cNvPicPr>
          <p:nvPr/>
        </p:nvPicPr>
        <p:blipFill>
          <a:blip r:embed="rId3"/>
          <a:stretch>
            <a:fillRect/>
          </a:stretch>
        </p:blipFill>
        <p:spPr>
          <a:xfrm>
            <a:off x="0" y="432682"/>
            <a:ext cx="2402032" cy="432854"/>
          </a:xfrm>
          <a:prstGeom prst="rect">
            <a:avLst/>
          </a:prstGeom>
        </p:spPr>
      </p:pic>
      <p:sp>
        <p:nvSpPr>
          <p:cNvPr id="6" name="Moln 5">
            <a:extLst>
              <a:ext uri="{FF2B5EF4-FFF2-40B4-BE49-F238E27FC236}">
                <a16:creationId xmlns:a16="http://schemas.microsoft.com/office/drawing/2014/main" id="{F74AA5B0-B07E-4E0D-81FA-60367A329B2C}"/>
              </a:ext>
            </a:extLst>
          </p:cNvPr>
          <p:cNvSpPr/>
          <p:nvPr/>
        </p:nvSpPr>
        <p:spPr>
          <a:xfrm>
            <a:off x="2537717" y="849164"/>
            <a:ext cx="3035159" cy="1810721"/>
          </a:xfrm>
          <a:prstGeom prst="cloud">
            <a:avLst/>
          </a:prstGeom>
          <a:noFill/>
          <a:ln>
            <a:solidFill>
              <a:srgbClr val="666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EAEB2E1B-91D8-4ABF-ADBD-56F0A6EE399A}"/>
              </a:ext>
            </a:extLst>
          </p:cNvPr>
          <p:cNvSpPr txBox="1"/>
          <p:nvPr/>
        </p:nvSpPr>
        <p:spPr>
          <a:xfrm>
            <a:off x="2887828" y="1379171"/>
            <a:ext cx="2334935" cy="738664"/>
          </a:xfrm>
          <a:prstGeom prst="rect">
            <a:avLst/>
          </a:prstGeom>
          <a:noFill/>
        </p:spPr>
        <p:txBody>
          <a:bodyPr wrap="none" rtlCol="0">
            <a:spAutoFit/>
          </a:bodyPr>
          <a:lstStyle/>
          <a:p>
            <a:r>
              <a:rPr lang="sv-SE">
                <a:latin typeface="Arial" panose="020B0604020202020204" pitchFamily="34" charset="0"/>
                <a:cs typeface="Arial" panose="020B0604020202020204" pitchFamily="34" charset="0"/>
              </a:rPr>
              <a:t>Vilka tillstånd behövs</a:t>
            </a:r>
          </a:p>
          <a:p>
            <a:r>
              <a:rPr lang="sv-SE" sz="2400">
                <a:latin typeface="Arial" panose="020B0604020202020204" pitchFamily="34" charset="0"/>
                <a:cs typeface="Arial" panose="020B0604020202020204" pitchFamily="34" charset="0"/>
              </a:rPr>
              <a:t>&amp;</a:t>
            </a:r>
            <a:r>
              <a:rPr lang="sv-SE">
                <a:latin typeface="Arial" panose="020B0604020202020204" pitchFamily="34" charset="0"/>
                <a:cs typeface="Arial" panose="020B0604020202020204" pitchFamily="34" charset="0"/>
              </a:rPr>
              <a:t> Vart söker man? </a:t>
            </a:r>
          </a:p>
        </p:txBody>
      </p:sp>
    </p:spTree>
    <p:extLst>
      <p:ext uri="{BB962C8B-B14F-4D97-AF65-F5344CB8AC3E}">
        <p14:creationId xmlns:p14="http://schemas.microsoft.com/office/powerpoint/2010/main" val="3258569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337E33-5BD0-49F7-82F1-D81D44EFC402}"/>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295E40A1-E8A2-449D-906C-71FA9A1C8FE9}"/>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BBD8DC0B-0DE6-4F1E-BCC7-B279D32A7A68}"/>
              </a:ext>
            </a:extLst>
          </p:cNvPr>
          <p:cNvSpPr txBox="1"/>
          <p:nvPr/>
        </p:nvSpPr>
        <p:spPr>
          <a:xfrm>
            <a:off x="455133" y="1840455"/>
            <a:ext cx="4563128" cy="2133918"/>
          </a:xfrm>
          <a:prstGeom prst="rect">
            <a:avLst/>
          </a:prstGeom>
          <a:noFill/>
        </p:spPr>
        <p:txBody>
          <a:bodyPr wrap="square">
            <a:spAutoFit/>
          </a:bodyPr>
          <a:lstStyle/>
          <a:p>
            <a:r>
              <a:rPr lang="sv-SE" sz="2800">
                <a:latin typeface="Bahnschrift Condensed" panose="020B0502040204020203" pitchFamily="34" charset="0"/>
              </a:rPr>
              <a:t>Rutiner för att kontrollera risker</a:t>
            </a:r>
          </a:p>
          <a:p>
            <a:pPr>
              <a:lnSpc>
                <a:spcPct val="150000"/>
              </a:lnSpc>
            </a:pPr>
            <a:r>
              <a:rPr lang="sv-SE">
                <a:latin typeface="Arial" panose="020B0604020202020204" pitchFamily="34" charset="0"/>
                <a:cs typeface="Arial" panose="020B0604020202020204" pitchFamily="34" charset="0"/>
              </a:rPr>
              <a:t>Här återkommer vi till vikten av att ha väl genomtänkta rutiner. Varje processteg bör ha rutiner för att minimera riskerna. </a:t>
            </a:r>
          </a:p>
          <a:p>
            <a:pPr>
              <a:lnSpc>
                <a:spcPct val="150000"/>
              </a:lnSpc>
            </a:pPr>
            <a:r>
              <a:rPr lang="sv-SE">
                <a:latin typeface="Arial" panose="020B0604020202020204" pitchFamily="34" charset="0"/>
                <a:cs typeface="Arial" panose="020B0604020202020204" pitchFamily="34" charset="0"/>
              </a:rPr>
              <a:t>Vad är viktigt att ha för rutiner? </a:t>
            </a:r>
          </a:p>
        </p:txBody>
      </p:sp>
      <p:sp>
        <p:nvSpPr>
          <p:cNvPr id="16" name="textruta 15">
            <a:extLst>
              <a:ext uri="{FF2B5EF4-FFF2-40B4-BE49-F238E27FC236}">
                <a16:creationId xmlns:a16="http://schemas.microsoft.com/office/drawing/2014/main" id="{D121FA34-8036-42F6-B192-5F5A8AC6A2AE}"/>
              </a:ext>
            </a:extLst>
          </p:cNvPr>
          <p:cNvSpPr txBox="1"/>
          <p:nvPr/>
        </p:nvSpPr>
        <p:spPr>
          <a:xfrm>
            <a:off x="5965897" y="5302887"/>
            <a:ext cx="3191839" cy="456535"/>
          </a:xfrm>
          <a:prstGeom prst="rect">
            <a:avLst/>
          </a:prstGeom>
          <a:noFill/>
        </p:spPr>
        <p:txBody>
          <a:bodyPr wrap="square">
            <a:spAutoFit/>
          </a:bodyPr>
          <a:lstStyle/>
          <a:p>
            <a:pPr>
              <a:lnSpc>
                <a:spcPct val="150000"/>
              </a:lnSpc>
            </a:pPr>
            <a:endParaRPr lang="sv-SE">
              <a:latin typeface="Arial" panose="020B0604020202020204" pitchFamily="34" charset="0"/>
              <a:cs typeface="Arial" panose="020B0604020202020204" pitchFamily="34" charset="0"/>
            </a:endParaRPr>
          </a:p>
        </p:txBody>
      </p:sp>
      <p:sp>
        <p:nvSpPr>
          <p:cNvPr id="18" name="textruta 17">
            <a:extLst>
              <a:ext uri="{FF2B5EF4-FFF2-40B4-BE49-F238E27FC236}">
                <a16:creationId xmlns:a16="http://schemas.microsoft.com/office/drawing/2014/main" id="{7F846314-ABD7-4E3D-A2CA-1AF8F2314B10}"/>
              </a:ext>
            </a:extLst>
          </p:cNvPr>
          <p:cNvSpPr txBox="1"/>
          <p:nvPr/>
        </p:nvSpPr>
        <p:spPr>
          <a:xfrm>
            <a:off x="10019949" y="5302886"/>
            <a:ext cx="1366463" cy="456535"/>
          </a:xfrm>
          <a:prstGeom prst="rect">
            <a:avLst/>
          </a:prstGeom>
          <a:noFill/>
        </p:spPr>
        <p:txBody>
          <a:bodyPr wrap="square">
            <a:spAutoFit/>
          </a:bodyPr>
          <a:lstStyle/>
          <a:p>
            <a:pPr>
              <a:lnSpc>
                <a:spcPct val="150000"/>
              </a:lnSpc>
            </a:pPr>
            <a:endParaRPr lang="sv-SE">
              <a:latin typeface="Arial" panose="020B0604020202020204" pitchFamily="34" charset="0"/>
              <a:cs typeface="Arial" panose="020B0604020202020204" pitchFamily="34" charset="0"/>
            </a:endParaRPr>
          </a:p>
        </p:txBody>
      </p:sp>
      <p:graphicFrame>
        <p:nvGraphicFramePr>
          <p:cNvPr id="9" name="Tabell 10">
            <a:extLst>
              <a:ext uri="{FF2B5EF4-FFF2-40B4-BE49-F238E27FC236}">
                <a16:creationId xmlns:a16="http://schemas.microsoft.com/office/drawing/2014/main" id="{0C61C003-4613-4125-8723-9C623619E333}"/>
              </a:ext>
            </a:extLst>
          </p:cNvPr>
          <p:cNvGraphicFramePr>
            <a:graphicFrameLocks noGrp="1"/>
          </p:cNvGraphicFramePr>
          <p:nvPr>
            <p:extLst>
              <p:ext uri="{D42A27DB-BD31-4B8C-83A1-F6EECF244321}">
                <p14:modId xmlns:p14="http://schemas.microsoft.com/office/powerpoint/2010/main" val="626824757"/>
              </p:ext>
            </p:extLst>
          </p:nvPr>
        </p:nvGraphicFramePr>
        <p:xfrm>
          <a:off x="5018261" y="278677"/>
          <a:ext cx="6155868" cy="6093372"/>
        </p:xfrm>
        <a:graphic>
          <a:graphicData uri="http://schemas.openxmlformats.org/drawingml/2006/table">
            <a:tbl>
              <a:tblPr firstRow="1" bandRow="1">
                <a:tableStyleId>{F5AB1C69-6EDB-4FF4-983F-18BD219EF322}</a:tableStyleId>
              </a:tblPr>
              <a:tblGrid>
                <a:gridCol w="2051956">
                  <a:extLst>
                    <a:ext uri="{9D8B030D-6E8A-4147-A177-3AD203B41FA5}">
                      <a16:colId xmlns:a16="http://schemas.microsoft.com/office/drawing/2014/main" val="3811716131"/>
                    </a:ext>
                  </a:extLst>
                </a:gridCol>
                <a:gridCol w="2051956">
                  <a:extLst>
                    <a:ext uri="{9D8B030D-6E8A-4147-A177-3AD203B41FA5}">
                      <a16:colId xmlns:a16="http://schemas.microsoft.com/office/drawing/2014/main" val="623716406"/>
                    </a:ext>
                  </a:extLst>
                </a:gridCol>
                <a:gridCol w="2051956">
                  <a:extLst>
                    <a:ext uri="{9D8B030D-6E8A-4147-A177-3AD203B41FA5}">
                      <a16:colId xmlns:a16="http://schemas.microsoft.com/office/drawing/2014/main" val="3588156340"/>
                    </a:ext>
                  </a:extLst>
                </a:gridCol>
              </a:tblGrid>
              <a:tr h="473340">
                <a:tc>
                  <a:txBody>
                    <a:bodyPr/>
                    <a:lstStyle/>
                    <a:p>
                      <a:r>
                        <a:rPr lang="sv-SE" sz="2000" b="0">
                          <a:solidFill>
                            <a:schemeClr val="tx1"/>
                          </a:solidFill>
                          <a:latin typeface="Bahnschrift Condensed" panose="020B0502040204020203" pitchFamily="34" charset="0"/>
                        </a:rPr>
                        <a:t>Processteg</a:t>
                      </a:r>
                    </a:p>
                  </a:txBody>
                  <a:tcPr>
                    <a:solidFill>
                      <a:srgbClr val="C5B491"/>
                    </a:solidFill>
                  </a:tcPr>
                </a:tc>
                <a:tc>
                  <a:txBody>
                    <a:bodyPr/>
                    <a:lstStyle/>
                    <a:p>
                      <a:r>
                        <a:rPr lang="sv-SE" sz="2000" b="0">
                          <a:solidFill>
                            <a:schemeClr val="tx1"/>
                          </a:solidFill>
                          <a:latin typeface="Bahnschrift Condensed" panose="020B0502040204020203" pitchFamily="34" charset="0"/>
                        </a:rPr>
                        <a:t>Identifierade faror</a:t>
                      </a:r>
                    </a:p>
                  </a:txBody>
                  <a:tcPr>
                    <a:solidFill>
                      <a:srgbClr val="C5B491"/>
                    </a:solidFill>
                  </a:tcPr>
                </a:tc>
                <a:tc>
                  <a:txBody>
                    <a:bodyPr/>
                    <a:lstStyle/>
                    <a:p>
                      <a:r>
                        <a:rPr lang="sv-SE" sz="2000" b="0">
                          <a:solidFill>
                            <a:schemeClr val="tx1"/>
                          </a:solidFill>
                          <a:latin typeface="Bahnschrift Condensed" panose="020B0502040204020203" pitchFamily="34" charset="0"/>
                        </a:rPr>
                        <a:t>Rutiner</a:t>
                      </a:r>
                    </a:p>
                  </a:txBody>
                  <a:tcPr>
                    <a:solidFill>
                      <a:srgbClr val="C5B491"/>
                    </a:solidFill>
                  </a:tcPr>
                </a:tc>
                <a:extLst>
                  <a:ext uri="{0D108BD9-81ED-4DB2-BD59-A6C34878D82A}">
                    <a16:rowId xmlns:a16="http://schemas.microsoft.com/office/drawing/2014/main" val="2049255918"/>
                  </a:ext>
                </a:extLst>
              </a:tr>
              <a:tr h="479472">
                <a:tc>
                  <a:txBody>
                    <a:bodyPr/>
                    <a:lstStyle/>
                    <a:p>
                      <a:r>
                        <a:rPr lang="sv-SE" sz="1600" dirty="0">
                          <a:latin typeface="Arial" panose="020B0604020202020204" pitchFamily="34" charset="0"/>
                          <a:cs typeface="Arial" panose="020B0604020202020204" pitchFamily="34" charset="0"/>
                        </a:rPr>
                        <a:t>Inköp</a:t>
                      </a:r>
                    </a:p>
                  </a:txBody>
                  <a:tcPr>
                    <a:solidFill>
                      <a:srgbClr val="EFEAE1"/>
                    </a:solidFill>
                  </a:tcPr>
                </a:tc>
                <a:tc>
                  <a:txBody>
                    <a:bodyPr/>
                    <a:lstStyle/>
                    <a:p>
                      <a:endParaRPr lang="sv-SE"/>
                    </a:p>
                  </a:txBody>
                  <a:tcPr>
                    <a:solidFill>
                      <a:srgbClr val="EFEAE1"/>
                    </a:solidFill>
                  </a:tcPr>
                </a:tc>
                <a:tc>
                  <a:txBody>
                    <a:bodyPr/>
                    <a:lstStyle/>
                    <a:p>
                      <a:endParaRPr lang="sv-SE" sz="1200" i="1">
                        <a:latin typeface="Arial" panose="020B0604020202020204" pitchFamily="34" charset="0"/>
                        <a:cs typeface="Arial" panose="020B0604020202020204" pitchFamily="34" charset="0"/>
                      </a:endParaRPr>
                    </a:p>
                  </a:txBody>
                  <a:tcPr>
                    <a:solidFill>
                      <a:srgbClr val="EFEAE1"/>
                    </a:solidFill>
                  </a:tcPr>
                </a:tc>
                <a:extLst>
                  <a:ext uri="{0D108BD9-81ED-4DB2-BD59-A6C34878D82A}">
                    <a16:rowId xmlns:a16="http://schemas.microsoft.com/office/drawing/2014/main" val="1888006930"/>
                  </a:ext>
                </a:extLst>
              </a:tr>
              <a:tr h="479472">
                <a:tc>
                  <a:txBody>
                    <a:bodyPr/>
                    <a:lstStyle/>
                    <a:p>
                      <a:r>
                        <a:rPr lang="sv-SE" sz="1600">
                          <a:latin typeface="Arial" panose="020B0604020202020204" pitchFamily="34" charset="0"/>
                          <a:cs typeface="Arial" panose="020B0604020202020204" pitchFamily="34" charset="0"/>
                        </a:rPr>
                        <a:t>Varor in </a:t>
                      </a:r>
                    </a:p>
                  </a:txBody>
                  <a:tcPr/>
                </a:tc>
                <a:tc>
                  <a:txBody>
                    <a:bodyPr/>
                    <a:lstStyle/>
                    <a:p>
                      <a:r>
                        <a:rPr lang="sv-SE" sz="1200" i="1">
                          <a:latin typeface="Arial" panose="020B0604020202020204" pitchFamily="34" charset="0"/>
                          <a:cs typeface="Arial" panose="020B0604020202020204" pitchFamily="34" charset="0"/>
                        </a:rPr>
                        <a:t>Kontamination av inkomna varor </a:t>
                      </a:r>
                    </a:p>
                  </a:txBody>
                  <a:tcPr/>
                </a:tc>
                <a:tc>
                  <a:txBody>
                    <a:bodyPr/>
                    <a:lstStyle/>
                    <a:p>
                      <a:endParaRPr lang="sv-SE" sz="12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8983146"/>
                  </a:ext>
                </a:extLst>
              </a:tr>
              <a:tr h="479472">
                <a:tc>
                  <a:txBody>
                    <a:bodyPr/>
                    <a:lstStyle/>
                    <a:p>
                      <a:r>
                        <a:rPr lang="sv-SE" sz="1600">
                          <a:latin typeface="Arial" panose="020B0604020202020204" pitchFamily="34" charset="0"/>
                          <a:cs typeface="Arial" panose="020B0604020202020204" pitchFamily="34" charset="0"/>
                        </a:rPr>
                        <a:t>Förvaring</a:t>
                      </a:r>
                    </a:p>
                  </a:txBody>
                  <a:tcPr>
                    <a:solidFill>
                      <a:srgbClr val="EFEAE1"/>
                    </a:solidFill>
                  </a:tcPr>
                </a:tc>
                <a:tc>
                  <a:txBody>
                    <a:bodyPr/>
                    <a:lstStyle/>
                    <a:p>
                      <a:endParaRPr lang="sv-SE" sz="1800">
                        <a:latin typeface="Arial" panose="020B0604020202020204" pitchFamily="34" charset="0"/>
                        <a:cs typeface="Arial" panose="020B0604020202020204" pitchFamily="34" charset="0"/>
                      </a:endParaRPr>
                    </a:p>
                  </a:txBody>
                  <a:tcPr>
                    <a:solidFill>
                      <a:srgbClr val="EFEAE1"/>
                    </a:solidFill>
                  </a:tcPr>
                </a:tc>
                <a:tc>
                  <a:txBody>
                    <a:bodyPr/>
                    <a:lstStyle/>
                    <a:p>
                      <a:endParaRPr lang="sv-SE" sz="1200" i="1">
                        <a:latin typeface="Arial" panose="020B0604020202020204" pitchFamily="34" charset="0"/>
                        <a:cs typeface="Arial" panose="020B0604020202020204" pitchFamily="34" charset="0"/>
                      </a:endParaRPr>
                    </a:p>
                  </a:txBody>
                  <a:tcPr>
                    <a:solidFill>
                      <a:srgbClr val="EFEAE1"/>
                    </a:solidFill>
                  </a:tcPr>
                </a:tc>
                <a:extLst>
                  <a:ext uri="{0D108BD9-81ED-4DB2-BD59-A6C34878D82A}">
                    <a16:rowId xmlns:a16="http://schemas.microsoft.com/office/drawing/2014/main" val="1927707354"/>
                  </a:ext>
                </a:extLst>
              </a:tr>
              <a:tr h="479472">
                <a:tc>
                  <a:txBody>
                    <a:bodyPr/>
                    <a:lstStyle/>
                    <a:p>
                      <a:r>
                        <a:rPr lang="sv-SE" sz="1600">
                          <a:latin typeface="Arial" panose="020B0604020202020204" pitchFamily="34" charset="0"/>
                          <a:cs typeface="Arial" panose="020B0604020202020204" pitchFamily="34" charset="0"/>
                        </a:rPr>
                        <a:t>Produktion </a:t>
                      </a:r>
                    </a:p>
                  </a:txBody>
                  <a:tcPr/>
                </a:tc>
                <a:tc>
                  <a:txBody>
                    <a:bodyPr/>
                    <a:lstStyle/>
                    <a:p>
                      <a:r>
                        <a:rPr lang="sv-SE" sz="1200" i="1">
                          <a:latin typeface="Arial" panose="020B0604020202020204" pitchFamily="34" charset="0"/>
                          <a:cs typeface="Arial" panose="020B0604020202020204" pitchFamily="34" charset="0"/>
                        </a:rPr>
                        <a:t>Rester av rengöringsmedel, smörjmedel, </a:t>
                      </a:r>
                    </a:p>
                    <a:p>
                      <a:r>
                        <a:rPr lang="sv-SE" sz="1200" i="1">
                          <a:latin typeface="Arial" panose="020B0604020202020204" pitchFamily="34" charset="0"/>
                          <a:cs typeface="Arial" panose="020B0604020202020204" pitchFamily="34" charset="0"/>
                        </a:rPr>
                        <a:t>Vatten, rester i slangar, bakterietillväxt </a:t>
                      </a:r>
                    </a:p>
                    <a:p>
                      <a:r>
                        <a:rPr lang="sv-SE" sz="1200" i="1">
                          <a:latin typeface="Arial" panose="020B0604020202020204" pitchFamily="34" charset="0"/>
                          <a:cs typeface="Arial" panose="020B0604020202020204" pitchFamily="34" charset="0"/>
                        </a:rPr>
                        <a:t>Glaskross, äggskal,</a:t>
                      </a:r>
                    </a:p>
                    <a:p>
                      <a:r>
                        <a:rPr lang="sv-SE" sz="1200" i="1">
                          <a:latin typeface="Arial" panose="020B0604020202020204" pitchFamily="34" charset="0"/>
                          <a:cs typeface="Arial" panose="020B0604020202020204" pitchFamily="34" charset="0"/>
                        </a:rPr>
                        <a:t>Allergener </a:t>
                      </a:r>
                    </a:p>
                  </a:txBody>
                  <a:tcPr/>
                </a:tc>
                <a:tc>
                  <a:txBody>
                    <a:bodyPr/>
                    <a:lstStyle/>
                    <a:p>
                      <a:r>
                        <a:rPr lang="sv-SE" sz="1200" i="1">
                          <a:latin typeface="Arial" panose="020B0604020202020204" pitchFamily="34" charset="0"/>
                          <a:cs typeface="Arial" panose="020B0604020202020204" pitchFamily="34" charset="0"/>
                        </a:rPr>
                        <a:t>Sköljning av beredningskärl anpassade smörjmedel dricksvattenkvalitet,  </a:t>
                      </a:r>
                    </a:p>
                  </a:txBody>
                  <a:tcPr/>
                </a:tc>
                <a:extLst>
                  <a:ext uri="{0D108BD9-81ED-4DB2-BD59-A6C34878D82A}">
                    <a16:rowId xmlns:a16="http://schemas.microsoft.com/office/drawing/2014/main" val="1729352442"/>
                  </a:ext>
                </a:extLst>
              </a:tr>
              <a:tr h="479472">
                <a:tc>
                  <a:txBody>
                    <a:bodyPr/>
                    <a:lstStyle/>
                    <a:p>
                      <a:r>
                        <a:rPr lang="sv-SE" sz="1600">
                          <a:latin typeface="Arial" panose="020B0604020202020204" pitchFamily="34" charset="0"/>
                          <a:cs typeface="Arial" panose="020B0604020202020204" pitchFamily="34" charset="0"/>
                        </a:rPr>
                        <a:t>Paketering</a:t>
                      </a:r>
                    </a:p>
                  </a:txBody>
                  <a:tcPr>
                    <a:solidFill>
                      <a:srgbClr val="EFEAE1"/>
                    </a:solidFill>
                  </a:tcPr>
                </a:tc>
                <a:tc>
                  <a:txBody>
                    <a:bodyPr/>
                    <a:lstStyle/>
                    <a:p>
                      <a:r>
                        <a:rPr lang="sv-SE" sz="1200" i="1">
                          <a:latin typeface="Arial" panose="020B0604020202020204" pitchFamily="34" charset="0"/>
                          <a:cs typeface="Arial" panose="020B0604020202020204" pitchFamily="34" charset="0"/>
                        </a:rPr>
                        <a:t>Förpackningsmaterial, rester rengöringsmedel </a:t>
                      </a:r>
                    </a:p>
                    <a:p>
                      <a:r>
                        <a:rPr lang="sv-SE" sz="1200" i="1">
                          <a:latin typeface="Arial" panose="020B0604020202020204" pitchFamily="34" charset="0"/>
                          <a:cs typeface="Arial" panose="020B0604020202020204" pitchFamily="34" charset="0"/>
                        </a:rPr>
                        <a:t>Bakterier vid dålig personhygien, lokalrengöring, läcka i förpackningen, Oren och trasig förpackning</a:t>
                      </a:r>
                    </a:p>
                    <a:p>
                      <a:r>
                        <a:rPr lang="sv-SE" sz="1200" i="1">
                          <a:latin typeface="Arial" panose="020B0604020202020204" pitchFamily="34" charset="0"/>
                          <a:cs typeface="Arial" panose="020B0604020202020204" pitchFamily="34" charset="0"/>
                        </a:rPr>
                        <a:t>Allergener</a:t>
                      </a:r>
                    </a:p>
                  </a:txBody>
                  <a:tcPr>
                    <a:solidFill>
                      <a:srgbClr val="EFEAE1"/>
                    </a:solidFill>
                  </a:tcPr>
                </a:tc>
                <a:tc>
                  <a:txBody>
                    <a:bodyPr/>
                    <a:lstStyle/>
                    <a:p>
                      <a:r>
                        <a:rPr lang="sv-SE" sz="1200" i="1">
                          <a:latin typeface="Arial" panose="020B0604020202020204" pitchFamily="34" charset="0"/>
                          <a:cs typeface="Arial" panose="020B0604020202020204" pitchFamily="34" charset="0"/>
                        </a:rPr>
                        <a:t>Livsmedelsgodkända förpackningar, rengöringsrutiner, förvaring av förpackningar, packa allergener separat  </a:t>
                      </a:r>
                    </a:p>
                  </a:txBody>
                  <a:tcPr>
                    <a:solidFill>
                      <a:srgbClr val="EFEAE1"/>
                    </a:solidFill>
                  </a:tcPr>
                </a:tc>
                <a:extLst>
                  <a:ext uri="{0D108BD9-81ED-4DB2-BD59-A6C34878D82A}">
                    <a16:rowId xmlns:a16="http://schemas.microsoft.com/office/drawing/2014/main" val="1890619996"/>
                  </a:ext>
                </a:extLst>
              </a:tr>
              <a:tr h="479472">
                <a:tc>
                  <a:txBody>
                    <a:bodyPr/>
                    <a:lstStyle/>
                    <a:p>
                      <a:r>
                        <a:rPr lang="sv-SE" sz="1600">
                          <a:latin typeface="Arial" panose="020B0604020202020204" pitchFamily="34" charset="0"/>
                          <a:cs typeface="Arial" panose="020B0604020202020204" pitchFamily="34" charset="0"/>
                        </a:rPr>
                        <a:t>Märkning</a:t>
                      </a:r>
                    </a:p>
                  </a:txBody>
                  <a:tcPr/>
                </a:tc>
                <a:tc>
                  <a:txBody>
                    <a:bodyPr/>
                    <a:lstStyle/>
                    <a:p>
                      <a:r>
                        <a:rPr lang="sv-SE" sz="1200" i="1">
                          <a:latin typeface="Arial" panose="020B0604020202020204" pitchFamily="34" charset="0"/>
                          <a:cs typeface="Arial" panose="020B0604020202020204" pitchFamily="34" charset="0"/>
                        </a:rPr>
                        <a:t>Allergen risk. Rätt etikett på rätt produkt </a:t>
                      </a:r>
                    </a:p>
                  </a:txBody>
                  <a:tcPr/>
                </a:tc>
                <a:tc>
                  <a:txBody>
                    <a:bodyPr/>
                    <a:lstStyle/>
                    <a:p>
                      <a:endParaRPr lang="sv-SE" sz="12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7900702"/>
                  </a:ext>
                </a:extLst>
              </a:tr>
              <a:tr h="479472">
                <a:tc>
                  <a:txBody>
                    <a:bodyPr/>
                    <a:lstStyle/>
                    <a:p>
                      <a:r>
                        <a:rPr lang="sv-SE" sz="1600">
                          <a:latin typeface="Arial" panose="020B0604020202020204" pitchFamily="34" charset="0"/>
                          <a:cs typeface="Arial" panose="020B0604020202020204" pitchFamily="34" charset="0"/>
                        </a:rPr>
                        <a:t>Varor ut </a:t>
                      </a:r>
                    </a:p>
                  </a:txBody>
                  <a:tcPr>
                    <a:solidFill>
                      <a:srgbClr val="EFEAE1"/>
                    </a:solidFill>
                  </a:tcPr>
                </a:tc>
                <a:tc>
                  <a:txBody>
                    <a:bodyPr/>
                    <a:lstStyle/>
                    <a:p>
                      <a:endParaRPr lang="sv-SE"/>
                    </a:p>
                  </a:txBody>
                  <a:tcPr>
                    <a:solidFill>
                      <a:srgbClr val="EFEAE1"/>
                    </a:solidFill>
                  </a:tcPr>
                </a:tc>
                <a:tc>
                  <a:txBody>
                    <a:bodyPr/>
                    <a:lstStyle/>
                    <a:p>
                      <a:endParaRPr lang="sv-SE" sz="1200" i="1">
                        <a:latin typeface="Arial" panose="020B0604020202020204" pitchFamily="34" charset="0"/>
                        <a:cs typeface="Arial" panose="020B0604020202020204" pitchFamily="34" charset="0"/>
                      </a:endParaRPr>
                    </a:p>
                  </a:txBody>
                  <a:tcPr>
                    <a:solidFill>
                      <a:srgbClr val="EFEAE1"/>
                    </a:solidFill>
                  </a:tcPr>
                </a:tc>
                <a:extLst>
                  <a:ext uri="{0D108BD9-81ED-4DB2-BD59-A6C34878D82A}">
                    <a16:rowId xmlns:a16="http://schemas.microsoft.com/office/drawing/2014/main" val="4280388343"/>
                  </a:ext>
                </a:extLst>
              </a:tr>
              <a:tr h="479472">
                <a:tc>
                  <a:txBody>
                    <a:bodyPr/>
                    <a:lstStyle/>
                    <a:p>
                      <a:r>
                        <a:rPr lang="sv-SE" sz="1600">
                          <a:latin typeface="Arial" panose="020B0604020202020204" pitchFamily="34" charset="0"/>
                          <a:cs typeface="Arial" panose="020B0604020202020204" pitchFamily="34" charset="0"/>
                        </a:rPr>
                        <a:t>Transport</a:t>
                      </a:r>
                    </a:p>
                  </a:txBody>
                  <a:tcPr/>
                </a:tc>
                <a:tc>
                  <a:txBody>
                    <a:bodyPr/>
                    <a:lstStyle/>
                    <a:p>
                      <a:endParaRPr lang="sv-SE"/>
                    </a:p>
                  </a:txBody>
                  <a:tcPr/>
                </a:tc>
                <a:tc>
                  <a:txBody>
                    <a:bodyPr/>
                    <a:lstStyle/>
                    <a:p>
                      <a:endParaRPr lang="sv-SE" sz="12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6194010"/>
                  </a:ext>
                </a:extLst>
              </a:tr>
            </a:tbl>
          </a:graphicData>
        </a:graphic>
      </p:graphicFrame>
    </p:spTree>
    <p:extLst>
      <p:ext uri="{BB962C8B-B14F-4D97-AF65-F5344CB8AC3E}">
        <p14:creationId xmlns:p14="http://schemas.microsoft.com/office/powerpoint/2010/main" val="3689274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569E32-CB33-4586-93CB-4D227723CF5F}"/>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5892DDC9-F4EB-4338-BC8C-DBFAE54660EF}"/>
              </a:ext>
            </a:extLst>
          </p:cNvPr>
          <p:cNvPicPr>
            <a:picLocks noChangeAspect="1"/>
          </p:cNvPicPr>
          <p:nvPr/>
        </p:nvPicPr>
        <p:blipFill>
          <a:blip r:embed="rId2"/>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498BFF19-19ED-4664-A3B6-A53FCA1FA0FA}"/>
              </a:ext>
            </a:extLst>
          </p:cNvPr>
          <p:cNvSpPr txBox="1"/>
          <p:nvPr/>
        </p:nvSpPr>
        <p:spPr>
          <a:xfrm>
            <a:off x="6654219" y="1538696"/>
            <a:ext cx="5291191" cy="2616101"/>
          </a:xfrm>
          <a:prstGeom prst="rect">
            <a:avLst/>
          </a:prstGeom>
          <a:noFill/>
        </p:spPr>
        <p:txBody>
          <a:bodyPr wrap="square">
            <a:spAutoFit/>
          </a:bodyPr>
          <a:lstStyle/>
          <a:p>
            <a:r>
              <a:rPr lang="sv-SE" sz="2800">
                <a:latin typeface="Bahnschrift Condensed" panose="020B0502040204020203" pitchFamily="34" charset="0"/>
              </a:rPr>
              <a:t>Rutiner för att kontrollera risker</a:t>
            </a:r>
          </a:p>
          <a:p>
            <a:pPr>
              <a:lnSpc>
                <a:spcPct val="150000"/>
              </a:lnSpc>
            </a:pPr>
            <a:r>
              <a:rPr lang="sv-SE">
                <a:latin typeface="Arial" panose="020B0604020202020204" pitchFamily="34" charset="0"/>
                <a:cs typeface="Arial" panose="020B0604020202020204" pitchFamily="34" charset="0"/>
              </a:rPr>
              <a:t>Här återkommer vi till vikten av att ha väl genomtänkta rutiner. Varje processteg bör ha rutiner för att minimera riskerna. </a:t>
            </a:r>
          </a:p>
          <a:p>
            <a:pPr>
              <a:lnSpc>
                <a:spcPct val="150000"/>
              </a:lnSpc>
            </a:pPr>
            <a:r>
              <a:rPr lang="sv-SE">
                <a:latin typeface="Arial" panose="020B0604020202020204" pitchFamily="34" charset="0"/>
                <a:cs typeface="Arial" panose="020B0604020202020204" pitchFamily="34" charset="0"/>
              </a:rPr>
              <a:t>Vad är viktigt att ha för rutiner? </a:t>
            </a:r>
          </a:p>
          <a:p>
            <a:endParaRPr lang="sv-SE" sz="2800">
              <a:latin typeface="Bahnschrift Condensed" panose="020B0502040204020203" pitchFamily="34" charset="0"/>
            </a:endParaRPr>
          </a:p>
        </p:txBody>
      </p:sp>
      <p:sp>
        <p:nvSpPr>
          <p:cNvPr id="7" name="textruta 6">
            <a:extLst>
              <a:ext uri="{FF2B5EF4-FFF2-40B4-BE49-F238E27FC236}">
                <a16:creationId xmlns:a16="http://schemas.microsoft.com/office/drawing/2014/main" id="{C31E1A58-9FB6-4EF4-B3DA-2629AA94F14B}"/>
              </a:ext>
            </a:extLst>
          </p:cNvPr>
          <p:cNvSpPr txBox="1"/>
          <p:nvPr/>
        </p:nvSpPr>
        <p:spPr>
          <a:xfrm>
            <a:off x="1128036" y="1854647"/>
            <a:ext cx="2095928"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Varumottagning?</a:t>
            </a:r>
          </a:p>
        </p:txBody>
      </p:sp>
      <p:sp>
        <p:nvSpPr>
          <p:cNvPr id="8" name="textruta 7">
            <a:extLst>
              <a:ext uri="{FF2B5EF4-FFF2-40B4-BE49-F238E27FC236}">
                <a16:creationId xmlns:a16="http://schemas.microsoft.com/office/drawing/2014/main" id="{922DF7C4-5475-4CE7-83CE-9392E58F048A}"/>
              </a:ext>
            </a:extLst>
          </p:cNvPr>
          <p:cNvSpPr txBox="1"/>
          <p:nvPr/>
        </p:nvSpPr>
        <p:spPr>
          <a:xfrm>
            <a:off x="2752562" y="2711027"/>
            <a:ext cx="1621668"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Upphettning?</a:t>
            </a:r>
          </a:p>
        </p:txBody>
      </p:sp>
      <p:sp>
        <p:nvSpPr>
          <p:cNvPr id="9" name="textruta 8">
            <a:extLst>
              <a:ext uri="{FF2B5EF4-FFF2-40B4-BE49-F238E27FC236}">
                <a16:creationId xmlns:a16="http://schemas.microsoft.com/office/drawing/2014/main" id="{78C492A6-5F51-46CA-908D-88DBB28C6311}"/>
              </a:ext>
            </a:extLst>
          </p:cNvPr>
          <p:cNvSpPr txBox="1"/>
          <p:nvPr/>
        </p:nvSpPr>
        <p:spPr>
          <a:xfrm>
            <a:off x="4078878" y="3592298"/>
            <a:ext cx="1767155"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Nedkylning?</a:t>
            </a:r>
          </a:p>
        </p:txBody>
      </p:sp>
      <p:sp>
        <p:nvSpPr>
          <p:cNvPr id="10" name="textruta 9">
            <a:extLst>
              <a:ext uri="{FF2B5EF4-FFF2-40B4-BE49-F238E27FC236}">
                <a16:creationId xmlns:a16="http://schemas.microsoft.com/office/drawing/2014/main" id="{907D4420-EA62-4F93-A593-9D3BCB26658D}"/>
              </a:ext>
            </a:extLst>
          </p:cNvPr>
          <p:cNvSpPr txBox="1"/>
          <p:nvPr/>
        </p:nvSpPr>
        <p:spPr>
          <a:xfrm>
            <a:off x="4969257" y="4450685"/>
            <a:ext cx="1684962" cy="4565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Rengöring?</a:t>
            </a:r>
          </a:p>
        </p:txBody>
      </p:sp>
      <p:sp>
        <p:nvSpPr>
          <p:cNvPr id="11" name="textruta 10">
            <a:extLst>
              <a:ext uri="{FF2B5EF4-FFF2-40B4-BE49-F238E27FC236}">
                <a16:creationId xmlns:a16="http://schemas.microsoft.com/office/drawing/2014/main" id="{F9B0537B-BD99-4A17-A678-780200D3D49D}"/>
              </a:ext>
            </a:extLst>
          </p:cNvPr>
          <p:cNvSpPr txBox="1"/>
          <p:nvPr/>
        </p:nvSpPr>
        <p:spPr>
          <a:xfrm>
            <a:off x="5965897" y="5302887"/>
            <a:ext cx="3191839"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Förpackning och märkning?</a:t>
            </a:r>
          </a:p>
        </p:txBody>
      </p:sp>
      <p:sp>
        <p:nvSpPr>
          <p:cNvPr id="12" name="textruta 11">
            <a:extLst>
              <a:ext uri="{FF2B5EF4-FFF2-40B4-BE49-F238E27FC236}">
                <a16:creationId xmlns:a16="http://schemas.microsoft.com/office/drawing/2014/main" id="{2C8CFAB3-9273-4D20-A88D-8B1B13E4AC8A}"/>
              </a:ext>
            </a:extLst>
          </p:cNvPr>
          <p:cNvSpPr txBox="1"/>
          <p:nvPr/>
        </p:nvSpPr>
        <p:spPr>
          <a:xfrm>
            <a:off x="10019949" y="5302886"/>
            <a:ext cx="1366463"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Transport?</a:t>
            </a:r>
          </a:p>
        </p:txBody>
      </p:sp>
      <p:sp>
        <p:nvSpPr>
          <p:cNvPr id="13" name="Rektangel: rundade hörn 12">
            <a:extLst>
              <a:ext uri="{FF2B5EF4-FFF2-40B4-BE49-F238E27FC236}">
                <a16:creationId xmlns:a16="http://schemas.microsoft.com/office/drawing/2014/main" id="{5038EAE7-8616-4DA5-B945-D363B598E510}"/>
              </a:ext>
            </a:extLst>
          </p:cNvPr>
          <p:cNvSpPr/>
          <p:nvPr/>
        </p:nvSpPr>
        <p:spPr>
          <a:xfrm>
            <a:off x="878354" y="1797447"/>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AB3E524E-AFE1-4DBB-86D5-09237D710909}"/>
              </a:ext>
            </a:extLst>
          </p:cNvPr>
          <p:cNvSpPr/>
          <p:nvPr/>
        </p:nvSpPr>
        <p:spPr>
          <a:xfrm>
            <a:off x="5846033" y="5302886"/>
            <a:ext cx="3191838" cy="639842"/>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rundade hörn 14">
            <a:extLst>
              <a:ext uri="{FF2B5EF4-FFF2-40B4-BE49-F238E27FC236}">
                <a16:creationId xmlns:a16="http://schemas.microsoft.com/office/drawing/2014/main" id="{23C85A50-FF56-4540-BF2C-8011954BBF00}"/>
              </a:ext>
            </a:extLst>
          </p:cNvPr>
          <p:cNvSpPr/>
          <p:nvPr/>
        </p:nvSpPr>
        <p:spPr>
          <a:xfrm>
            <a:off x="3473646" y="3486576"/>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7D3322A7-C76D-411E-B2A8-317129ED526B}"/>
              </a:ext>
            </a:extLst>
          </p:cNvPr>
          <p:cNvSpPr/>
          <p:nvPr/>
        </p:nvSpPr>
        <p:spPr>
          <a:xfrm>
            <a:off x="4374230" y="4367925"/>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519D5A54-BD10-44F3-AA69-BE75C961C941}"/>
              </a:ext>
            </a:extLst>
          </p:cNvPr>
          <p:cNvSpPr/>
          <p:nvPr/>
        </p:nvSpPr>
        <p:spPr>
          <a:xfrm>
            <a:off x="2176000" y="2654939"/>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rundade hörn 17">
            <a:extLst>
              <a:ext uri="{FF2B5EF4-FFF2-40B4-BE49-F238E27FC236}">
                <a16:creationId xmlns:a16="http://schemas.microsoft.com/office/drawing/2014/main" id="{C7A6DB0C-5C88-46B3-B61D-2FCDDD049D40}"/>
              </a:ext>
            </a:extLst>
          </p:cNvPr>
          <p:cNvSpPr/>
          <p:nvPr/>
        </p:nvSpPr>
        <p:spPr>
          <a:xfrm>
            <a:off x="9648775" y="5302886"/>
            <a:ext cx="2174001" cy="639842"/>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Koppling: vinklad 18">
            <a:extLst>
              <a:ext uri="{FF2B5EF4-FFF2-40B4-BE49-F238E27FC236}">
                <a16:creationId xmlns:a16="http://schemas.microsoft.com/office/drawing/2014/main" id="{8E932E07-ABC9-46EA-94EB-99B0FD0F2DC3}"/>
              </a:ext>
            </a:extLst>
          </p:cNvPr>
          <p:cNvCxnSpPr/>
          <p:nvPr/>
        </p:nvCxnSpPr>
        <p:spPr>
          <a:xfrm>
            <a:off x="1304817" y="2654939"/>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Koppling: vinklad 19">
            <a:extLst>
              <a:ext uri="{FF2B5EF4-FFF2-40B4-BE49-F238E27FC236}">
                <a16:creationId xmlns:a16="http://schemas.microsoft.com/office/drawing/2014/main" id="{753271F6-7783-432B-97C8-96365D661BEA}"/>
              </a:ext>
            </a:extLst>
          </p:cNvPr>
          <p:cNvCxnSpPr/>
          <p:nvPr/>
        </p:nvCxnSpPr>
        <p:spPr>
          <a:xfrm>
            <a:off x="2689707" y="3486576"/>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1" name="Koppling: vinklad 20">
            <a:extLst>
              <a:ext uri="{FF2B5EF4-FFF2-40B4-BE49-F238E27FC236}">
                <a16:creationId xmlns:a16="http://schemas.microsoft.com/office/drawing/2014/main" id="{2866B4C0-8164-455B-8A90-BFD8D06963F8}"/>
              </a:ext>
            </a:extLst>
          </p:cNvPr>
          <p:cNvCxnSpPr/>
          <p:nvPr/>
        </p:nvCxnSpPr>
        <p:spPr>
          <a:xfrm>
            <a:off x="3707258" y="4337044"/>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Koppling: vinklad 21">
            <a:extLst>
              <a:ext uri="{FF2B5EF4-FFF2-40B4-BE49-F238E27FC236}">
                <a16:creationId xmlns:a16="http://schemas.microsoft.com/office/drawing/2014/main" id="{1549AB03-1552-429A-9D31-72A1C99612C5}"/>
              </a:ext>
            </a:extLst>
          </p:cNvPr>
          <p:cNvCxnSpPr/>
          <p:nvPr/>
        </p:nvCxnSpPr>
        <p:spPr>
          <a:xfrm>
            <a:off x="5027870" y="5226905"/>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3" name="Rak pilkoppling 22">
            <a:extLst>
              <a:ext uri="{FF2B5EF4-FFF2-40B4-BE49-F238E27FC236}">
                <a16:creationId xmlns:a16="http://schemas.microsoft.com/office/drawing/2014/main" id="{72B64B33-57A0-4301-9398-2E5E9E7A4B35}"/>
              </a:ext>
            </a:extLst>
          </p:cNvPr>
          <p:cNvCxnSpPr>
            <a:cxnSpLocks/>
          </p:cNvCxnSpPr>
          <p:nvPr/>
        </p:nvCxnSpPr>
        <p:spPr>
          <a:xfrm>
            <a:off x="9157736" y="5622807"/>
            <a:ext cx="3711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2307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337E33-5BD0-49F7-82F1-D81D44EFC402}"/>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295E40A1-E8A2-449D-906C-71FA9A1C8FE9}"/>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BBD8DC0B-0DE6-4F1E-BCC7-B279D32A7A68}"/>
              </a:ext>
            </a:extLst>
          </p:cNvPr>
          <p:cNvSpPr txBox="1"/>
          <p:nvPr/>
        </p:nvSpPr>
        <p:spPr>
          <a:xfrm>
            <a:off x="532135" y="1542071"/>
            <a:ext cx="3155333" cy="4626908"/>
          </a:xfrm>
          <a:prstGeom prst="rect">
            <a:avLst/>
          </a:prstGeom>
          <a:noFill/>
        </p:spPr>
        <p:txBody>
          <a:bodyPr wrap="square">
            <a:spAutoFit/>
          </a:bodyPr>
          <a:lstStyle/>
          <a:p>
            <a:r>
              <a:rPr lang="sv-SE" sz="2800">
                <a:latin typeface="Bahnschrift Condensed" panose="020B0502040204020203" pitchFamily="34" charset="0"/>
              </a:rPr>
              <a:t>Korrigerande åtgärder</a:t>
            </a:r>
          </a:p>
          <a:p>
            <a:pPr>
              <a:lnSpc>
                <a:spcPct val="150000"/>
              </a:lnSpc>
            </a:pPr>
            <a:r>
              <a:rPr lang="sv-SE">
                <a:latin typeface="Arial" panose="020B0604020202020204" pitchFamily="34" charset="0"/>
                <a:cs typeface="Arial" panose="020B0604020202020204" pitchFamily="34" charset="0"/>
              </a:rPr>
              <a:t>Om något går fel och rutinen brister eller inte är tillfredställande för att minimera era risker så är det bra att det finns korrigerande åtgärder att vända sig till. </a:t>
            </a:r>
          </a:p>
          <a:p>
            <a:pPr>
              <a:lnSpc>
                <a:spcPct val="150000"/>
              </a:lnSpc>
            </a:pPr>
            <a:r>
              <a:rPr lang="sv-SE">
                <a:latin typeface="Arial" panose="020B0604020202020204" pitchFamily="34" charset="0"/>
                <a:cs typeface="Arial" panose="020B0604020202020204" pitchFamily="34" charset="0"/>
              </a:rPr>
              <a:t>Dessa ska alltid tillämpas vid avvikelser och vara underlag för förändringar i rutinerna. </a:t>
            </a:r>
          </a:p>
          <a:p>
            <a:pPr>
              <a:lnSpc>
                <a:spcPct val="150000"/>
              </a:lnSpc>
            </a:pPr>
            <a:r>
              <a:rPr lang="sv-SE">
                <a:latin typeface="Arial" panose="020B0604020202020204" pitchFamily="34" charset="0"/>
                <a:cs typeface="Arial" panose="020B0604020202020204" pitchFamily="34" charset="0"/>
              </a:rPr>
              <a:t>Hur korrigerar ni brister?</a:t>
            </a:r>
          </a:p>
        </p:txBody>
      </p:sp>
      <p:sp>
        <p:nvSpPr>
          <p:cNvPr id="16" name="textruta 15">
            <a:extLst>
              <a:ext uri="{FF2B5EF4-FFF2-40B4-BE49-F238E27FC236}">
                <a16:creationId xmlns:a16="http://schemas.microsoft.com/office/drawing/2014/main" id="{D121FA34-8036-42F6-B192-5F5A8AC6A2AE}"/>
              </a:ext>
            </a:extLst>
          </p:cNvPr>
          <p:cNvSpPr txBox="1"/>
          <p:nvPr/>
        </p:nvSpPr>
        <p:spPr>
          <a:xfrm>
            <a:off x="5965897" y="5302887"/>
            <a:ext cx="3191839" cy="456535"/>
          </a:xfrm>
          <a:prstGeom prst="rect">
            <a:avLst/>
          </a:prstGeom>
          <a:noFill/>
        </p:spPr>
        <p:txBody>
          <a:bodyPr wrap="square">
            <a:spAutoFit/>
          </a:bodyPr>
          <a:lstStyle/>
          <a:p>
            <a:pPr>
              <a:lnSpc>
                <a:spcPct val="150000"/>
              </a:lnSpc>
            </a:pPr>
            <a:endParaRPr lang="sv-SE">
              <a:latin typeface="Arial" panose="020B0604020202020204" pitchFamily="34" charset="0"/>
              <a:cs typeface="Arial" panose="020B0604020202020204" pitchFamily="34" charset="0"/>
            </a:endParaRPr>
          </a:p>
        </p:txBody>
      </p:sp>
      <p:sp>
        <p:nvSpPr>
          <p:cNvPr id="18" name="textruta 17">
            <a:extLst>
              <a:ext uri="{FF2B5EF4-FFF2-40B4-BE49-F238E27FC236}">
                <a16:creationId xmlns:a16="http://schemas.microsoft.com/office/drawing/2014/main" id="{7F846314-ABD7-4E3D-A2CA-1AF8F2314B10}"/>
              </a:ext>
            </a:extLst>
          </p:cNvPr>
          <p:cNvSpPr txBox="1"/>
          <p:nvPr/>
        </p:nvSpPr>
        <p:spPr>
          <a:xfrm>
            <a:off x="10019949" y="5302886"/>
            <a:ext cx="1366463" cy="456535"/>
          </a:xfrm>
          <a:prstGeom prst="rect">
            <a:avLst/>
          </a:prstGeom>
          <a:noFill/>
        </p:spPr>
        <p:txBody>
          <a:bodyPr wrap="square">
            <a:spAutoFit/>
          </a:bodyPr>
          <a:lstStyle/>
          <a:p>
            <a:pPr>
              <a:lnSpc>
                <a:spcPct val="150000"/>
              </a:lnSpc>
            </a:pPr>
            <a:endParaRPr lang="sv-SE">
              <a:latin typeface="Arial" panose="020B0604020202020204" pitchFamily="34" charset="0"/>
              <a:cs typeface="Arial" panose="020B0604020202020204" pitchFamily="34" charset="0"/>
            </a:endParaRPr>
          </a:p>
        </p:txBody>
      </p:sp>
      <p:graphicFrame>
        <p:nvGraphicFramePr>
          <p:cNvPr id="9" name="Tabell 10">
            <a:extLst>
              <a:ext uri="{FF2B5EF4-FFF2-40B4-BE49-F238E27FC236}">
                <a16:creationId xmlns:a16="http://schemas.microsoft.com/office/drawing/2014/main" id="{0C61C003-4613-4125-8723-9C623619E333}"/>
              </a:ext>
            </a:extLst>
          </p:cNvPr>
          <p:cNvGraphicFramePr>
            <a:graphicFrameLocks noGrp="1"/>
          </p:cNvGraphicFramePr>
          <p:nvPr>
            <p:extLst>
              <p:ext uri="{D42A27DB-BD31-4B8C-83A1-F6EECF244321}">
                <p14:modId xmlns:p14="http://schemas.microsoft.com/office/powerpoint/2010/main" val="2425510173"/>
              </p:ext>
            </p:extLst>
          </p:nvPr>
        </p:nvGraphicFramePr>
        <p:xfrm>
          <a:off x="3834725" y="126562"/>
          <a:ext cx="8261023" cy="6503952"/>
        </p:xfrm>
        <a:graphic>
          <a:graphicData uri="http://schemas.openxmlformats.org/drawingml/2006/table">
            <a:tbl>
              <a:tblPr firstRow="1" bandRow="1">
                <a:tableStyleId>{F5AB1C69-6EDB-4FF4-983F-18BD219EF322}</a:tableStyleId>
              </a:tblPr>
              <a:tblGrid>
                <a:gridCol w="1981235">
                  <a:extLst>
                    <a:ext uri="{9D8B030D-6E8A-4147-A177-3AD203B41FA5}">
                      <a16:colId xmlns:a16="http://schemas.microsoft.com/office/drawing/2014/main" val="3811716131"/>
                    </a:ext>
                  </a:extLst>
                </a:gridCol>
                <a:gridCol w="1981235">
                  <a:extLst>
                    <a:ext uri="{9D8B030D-6E8A-4147-A177-3AD203B41FA5}">
                      <a16:colId xmlns:a16="http://schemas.microsoft.com/office/drawing/2014/main" val="623716406"/>
                    </a:ext>
                  </a:extLst>
                </a:gridCol>
                <a:gridCol w="1981235">
                  <a:extLst>
                    <a:ext uri="{9D8B030D-6E8A-4147-A177-3AD203B41FA5}">
                      <a16:colId xmlns:a16="http://schemas.microsoft.com/office/drawing/2014/main" val="3588156340"/>
                    </a:ext>
                  </a:extLst>
                </a:gridCol>
                <a:gridCol w="2317318">
                  <a:extLst>
                    <a:ext uri="{9D8B030D-6E8A-4147-A177-3AD203B41FA5}">
                      <a16:colId xmlns:a16="http://schemas.microsoft.com/office/drawing/2014/main" val="2014038093"/>
                    </a:ext>
                  </a:extLst>
                </a:gridCol>
              </a:tblGrid>
              <a:tr h="479472">
                <a:tc>
                  <a:txBody>
                    <a:bodyPr/>
                    <a:lstStyle/>
                    <a:p>
                      <a:r>
                        <a:rPr lang="sv-SE" sz="2000" b="0">
                          <a:solidFill>
                            <a:schemeClr val="tx1"/>
                          </a:solidFill>
                          <a:latin typeface="Bahnschrift Condensed" panose="020B0502040204020203" pitchFamily="34" charset="0"/>
                        </a:rPr>
                        <a:t>Processteg</a:t>
                      </a:r>
                    </a:p>
                  </a:txBody>
                  <a:tcPr>
                    <a:solidFill>
                      <a:srgbClr val="CEC0A2"/>
                    </a:solidFill>
                  </a:tcPr>
                </a:tc>
                <a:tc>
                  <a:txBody>
                    <a:bodyPr/>
                    <a:lstStyle/>
                    <a:p>
                      <a:r>
                        <a:rPr lang="sv-SE" sz="2000" b="0">
                          <a:solidFill>
                            <a:schemeClr val="tx1"/>
                          </a:solidFill>
                          <a:latin typeface="Bahnschrift Condensed" panose="020B0502040204020203" pitchFamily="34" charset="0"/>
                        </a:rPr>
                        <a:t>Identifierade faror</a:t>
                      </a:r>
                    </a:p>
                  </a:txBody>
                  <a:tcPr>
                    <a:solidFill>
                      <a:srgbClr val="CEC0A2"/>
                    </a:solidFill>
                  </a:tcPr>
                </a:tc>
                <a:tc>
                  <a:txBody>
                    <a:bodyPr/>
                    <a:lstStyle/>
                    <a:p>
                      <a:r>
                        <a:rPr lang="sv-SE" sz="2000" b="0">
                          <a:solidFill>
                            <a:schemeClr val="tx1"/>
                          </a:solidFill>
                          <a:latin typeface="Bahnschrift Condensed" panose="020B0502040204020203" pitchFamily="34" charset="0"/>
                        </a:rPr>
                        <a:t>Rutiner</a:t>
                      </a:r>
                    </a:p>
                  </a:txBody>
                  <a:tcPr>
                    <a:solidFill>
                      <a:srgbClr val="CEC0A2"/>
                    </a:solidFill>
                  </a:tcPr>
                </a:tc>
                <a:tc>
                  <a:txBody>
                    <a:bodyPr/>
                    <a:lstStyle/>
                    <a:p>
                      <a:r>
                        <a:rPr lang="sv-SE" sz="2000" b="0" dirty="0">
                          <a:solidFill>
                            <a:schemeClr val="tx1"/>
                          </a:solidFill>
                          <a:latin typeface="Bahnschrift Condensed" panose="020B0502040204020203" pitchFamily="34" charset="0"/>
                        </a:rPr>
                        <a:t>Korrigerande åtgärder</a:t>
                      </a:r>
                    </a:p>
                  </a:txBody>
                  <a:tcPr>
                    <a:solidFill>
                      <a:srgbClr val="CEC0A2"/>
                    </a:solidFill>
                  </a:tcPr>
                </a:tc>
                <a:extLst>
                  <a:ext uri="{0D108BD9-81ED-4DB2-BD59-A6C34878D82A}">
                    <a16:rowId xmlns:a16="http://schemas.microsoft.com/office/drawing/2014/main" val="2049255918"/>
                  </a:ext>
                </a:extLst>
              </a:tr>
              <a:tr h="479472">
                <a:tc>
                  <a:txBody>
                    <a:bodyPr/>
                    <a:lstStyle/>
                    <a:p>
                      <a:r>
                        <a:rPr lang="sv-SE" sz="1800" dirty="0">
                          <a:latin typeface="Arial" panose="020B0604020202020204" pitchFamily="34" charset="0"/>
                          <a:cs typeface="Arial" panose="020B0604020202020204" pitchFamily="34" charset="0"/>
                        </a:rPr>
                        <a:t>Inköp</a:t>
                      </a:r>
                    </a:p>
                  </a:txBody>
                  <a:tcPr>
                    <a:solidFill>
                      <a:srgbClr val="EFEAE1"/>
                    </a:solidFill>
                  </a:tcPr>
                </a:tc>
                <a:tc>
                  <a:txBody>
                    <a:bodyPr/>
                    <a:lstStyle/>
                    <a:p>
                      <a:endParaRPr lang="sv-SE"/>
                    </a:p>
                  </a:txBody>
                  <a:tcPr>
                    <a:solidFill>
                      <a:srgbClr val="EFEAE1"/>
                    </a:solidFill>
                  </a:tcPr>
                </a:tc>
                <a:tc>
                  <a:txBody>
                    <a:bodyPr/>
                    <a:lstStyle/>
                    <a:p>
                      <a:endParaRPr lang="sv-SE" sz="1200" i="1">
                        <a:latin typeface="Arial" panose="020B0604020202020204" pitchFamily="34" charset="0"/>
                        <a:cs typeface="Arial" panose="020B0604020202020204" pitchFamily="34" charset="0"/>
                      </a:endParaRPr>
                    </a:p>
                  </a:txBody>
                  <a:tcPr>
                    <a:solidFill>
                      <a:srgbClr val="EFEAE1"/>
                    </a:solidFill>
                  </a:tcPr>
                </a:tc>
                <a:tc>
                  <a:txBody>
                    <a:bodyPr/>
                    <a:lstStyle/>
                    <a:p>
                      <a:endParaRPr lang="sv-SE"/>
                    </a:p>
                  </a:txBody>
                  <a:tcPr>
                    <a:solidFill>
                      <a:srgbClr val="EFEAE1"/>
                    </a:solidFill>
                  </a:tcPr>
                </a:tc>
                <a:extLst>
                  <a:ext uri="{0D108BD9-81ED-4DB2-BD59-A6C34878D82A}">
                    <a16:rowId xmlns:a16="http://schemas.microsoft.com/office/drawing/2014/main" val="1888006930"/>
                  </a:ext>
                </a:extLst>
              </a:tr>
              <a:tr h="479472">
                <a:tc>
                  <a:txBody>
                    <a:bodyPr/>
                    <a:lstStyle/>
                    <a:p>
                      <a:r>
                        <a:rPr lang="sv-SE" sz="1800">
                          <a:latin typeface="Arial" panose="020B0604020202020204" pitchFamily="34" charset="0"/>
                          <a:cs typeface="Arial" panose="020B0604020202020204" pitchFamily="34" charset="0"/>
                        </a:rPr>
                        <a:t>Varor in </a:t>
                      </a:r>
                    </a:p>
                  </a:txBody>
                  <a:tcPr/>
                </a:tc>
                <a:tc>
                  <a:txBody>
                    <a:bodyPr/>
                    <a:lstStyle/>
                    <a:p>
                      <a:r>
                        <a:rPr lang="sv-SE" sz="1200" i="1">
                          <a:latin typeface="Arial" panose="020B0604020202020204" pitchFamily="34" charset="0"/>
                          <a:cs typeface="Arial" panose="020B0604020202020204" pitchFamily="34" charset="0"/>
                        </a:rPr>
                        <a:t>Kontamination av inkomna varor </a:t>
                      </a:r>
                    </a:p>
                  </a:txBody>
                  <a:tcPr/>
                </a:tc>
                <a:tc>
                  <a:txBody>
                    <a:bodyPr/>
                    <a:lstStyle/>
                    <a:p>
                      <a:endParaRPr lang="sv-SE" sz="1200" i="1">
                        <a:latin typeface="Arial" panose="020B0604020202020204" pitchFamily="34" charset="0"/>
                        <a:cs typeface="Arial" panose="020B0604020202020204" pitchFamily="34" charset="0"/>
                      </a:endParaRPr>
                    </a:p>
                  </a:txBody>
                  <a:tcPr/>
                </a:tc>
                <a:tc>
                  <a:txBody>
                    <a:bodyPr/>
                    <a:lstStyle/>
                    <a:p>
                      <a:endParaRPr lang="sv-SE"/>
                    </a:p>
                  </a:txBody>
                  <a:tcPr/>
                </a:tc>
                <a:extLst>
                  <a:ext uri="{0D108BD9-81ED-4DB2-BD59-A6C34878D82A}">
                    <a16:rowId xmlns:a16="http://schemas.microsoft.com/office/drawing/2014/main" val="808983146"/>
                  </a:ext>
                </a:extLst>
              </a:tr>
              <a:tr h="479472">
                <a:tc>
                  <a:txBody>
                    <a:bodyPr/>
                    <a:lstStyle/>
                    <a:p>
                      <a:r>
                        <a:rPr lang="sv-SE" sz="1800">
                          <a:latin typeface="Arial" panose="020B0604020202020204" pitchFamily="34" charset="0"/>
                          <a:cs typeface="Arial" panose="020B0604020202020204" pitchFamily="34" charset="0"/>
                        </a:rPr>
                        <a:t>Förvaring</a:t>
                      </a:r>
                    </a:p>
                  </a:txBody>
                  <a:tcPr>
                    <a:solidFill>
                      <a:srgbClr val="EFEAE1"/>
                    </a:solidFill>
                  </a:tcPr>
                </a:tc>
                <a:tc>
                  <a:txBody>
                    <a:bodyPr/>
                    <a:lstStyle/>
                    <a:p>
                      <a:endParaRPr lang="sv-SE" sz="1800">
                        <a:latin typeface="Arial" panose="020B0604020202020204" pitchFamily="34" charset="0"/>
                        <a:cs typeface="Arial" panose="020B0604020202020204" pitchFamily="34" charset="0"/>
                      </a:endParaRPr>
                    </a:p>
                  </a:txBody>
                  <a:tcPr>
                    <a:solidFill>
                      <a:srgbClr val="EFEAE1"/>
                    </a:solidFill>
                  </a:tcPr>
                </a:tc>
                <a:tc>
                  <a:txBody>
                    <a:bodyPr/>
                    <a:lstStyle/>
                    <a:p>
                      <a:endParaRPr lang="sv-SE" sz="1200" i="1">
                        <a:latin typeface="Arial" panose="020B0604020202020204" pitchFamily="34" charset="0"/>
                        <a:cs typeface="Arial" panose="020B0604020202020204" pitchFamily="34" charset="0"/>
                      </a:endParaRPr>
                    </a:p>
                  </a:txBody>
                  <a:tcPr>
                    <a:solidFill>
                      <a:srgbClr val="EFEAE1"/>
                    </a:solidFill>
                  </a:tcPr>
                </a:tc>
                <a:tc>
                  <a:txBody>
                    <a:bodyPr/>
                    <a:lstStyle/>
                    <a:p>
                      <a:endParaRPr lang="sv-SE"/>
                    </a:p>
                  </a:txBody>
                  <a:tcPr>
                    <a:solidFill>
                      <a:srgbClr val="EFEAE1"/>
                    </a:solidFill>
                  </a:tcPr>
                </a:tc>
                <a:extLst>
                  <a:ext uri="{0D108BD9-81ED-4DB2-BD59-A6C34878D82A}">
                    <a16:rowId xmlns:a16="http://schemas.microsoft.com/office/drawing/2014/main" val="1927707354"/>
                  </a:ext>
                </a:extLst>
              </a:tr>
              <a:tr h="479472">
                <a:tc>
                  <a:txBody>
                    <a:bodyPr/>
                    <a:lstStyle/>
                    <a:p>
                      <a:r>
                        <a:rPr lang="sv-SE" sz="1800">
                          <a:latin typeface="Arial" panose="020B0604020202020204" pitchFamily="34" charset="0"/>
                          <a:cs typeface="Arial" panose="020B0604020202020204" pitchFamily="34" charset="0"/>
                        </a:rPr>
                        <a:t>Produktion </a:t>
                      </a:r>
                    </a:p>
                  </a:txBody>
                  <a:tcPr/>
                </a:tc>
                <a:tc>
                  <a:txBody>
                    <a:bodyPr/>
                    <a:lstStyle/>
                    <a:p>
                      <a:r>
                        <a:rPr lang="sv-SE" sz="1200" i="1">
                          <a:latin typeface="Arial" panose="020B0604020202020204" pitchFamily="34" charset="0"/>
                          <a:cs typeface="Arial" panose="020B0604020202020204" pitchFamily="34" charset="0"/>
                        </a:rPr>
                        <a:t>Rester av rengöringsmedel, smörjmedel, </a:t>
                      </a:r>
                    </a:p>
                    <a:p>
                      <a:r>
                        <a:rPr lang="sv-SE" sz="1200" i="1">
                          <a:latin typeface="Arial" panose="020B0604020202020204" pitchFamily="34" charset="0"/>
                          <a:cs typeface="Arial" panose="020B0604020202020204" pitchFamily="34" charset="0"/>
                        </a:rPr>
                        <a:t>Vatten, rester i slangar, bakterietillväxt Glaskross, äggskal,</a:t>
                      </a:r>
                    </a:p>
                    <a:p>
                      <a:r>
                        <a:rPr lang="sv-SE" sz="1200" i="1">
                          <a:latin typeface="Arial" panose="020B0604020202020204" pitchFamily="34" charset="0"/>
                          <a:cs typeface="Arial" panose="020B0604020202020204" pitchFamily="34" charset="0"/>
                        </a:rPr>
                        <a:t>Allergener </a:t>
                      </a:r>
                    </a:p>
                  </a:txBody>
                  <a:tcPr/>
                </a:tc>
                <a:tc>
                  <a:txBody>
                    <a:bodyPr/>
                    <a:lstStyle/>
                    <a:p>
                      <a:r>
                        <a:rPr lang="sv-SE" sz="1200" i="1">
                          <a:latin typeface="Arial" panose="020B0604020202020204" pitchFamily="34" charset="0"/>
                          <a:cs typeface="Arial" panose="020B0604020202020204" pitchFamily="34" charset="0"/>
                        </a:rPr>
                        <a:t>Sköljning av beredningskärl anpassade smörjmedel dricksvattenkvalitet,  </a:t>
                      </a:r>
                    </a:p>
                  </a:txBody>
                  <a:tcPr/>
                </a:tc>
                <a:tc>
                  <a:txBody>
                    <a:bodyPr/>
                    <a:lstStyle/>
                    <a:p>
                      <a:r>
                        <a:rPr lang="sv-SE" sz="1100" i="1">
                          <a:latin typeface="Arial" panose="020B0604020202020204" pitchFamily="34" charset="0"/>
                          <a:cs typeface="Arial" panose="020B0604020202020204" pitchFamily="34" charset="0"/>
                        </a:rPr>
                        <a:t>Ytterligare rengöring, eventuellt kassera produkten,           rengöringssteg av sitt vatten    hämta vatten från tappstation översyn av </a:t>
                      </a:r>
                      <a:r>
                        <a:rPr lang="sv-SE" sz="1100" i="1" err="1">
                          <a:latin typeface="Arial" panose="020B0604020202020204" pitchFamily="34" charset="0"/>
                          <a:cs typeface="Arial" panose="020B0604020202020204" pitchFamily="34" charset="0"/>
                        </a:rPr>
                        <a:t>rengöringskoncentationen</a:t>
                      </a:r>
                      <a:r>
                        <a:rPr lang="sv-SE" sz="1100" i="1">
                          <a:latin typeface="Arial" panose="020B0604020202020204" pitchFamily="34" charset="0"/>
                          <a:cs typeface="Arial" panose="020B0604020202020204" pitchFamily="34" charset="0"/>
                        </a:rPr>
                        <a:t>, vilka temperaturer arbetar man med glas – kasseras / äggskal …</a:t>
                      </a:r>
                    </a:p>
                  </a:txBody>
                  <a:tcPr/>
                </a:tc>
                <a:extLst>
                  <a:ext uri="{0D108BD9-81ED-4DB2-BD59-A6C34878D82A}">
                    <a16:rowId xmlns:a16="http://schemas.microsoft.com/office/drawing/2014/main" val="1729352442"/>
                  </a:ext>
                </a:extLst>
              </a:tr>
              <a:tr h="479472">
                <a:tc>
                  <a:txBody>
                    <a:bodyPr/>
                    <a:lstStyle/>
                    <a:p>
                      <a:r>
                        <a:rPr lang="sv-SE" sz="1800" dirty="0">
                          <a:latin typeface="Arial" panose="020B0604020202020204" pitchFamily="34" charset="0"/>
                          <a:cs typeface="Arial" panose="020B0604020202020204" pitchFamily="34" charset="0"/>
                        </a:rPr>
                        <a:t>Paketering</a:t>
                      </a:r>
                    </a:p>
                  </a:txBody>
                  <a:tcPr>
                    <a:solidFill>
                      <a:srgbClr val="EFEAE1"/>
                    </a:solidFill>
                  </a:tcPr>
                </a:tc>
                <a:tc>
                  <a:txBody>
                    <a:bodyPr/>
                    <a:lstStyle/>
                    <a:p>
                      <a:r>
                        <a:rPr lang="sv-SE" sz="1200" i="1">
                          <a:latin typeface="Arial" panose="020B0604020202020204" pitchFamily="34" charset="0"/>
                          <a:cs typeface="Arial" panose="020B0604020202020204" pitchFamily="34" charset="0"/>
                        </a:rPr>
                        <a:t>Förpackningsmaterial, rester rengöringsmedel </a:t>
                      </a:r>
                    </a:p>
                    <a:p>
                      <a:r>
                        <a:rPr lang="sv-SE" sz="1200" i="1">
                          <a:latin typeface="Arial" panose="020B0604020202020204" pitchFamily="34" charset="0"/>
                          <a:cs typeface="Arial" panose="020B0604020202020204" pitchFamily="34" charset="0"/>
                        </a:rPr>
                        <a:t>Bakterier vid dålig personhygien, lokalrengöring, läcka i förpackningen, Oren och trasig förpackning</a:t>
                      </a:r>
                    </a:p>
                    <a:p>
                      <a:r>
                        <a:rPr lang="sv-SE" sz="1200" i="1">
                          <a:latin typeface="Arial" panose="020B0604020202020204" pitchFamily="34" charset="0"/>
                          <a:cs typeface="Arial" panose="020B0604020202020204" pitchFamily="34" charset="0"/>
                        </a:rPr>
                        <a:t>Allergener</a:t>
                      </a:r>
                    </a:p>
                  </a:txBody>
                  <a:tcPr>
                    <a:solidFill>
                      <a:srgbClr val="EFEAE1"/>
                    </a:solidFill>
                  </a:tcPr>
                </a:tc>
                <a:tc>
                  <a:txBody>
                    <a:bodyPr/>
                    <a:lstStyle/>
                    <a:p>
                      <a:r>
                        <a:rPr lang="sv-SE" sz="1200" i="1">
                          <a:latin typeface="Arial" panose="020B0604020202020204" pitchFamily="34" charset="0"/>
                          <a:cs typeface="Arial" panose="020B0604020202020204" pitchFamily="34" charset="0"/>
                        </a:rPr>
                        <a:t>Livsmedelsgodkända förpackningar, rengöringsrutiner, förvaring av förpackningar, packa allergener separat  </a:t>
                      </a:r>
                    </a:p>
                  </a:txBody>
                  <a:tcPr>
                    <a:solidFill>
                      <a:srgbClr val="EFEAE1"/>
                    </a:solidFill>
                  </a:tcPr>
                </a:tc>
                <a:tc>
                  <a:txBody>
                    <a:bodyPr/>
                    <a:lstStyle/>
                    <a:p>
                      <a:r>
                        <a:rPr lang="sv-SE" sz="1200" i="1">
                          <a:latin typeface="Arial" panose="020B0604020202020204" pitchFamily="34" charset="0"/>
                          <a:cs typeface="Arial" panose="020B0604020202020204" pitchFamily="34" charset="0"/>
                        </a:rPr>
                        <a:t>Byta leverantör                     dålig hygien – se över rutinerna läcka i förpackning – släng   akut åtgärd vid trasig förpackning – kassera, separera paketeringen av allergener </a:t>
                      </a:r>
                    </a:p>
                  </a:txBody>
                  <a:tcPr>
                    <a:solidFill>
                      <a:srgbClr val="EFEAE1"/>
                    </a:solidFill>
                  </a:tcPr>
                </a:tc>
                <a:extLst>
                  <a:ext uri="{0D108BD9-81ED-4DB2-BD59-A6C34878D82A}">
                    <a16:rowId xmlns:a16="http://schemas.microsoft.com/office/drawing/2014/main" val="1890619996"/>
                  </a:ext>
                </a:extLst>
              </a:tr>
              <a:tr h="479472">
                <a:tc>
                  <a:txBody>
                    <a:bodyPr/>
                    <a:lstStyle/>
                    <a:p>
                      <a:r>
                        <a:rPr lang="sv-SE" sz="1800">
                          <a:latin typeface="Arial" panose="020B0604020202020204" pitchFamily="34" charset="0"/>
                          <a:cs typeface="Arial" panose="020B0604020202020204" pitchFamily="34" charset="0"/>
                        </a:rPr>
                        <a:t>Märkning</a:t>
                      </a:r>
                    </a:p>
                  </a:txBody>
                  <a:tcPr/>
                </a:tc>
                <a:tc>
                  <a:txBody>
                    <a:bodyPr/>
                    <a:lstStyle/>
                    <a:p>
                      <a:r>
                        <a:rPr lang="sv-SE" sz="1200" i="1">
                          <a:latin typeface="Arial" panose="020B0604020202020204" pitchFamily="34" charset="0"/>
                          <a:cs typeface="Arial" panose="020B0604020202020204" pitchFamily="34" charset="0"/>
                        </a:rPr>
                        <a:t>Allergen risk. Rätt etikett på rätt produkt </a:t>
                      </a:r>
                    </a:p>
                  </a:txBody>
                  <a:tcPr/>
                </a:tc>
                <a:tc>
                  <a:txBody>
                    <a:bodyPr/>
                    <a:lstStyle/>
                    <a:p>
                      <a:endParaRPr lang="sv-SE" sz="1200" i="1">
                        <a:latin typeface="Arial" panose="020B0604020202020204" pitchFamily="34" charset="0"/>
                        <a:cs typeface="Arial" panose="020B0604020202020204" pitchFamily="34" charset="0"/>
                      </a:endParaRPr>
                    </a:p>
                  </a:txBody>
                  <a:tcPr/>
                </a:tc>
                <a:tc>
                  <a:txBody>
                    <a:bodyPr/>
                    <a:lstStyle/>
                    <a:p>
                      <a:r>
                        <a:rPr lang="sv-SE" sz="1200" i="1">
                          <a:latin typeface="Arial" panose="020B0604020202020204" pitchFamily="34" charset="0"/>
                          <a:cs typeface="Arial" panose="020B0604020202020204" pitchFamily="34" charset="0"/>
                        </a:rPr>
                        <a:t>Återkalla produkten!   </a:t>
                      </a:r>
                      <a:r>
                        <a:rPr lang="sv-SE" sz="1200" i="1" err="1">
                          <a:latin typeface="Arial" panose="020B0604020202020204" pitchFamily="34" charset="0"/>
                          <a:cs typeface="Arial" panose="020B0604020202020204" pitchFamily="34" charset="0"/>
                        </a:rPr>
                        <a:t>Ommärkning</a:t>
                      </a:r>
                      <a:r>
                        <a:rPr lang="sv-SE" sz="1200" i="1">
                          <a:latin typeface="Arial" panose="020B0604020202020204" pitchFamily="34" charset="0"/>
                          <a:cs typeface="Arial" panose="020B0604020202020204" pitchFamily="34" charset="0"/>
                        </a:rPr>
                        <a:t> i samråd med kontrollmyndigheten </a:t>
                      </a:r>
                    </a:p>
                  </a:txBody>
                  <a:tcPr/>
                </a:tc>
                <a:extLst>
                  <a:ext uri="{0D108BD9-81ED-4DB2-BD59-A6C34878D82A}">
                    <a16:rowId xmlns:a16="http://schemas.microsoft.com/office/drawing/2014/main" val="937900702"/>
                  </a:ext>
                </a:extLst>
              </a:tr>
              <a:tr h="479472">
                <a:tc>
                  <a:txBody>
                    <a:bodyPr/>
                    <a:lstStyle/>
                    <a:p>
                      <a:r>
                        <a:rPr lang="sv-SE" sz="1800">
                          <a:latin typeface="Arial" panose="020B0604020202020204" pitchFamily="34" charset="0"/>
                          <a:cs typeface="Arial" panose="020B0604020202020204" pitchFamily="34" charset="0"/>
                        </a:rPr>
                        <a:t>Varor ut </a:t>
                      </a:r>
                    </a:p>
                  </a:txBody>
                  <a:tcPr>
                    <a:solidFill>
                      <a:srgbClr val="EFEAE1"/>
                    </a:solidFill>
                  </a:tcPr>
                </a:tc>
                <a:tc>
                  <a:txBody>
                    <a:bodyPr/>
                    <a:lstStyle/>
                    <a:p>
                      <a:endParaRPr lang="sv-SE"/>
                    </a:p>
                  </a:txBody>
                  <a:tcPr>
                    <a:solidFill>
                      <a:srgbClr val="EFEAE1"/>
                    </a:solidFill>
                  </a:tcPr>
                </a:tc>
                <a:tc>
                  <a:txBody>
                    <a:bodyPr/>
                    <a:lstStyle/>
                    <a:p>
                      <a:endParaRPr lang="sv-SE" sz="1200" i="1">
                        <a:latin typeface="Arial" panose="020B0604020202020204" pitchFamily="34" charset="0"/>
                        <a:cs typeface="Arial" panose="020B0604020202020204" pitchFamily="34" charset="0"/>
                      </a:endParaRPr>
                    </a:p>
                  </a:txBody>
                  <a:tcPr>
                    <a:solidFill>
                      <a:srgbClr val="EFEAE1"/>
                    </a:solidFill>
                  </a:tcPr>
                </a:tc>
                <a:tc>
                  <a:txBody>
                    <a:bodyPr/>
                    <a:lstStyle/>
                    <a:p>
                      <a:endParaRPr lang="sv-SE"/>
                    </a:p>
                  </a:txBody>
                  <a:tcPr>
                    <a:solidFill>
                      <a:srgbClr val="EFEAE1"/>
                    </a:solidFill>
                  </a:tcPr>
                </a:tc>
                <a:extLst>
                  <a:ext uri="{0D108BD9-81ED-4DB2-BD59-A6C34878D82A}">
                    <a16:rowId xmlns:a16="http://schemas.microsoft.com/office/drawing/2014/main" val="4280388343"/>
                  </a:ext>
                </a:extLst>
              </a:tr>
              <a:tr h="479472">
                <a:tc>
                  <a:txBody>
                    <a:bodyPr/>
                    <a:lstStyle/>
                    <a:p>
                      <a:r>
                        <a:rPr lang="sv-SE" sz="1800">
                          <a:latin typeface="Arial" panose="020B0604020202020204" pitchFamily="34" charset="0"/>
                          <a:cs typeface="Arial" panose="020B0604020202020204" pitchFamily="34" charset="0"/>
                        </a:rPr>
                        <a:t>Transport</a:t>
                      </a:r>
                    </a:p>
                  </a:txBody>
                  <a:tcPr/>
                </a:tc>
                <a:tc>
                  <a:txBody>
                    <a:bodyPr/>
                    <a:lstStyle/>
                    <a:p>
                      <a:endParaRPr lang="sv-SE"/>
                    </a:p>
                  </a:txBody>
                  <a:tcPr/>
                </a:tc>
                <a:tc>
                  <a:txBody>
                    <a:bodyPr/>
                    <a:lstStyle/>
                    <a:p>
                      <a:endParaRPr lang="sv-SE" sz="1200" i="1">
                        <a:latin typeface="Arial" panose="020B0604020202020204" pitchFamily="34" charset="0"/>
                        <a:cs typeface="Arial" panose="020B0604020202020204" pitchFamily="34" charset="0"/>
                      </a:endParaRPr>
                    </a:p>
                  </a:txBody>
                  <a:tcPr/>
                </a:tc>
                <a:tc>
                  <a:txBody>
                    <a:bodyPr/>
                    <a:lstStyle/>
                    <a:p>
                      <a:endParaRPr lang="sv-SE" dirty="0"/>
                    </a:p>
                  </a:txBody>
                  <a:tcPr/>
                </a:tc>
                <a:extLst>
                  <a:ext uri="{0D108BD9-81ED-4DB2-BD59-A6C34878D82A}">
                    <a16:rowId xmlns:a16="http://schemas.microsoft.com/office/drawing/2014/main" val="3146194010"/>
                  </a:ext>
                </a:extLst>
              </a:tr>
            </a:tbl>
          </a:graphicData>
        </a:graphic>
      </p:graphicFrame>
    </p:spTree>
    <p:extLst>
      <p:ext uri="{BB962C8B-B14F-4D97-AF65-F5344CB8AC3E}">
        <p14:creationId xmlns:p14="http://schemas.microsoft.com/office/powerpoint/2010/main" val="2558176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B5C54A51-475E-449D-A14E-CB96B43DEDC5}"/>
              </a:ext>
            </a:extLst>
          </p:cNvPr>
          <p:cNvSpPr txBox="1">
            <a:spLocks/>
          </p:cNvSpPr>
          <p:nvPr/>
        </p:nvSpPr>
        <p:spPr>
          <a:xfrm>
            <a:off x="5695482" y="4300562"/>
            <a:ext cx="2249185" cy="487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atin typeface="Arial" panose="020B0604020202020204" pitchFamily="34" charset="0"/>
                <a:cs typeface="Arial" panose="020B0604020202020204" pitchFamily="34" charset="0"/>
              </a:rPr>
              <a:t>acceptabelt</a:t>
            </a:r>
          </a:p>
          <a:p>
            <a:pPr marL="0" indent="0">
              <a:buNone/>
            </a:pPr>
            <a:endParaRPr lang="sv-SE" sz="3600"/>
          </a:p>
          <a:p>
            <a:endParaRPr lang="sv-SE" sz="3600"/>
          </a:p>
        </p:txBody>
      </p:sp>
      <p:sp>
        <p:nvSpPr>
          <p:cNvPr id="3" name="Rubrik 1">
            <a:extLst>
              <a:ext uri="{FF2B5EF4-FFF2-40B4-BE49-F238E27FC236}">
                <a16:creationId xmlns:a16="http://schemas.microsoft.com/office/drawing/2014/main" id="{D510401B-8922-48C3-9678-F601AA3F9146}"/>
              </a:ext>
            </a:extLst>
          </p:cNvPr>
          <p:cNvSpPr txBox="1">
            <a:spLocks/>
          </p:cNvSpPr>
          <p:nvPr/>
        </p:nvSpPr>
        <p:spPr>
          <a:xfrm>
            <a:off x="3432423" y="1393283"/>
            <a:ext cx="2557410" cy="5287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a:latin typeface="Arial" panose="020B0604020202020204" pitchFamily="34" charset="0"/>
                <a:cs typeface="Arial" panose="020B0604020202020204" pitchFamily="34" charset="0"/>
              </a:rPr>
              <a:t>När är det en brist/avvikelse? </a:t>
            </a:r>
          </a:p>
        </p:txBody>
      </p:sp>
      <p:sp>
        <p:nvSpPr>
          <p:cNvPr id="4" name="Rubrik 1">
            <a:extLst>
              <a:ext uri="{FF2B5EF4-FFF2-40B4-BE49-F238E27FC236}">
                <a16:creationId xmlns:a16="http://schemas.microsoft.com/office/drawing/2014/main" id="{7C053E12-479F-4567-9E43-B6063CDFE72D}"/>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5" name="Bildobjekt 4">
            <a:extLst>
              <a:ext uri="{FF2B5EF4-FFF2-40B4-BE49-F238E27FC236}">
                <a16:creationId xmlns:a16="http://schemas.microsoft.com/office/drawing/2014/main" id="{0F8AE9EF-8D49-4326-AAE8-2276B1CACEF3}"/>
              </a:ext>
            </a:extLst>
          </p:cNvPr>
          <p:cNvPicPr>
            <a:picLocks noChangeAspect="1"/>
          </p:cNvPicPr>
          <p:nvPr/>
        </p:nvPicPr>
        <p:blipFill>
          <a:blip r:embed="rId3"/>
          <a:stretch>
            <a:fillRect/>
          </a:stretch>
        </p:blipFill>
        <p:spPr>
          <a:xfrm>
            <a:off x="0" y="432682"/>
            <a:ext cx="2402032" cy="432854"/>
          </a:xfrm>
          <a:prstGeom prst="rect">
            <a:avLst/>
          </a:prstGeom>
        </p:spPr>
      </p:pic>
      <p:pic>
        <p:nvPicPr>
          <p:cNvPr id="7" name="Bildobjekt 6">
            <a:extLst>
              <a:ext uri="{FF2B5EF4-FFF2-40B4-BE49-F238E27FC236}">
                <a16:creationId xmlns:a16="http://schemas.microsoft.com/office/drawing/2014/main" id="{5CF61E82-ADFB-4A7F-A91A-06A36ED935C4}"/>
              </a:ext>
            </a:extLst>
          </p:cNvPr>
          <p:cNvPicPr>
            <a:picLocks noChangeAspect="1"/>
          </p:cNvPicPr>
          <p:nvPr/>
        </p:nvPicPr>
        <p:blipFill>
          <a:blip r:embed="rId4"/>
          <a:stretch>
            <a:fillRect/>
          </a:stretch>
        </p:blipFill>
        <p:spPr>
          <a:xfrm>
            <a:off x="2805191" y="786634"/>
            <a:ext cx="3042168" cy="1828959"/>
          </a:xfrm>
          <a:prstGeom prst="rect">
            <a:avLst/>
          </a:prstGeom>
        </p:spPr>
      </p:pic>
      <p:sp>
        <p:nvSpPr>
          <p:cNvPr id="9" name="textruta 8">
            <a:extLst>
              <a:ext uri="{FF2B5EF4-FFF2-40B4-BE49-F238E27FC236}">
                <a16:creationId xmlns:a16="http://schemas.microsoft.com/office/drawing/2014/main" id="{FC247FBF-D9B1-449A-87D0-DAFA1D756409}"/>
              </a:ext>
            </a:extLst>
          </p:cNvPr>
          <p:cNvSpPr txBox="1"/>
          <p:nvPr/>
        </p:nvSpPr>
        <p:spPr>
          <a:xfrm>
            <a:off x="4681242" y="2601475"/>
            <a:ext cx="2332234" cy="369332"/>
          </a:xfrm>
          <a:prstGeom prst="rect">
            <a:avLst/>
          </a:prstGeom>
          <a:noFill/>
        </p:spPr>
        <p:txBody>
          <a:bodyPr wrap="square">
            <a:spAutoFit/>
          </a:bodyPr>
          <a:lstStyle/>
          <a:p>
            <a:r>
              <a:rPr lang="sv-SE" sz="1800">
                <a:latin typeface="Arial" panose="020B0604020202020204" pitchFamily="34" charset="0"/>
                <a:cs typeface="Arial" panose="020B0604020202020204" pitchFamily="34" charset="0"/>
              </a:rPr>
              <a:t>Var går gränsen? </a:t>
            </a:r>
            <a:endParaRPr lang="sv-SE"/>
          </a:p>
        </p:txBody>
      </p:sp>
      <p:pic>
        <p:nvPicPr>
          <p:cNvPr id="10" name="Bildobjekt 9">
            <a:extLst>
              <a:ext uri="{FF2B5EF4-FFF2-40B4-BE49-F238E27FC236}">
                <a16:creationId xmlns:a16="http://schemas.microsoft.com/office/drawing/2014/main" id="{D82C5AD8-7BF7-44F4-81A7-CFD404E935AE}"/>
              </a:ext>
            </a:extLst>
          </p:cNvPr>
          <p:cNvPicPr>
            <a:picLocks noChangeAspect="1"/>
          </p:cNvPicPr>
          <p:nvPr/>
        </p:nvPicPr>
        <p:blipFill>
          <a:blip r:embed="rId4"/>
          <a:stretch>
            <a:fillRect/>
          </a:stretch>
        </p:blipFill>
        <p:spPr>
          <a:xfrm>
            <a:off x="4476458" y="2201743"/>
            <a:ext cx="2249185" cy="1352216"/>
          </a:xfrm>
          <a:prstGeom prst="rect">
            <a:avLst/>
          </a:prstGeom>
        </p:spPr>
      </p:pic>
      <p:sp>
        <p:nvSpPr>
          <p:cNvPr id="12" name="textruta 11">
            <a:extLst>
              <a:ext uri="{FF2B5EF4-FFF2-40B4-BE49-F238E27FC236}">
                <a16:creationId xmlns:a16="http://schemas.microsoft.com/office/drawing/2014/main" id="{0D7B8CFE-CBD5-4D3C-AF4D-28C69B84089F}"/>
              </a:ext>
            </a:extLst>
          </p:cNvPr>
          <p:cNvSpPr txBox="1"/>
          <p:nvPr/>
        </p:nvSpPr>
        <p:spPr>
          <a:xfrm>
            <a:off x="7944667" y="5014327"/>
            <a:ext cx="2391135" cy="523220"/>
          </a:xfrm>
          <a:prstGeom prst="rect">
            <a:avLst/>
          </a:prstGeom>
          <a:noFill/>
        </p:spPr>
        <p:txBody>
          <a:bodyPr wrap="square">
            <a:spAutoFit/>
          </a:bodyPr>
          <a:lstStyle/>
          <a:p>
            <a:r>
              <a:rPr lang="sv-SE" sz="2800">
                <a:latin typeface="Arial" panose="020B0604020202020204" pitchFamily="34" charset="0"/>
                <a:cs typeface="Arial" panose="020B0604020202020204" pitchFamily="34" charset="0"/>
              </a:rPr>
              <a:t>oacceptabelt</a:t>
            </a:r>
            <a:endParaRPr lang="sv-SE" sz="2800"/>
          </a:p>
        </p:txBody>
      </p:sp>
      <p:cxnSp>
        <p:nvCxnSpPr>
          <p:cNvPr id="14" name="Rak koppling 13">
            <a:extLst>
              <a:ext uri="{FF2B5EF4-FFF2-40B4-BE49-F238E27FC236}">
                <a16:creationId xmlns:a16="http://schemas.microsoft.com/office/drawing/2014/main" id="{CAD48ED2-381B-45C7-898D-895B7AF3A1E7}"/>
              </a:ext>
            </a:extLst>
          </p:cNvPr>
          <p:cNvCxnSpPr/>
          <p:nvPr/>
        </p:nvCxnSpPr>
        <p:spPr>
          <a:xfrm flipH="1">
            <a:off x="6820074" y="3780889"/>
            <a:ext cx="2147299" cy="20137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4627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DA637-CB44-4A5D-A207-82F8A367C23A}"/>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5089F22F-49A9-427A-9816-8320EBA1F5AD}"/>
              </a:ext>
            </a:extLst>
          </p:cNvPr>
          <p:cNvPicPr>
            <a:picLocks noChangeAspect="1"/>
          </p:cNvPicPr>
          <p:nvPr/>
        </p:nvPicPr>
        <p:blipFill>
          <a:blip r:embed="rId2"/>
          <a:stretch>
            <a:fillRect/>
          </a:stretch>
        </p:blipFill>
        <p:spPr>
          <a:xfrm>
            <a:off x="0" y="432682"/>
            <a:ext cx="2402032" cy="432854"/>
          </a:xfrm>
          <a:prstGeom prst="rect">
            <a:avLst/>
          </a:prstGeom>
        </p:spPr>
      </p:pic>
      <p:sp>
        <p:nvSpPr>
          <p:cNvPr id="6" name="Platshållare för innehåll 2">
            <a:extLst>
              <a:ext uri="{FF2B5EF4-FFF2-40B4-BE49-F238E27FC236}">
                <a16:creationId xmlns:a16="http://schemas.microsoft.com/office/drawing/2014/main" id="{335364A5-4559-4138-AA09-014030041CD7}"/>
              </a:ext>
            </a:extLst>
          </p:cNvPr>
          <p:cNvSpPr txBox="1">
            <a:spLocks/>
          </p:cNvSpPr>
          <p:nvPr/>
        </p:nvSpPr>
        <p:spPr>
          <a:xfrm>
            <a:off x="4302752" y="1816154"/>
            <a:ext cx="5724826" cy="1533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p>
        </p:txBody>
      </p:sp>
      <p:sp>
        <p:nvSpPr>
          <p:cNvPr id="7" name="Rubrik 1">
            <a:extLst>
              <a:ext uri="{FF2B5EF4-FFF2-40B4-BE49-F238E27FC236}">
                <a16:creationId xmlns:a16="http://schemas.microsoft.com/office/drawing/2014/main" id="{52EF4481-E17D-4337-B0CF-3F6042305A19}"/>
              </a:ext>
            </a:extLst>
          </p:cNvPr>
          <p:cNvSpPr txBox="1">
            <a:spLocks/>
          </p:cNvSpPr>
          <p:nvPr/>
        </p:nvSpPr>
        <p:spPr>
          <a:xfrm>
            <a:off x="6291837" y="981225"/>
            <a:ext cx="3076254" cy="6334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Korrigerande åtgärder</a:t>
            </a:r>
          </a:p>
        </p:txBody>
      </p:sp>
      <p:sp>
        <p:nvSpPr>
          <p:cNvPr id="9" name="textruta 8">
            <a:extLst>
              <a:ext uri="{FF2B5EF4-FFF2-40B4-BE49-F238E27FC236}">
                <a16:creationId xmlns:a16="http://schemas.microsoft.com/office/drawing/2014/main" id="{AE461EF3-E223-4FD3-BBFC-08EC6056E341}"/>
              </a:ext>
            </a:extLst>
          </p:cNvPr>
          <p:cNvSpPr txBox="1"/>
          <p:nvPr/>
        </p:nvSpPr>
        <p:spPr>
          <a:xfrm>
            <a:off x="6291837" y="1391875"/>
            <a:ext cx="5900163" cy="2534027"/>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Om något går fel och rutinen brister eller inte är tillfredställande för att minimera era risker så är det bra att det finns korrigerande åtgärder att vända sig till. </a:t>
            </a:r>
          </a:p>
          <a:p>
            <a:pPr>
              <a:lnSpc>
                <a:spcPct val="150000"/>
              </a:lnSpc>
            </a:pPr>
            <a:r>
              <a:rPr lang="sv-SE">
                <a:latin typeface="Arial" panose="020B0604020202020204" pitchFamily="34" charset="0"/>
                <a:cs typeface="Arial" panose="020B0604020202020204" pitchFamily="34" charset="0"/>
              </a:rPr>
              <a:t>Dessa ska alltid tillämpas vid avvikelser och vara underlag för förändringar i rutinerna. </a:t>
            </a:r>
          </a:p>
          <a:p>
            <a:pPr>
              <a:lnSpc>
                <a:spcPct val="150000"/>
              </a:lnSpc>
            </a:pPr>
            <a:r>
              <a:rPr lang="sv-SE">
                <a:latin typeface="Arial" panose="020B0604020202020204" pitchFamily="34" charset="0"/>
                <a:cs typeface="Arial" panose="020B0604020202020204" pitchFamily="34" charset="0"/>
              </a:rPr>
              <a:t>Hur korrigerar ni brister vid?</a:t>
            </a:r>
          </a:p>
        </p:txBody>
      </p:sp>
      <p:sp>
        <p:nvSpPr>
          <p:cNvPr id="8" name="textruta 7">
            <a:extLst>
              <a:ext uri="{FF2B5EF4-FFF2-40B4-BE49-F238E27FC236}">
                <a16:creationId xmlns:a16="http://schemas.microsoft.com/office/drawing/2014/main" id="{FFA865EE-7375-4AA6-8FA4-ACB4F0B9888A}"/>
              </a:ext>
            </a:extLst>
          </p:cNvPr>
          <p:cNvSpPr txBox="1"/>
          <p:nvPr/>
        </p:nvSpPr>
        <p:spPr>
          <a:xfrm>
            <a:off x="1128036" y="1854647"/>
            <a:ext cx="2095928"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Varumottagning?</a:t>
            </a:r>
          </a:p>
        </p:txBody>
      </p:sp>
      <p:sp>
        <p:nvSpPr>
          <p:cNvPr id="10" name="textruta 9">
            <a:extLst>
              <a:ext uri="{FF2B5EF4-FFF2-40B4-BE49-F238E27FC236}">
                <a16:creationId xmlns:a16="http://schemas.microsoft.com/office/drawing/2014/main" id="{B25B583C-E887-400C-A5C2-BA0B2D48C176}"/>
              </a:ext>
            </a:extLst>
          </p:cNvPr>
          <p:cNvSpPr txBox="1"/>
          <p:nvPr/>
        </p:nvSpPr>
        <p:spPr>
          <a:xfrm>
            <a:off x="2752562" y="2711027"/>
            <a:ext cx="1621668"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Upphettning?</a:t>
            </a:r>
          </a:p>
        </p:txBody>
      </p:sp>
      <p:sp>
        <p:nvSpPr>
          <p:cNvPr id="11" name="textruta 10">
            <a:extLst>
              <a:ext uri="{FF2B5EF4-FFF2-40B4-BE49-F238E27FC236}">
                <a16:creationId xmlns:a16="http://schemas.microsoft.com/office/drawing/2014/main" id="{E3C5D3C0-DC4E-4272-BDC9-1CC400152D26}"/>
              </a:ext>
            </a:extLst>
          </p:cNvPr>
          <p:cNvSpPr txBox="1"/>
          <p:nvPr/>
        </p:nvSpPr>
        <p:spPr>
          <a:xfrm>
            <a:off x="4078878" y="3592298"/>
            <a:ext cx="1767155"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Nedkylning?</a:t>
            </a:r>
          </a:p>
        </p:txBody>
      </p:sp>
      <p:sp>
        <p:nvSpPr>
          <p:cNvPr id="12" name="textruta 11">
            <a:extLst>
              <a:ext uri="{FF2B5EF4-FFF2-40B4-BE49-F238E27FC236}">
                <a16:creationId xmlns:a16="http://schemas.microsoft.com/office/drawing/2014/main" id="{ED6754DD-36E4-46E5-8307-AE6319EA1708}"/>
              </a:ext>
            </a:extLst>
          </p:cNvPr>
          <p:cNvSpPr txBox="1"/>
          <p:nvPr/>
        </p:nvSpPr>
        <p:spPr>
          <a:xfrm>
            <a:off x="4969257" y="4450685"/>
            <a:ext cx="1684962" cy="4565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Rengöring?</a:t>
            </a:r>
          </a:p>
        </p:txBody>
      </p:sp>
      <p:sp>
        <p:nvSpPr>
          <p:cNvPr id="13" name="textruta 12">
            <a:extLst>
              <a:ext uri="{FF2B5EF4-FFF2-40B4-BE49-F238E27FC236}">
                <a16:creationId xmlns:a16="http://schemas.microsoft.com/office/drawing/2014/main" id="{8468F342-BAFC-42D3-B858-5D0B3B397DD5}"/>
              </a:ext>
            </a:extLst>
          </p:cNvPr>
          <p:cNvSpPr txBox="1"/>
          <p:nvPr/>
        </p:nvSpPr>
        <p:spPr>
          <a:xfrm>
            <a:off x="5965897" y="5302887"/>
            <a:ext cx="3191839"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Förpackning och märkning?</a:t>
            </a:r>
          </a:p>
        </p:txBody>
      </p:sp>
      <p:sp>
        <p:nvSpPr>
          <p:cNvPr id="14" name="textruta 13">
            <a:extLst>
              <a:ext uri="{FF2B5EF4-FFF2-40B4-BE49-F238E27FC236}">
                <a16:creationId xmlns:a16="http://schemas.microsoft.com/office/drawing/2014/main" id="{1E399659-125F-4903-9953-95291E384EEE}"/>
              </a:ext>
            </a:extLst>
          </p:cNvPr>
          <p:cNvSpPr txBox="1"/>
          <p:nvPr/>
        </p:nvSpPr>
        <p:spPr>
          <a:xfrm>
            <a:off x="10019949" y="5302886"/>
            <a:ext cx="1366463" cy="456535"/>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Transport?</a:t>
            </a:r>
          </a:p>
        </p:txBody>
      </p:sp>
      <p:sp>
        <p:nvSpPr>
          <p:cNvPr id="15" name="Rektangel: rundade hörn 14">
            <a:extLst>
              <a:ext uri="{FF2B5EF4-FFF2-40B4-BE49-F238E27FC236}">
                <a16:creationId xmlns:a16="http://schemas.microsoft.com/office/drawing/2014/main" id="{51F972C9-83D1-4A25-8754-491DC1C62496}"/>
              </a:ext>
            </a:extLst>
          </p:cNvPr>
          <p:cNvSpPr/>
          <p:nvPr/>
        </p:nvSpPr>
        <p:spPr>
          <a:xfrm>
            <a:off x="878354" y="1797447"/>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746D8487-B402-4AA6-A0D6-5B107AC40B50}"/>
              </a:ext>
            </a:extLst>
          </p:cNvPr>
          <p:cNvSpPr/>
          <p:nvPr/>
        </p:nvSpPr>
        <p:spPr>
          <a:xfrm>
            <a:off x="5846033" y="5302886"/>
            <a:ext cx="3191838" cy="639842"/>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1B34A561-5CEB-49F6-BFF6-CD8DC99F5D37}"/>
              </a:ext>
            </a:extLst>
          </p:cNvPr>
          <p:cNvSpPr/>
          <p:nvPr/>
        </p:nvSpPr>
        <p:spPr>
          <a:xfrm>
            <a:off x="3473646" y="3486576"/>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rundade hörn 17">
            <a:extLst>
              <a:ext uri="{FF2B5EF4-FFF2-40B4-BE49-F238E27FC236}">
                <a16:creationId xmlns:a16="http://schemas.microsoft.com/office/drawing/2014/main" id="{39A91370-76A1-4698-9E72-36EBAE1BF465}"/>
              </a:ext>
            </a:extLst>
          </p:cNvPr>
          <p:cNvSpPr/>
          <p:nvPr/>
        </p:nvSpPr>
        <p:spPr>
          <a:xfrm>
            <a:off x="4374230" y="4367925"/>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rundade hörn 18">
            <a:extLst>
              <a:ext uri="{FF2B5EF4-FFF2-40B4-BE49-F238E27FC236}">
                <a16:creationId xmlns:a16="http://schemas.microsoft.com/office/drawing/2014/main" id="{5A5BC739-9FCA-4FE8-9B87-BA3BCD2F7633}"/>
              </a:ext>
            </a:extLst>
          </p:cNvPr>
          <p:cNvSpPr/>
          <p:nvPr/>
        </p:nvSpPr>
        <p:spPr>
          <a:xfrm>
            <a:off x="2176000" y="2654939"/>
            <a:ext cx="2595292" cy="693454"/>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rundade hörn 19">
            <a:extLst>
              <a:ext uri="{FF2B5EF4-FFF2-40B4-BE49-F238E27FC236}">
                <a16:creationId xmlns:a16="http://schemas.microsoft.com/office/drawing/2014/main" id="{4E67FB35-8733-47A8-A315-03AB83B1E5C5}"/>
              </a:ext>
            </a:extLst>
          </p:cNvPr>
          <p:cNvSpPr/>
          <p:nvPr/>
        </p:nvSpPr>
        <p:spPr>
          <a:xfrm>
            <a:off x="9648775" y="5302886"/>
            <a:ext cx="2174001" cy="639842"/>
          </a:xfrm>
          <a:prstGeom prst="roundRect">
            <a:avLst/>
          </a:prstGeom>
          <a:noFill/>
          <a:ln w="57150">
            <a:solidFill>
              <a:srgbClr val="E1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Koppling: vinklad 20">
            <a:extLst>
              <a:ext uri="{FF2B5EF4-FFF2-40B4-BE49-F238E27FC236}">
                <a16:creationId xmlns:a16="http://schemas.microsoft.com/office/drawing/2014/main" id="{1211B0E3-D5F5-4C1E-AA61-01D5665AC28A}"/>
              </a:ext>
            </a:extLst>
          </p:cNvPr>
          <p:cNvCxnSpPr/>
          <p:nvPr/>
        </p:nvCxnSpPr>
        <p:spPr>
          <a:xfrm>
            <a:off x="1304817" y="2654939"/>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Koppling: vinklad 21">
            <a:extLst>
              <a:ext uri="{FF2B5EF4-FFF2-40B4-BE49-F238E27FC236}">
                <a16:creationId xmlns:a16="http://schemas.microsoft.com/office/drawing/2014/main" id="{C5C39658-272B-4466-BF7C-06B2F51F719B}"/>
              </a:ext>
            </a:extLst>
          </p:cNvPr>
          <p:cNvCxnSpPr/>
          <p:nvPr/>
        </p:nvCxnSpPr>
        <p:spPr>
          <a:xfrm>
            <a:off x="2689707" y="3486576"/>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3" name="Koppling: vinklad 22">
            <a:extLst>
              <a:ext uri="{FF2B5EF4-FFF2-40B4-BE49-F238E27FC236}">
                <a16:creationId xmlns:a16="http://schemas.microsoft.com/office/drawing/2014/main" id="{ED7F82E4-950B-4E2D-B875-F80049064F09}"/>
              </a:ext>
            </a:extLst>
          </p:cNvPr>
          <p:cNvCxnSpPr/>
          <p:nvPr/>
        </p:nvCxnSpPr>
        <p:spPr>
          <a:xfrm>
            <a:off x="3707258" y="4337044"/>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Koppling: vinklad 23">
            <a:extLst>
              <a:ext uri="{FF2B5EF4-FFF2-40B4-BE49-F238E27FC236}">
                <a16:creationId xmlns:a16="http://schemas.microsoft.com/office/drawing/2014/main" id="{1D5903F2-650B-4E0B-B7F8-C4ADEA729BF7}"/>
              </a:ext>
            </a:extLst>
          </p:cNvPr>
          <p:cNvCxnSpPr/>
          <p:nvPr/>
        </p:nvCxnSpPr>
        <p:spPr>
          <a:xfrm>
            <a:off x="5027870" y="5226905"/>
            <a:ext cx="534257" cy="3776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Rak pilkoppling 24">
            <a:extLst>
              <a:ext uri="{FF2B5EF4-FFF2-40B4-BE49-F238E27FC236}">
                <a16:creationId xmlns:a16="http://schemas.microsoft.com/office/drawing/2014/main" id="{265A41B9-ED47-4469-9D1F-2F2A5D981273}"/>
              </a:ext>
            </a:extLst>
          </p:cNvPr>
          <p:cNvCxnSpPr>
            <a:cxnSpLocks/>
          </p:cNvCxnSpPr>
          <p:nvPr/>
        </p:nvCxnSpPr>
        <p:spPr>
          <a:xfrm>
            <a:off x="9157736" y="5622807"/>
            <a:ext cx="3711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6669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1C9BC-9123-4946-B045-A2BB569A0781}"/>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F1B453E8-F3AA-48EC-B139-3E666AB481F9}"/>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AAAC8DB1-CC84-4684-AE3C-E7F45E79CD6B}"/>
              </a:ext>
            </a:extLst>
          </p:cNvPr>
          <p:cNvSpPr txBox="1"/>
          <p:nvPr/>
        </p:nvSpPr>
        <p:spPr>
          <a:xfrm>
            <a:off x="2851935" y="1922009"/>
            <a:ext cx="7880278" cy="4611519"/>
          </a:xfrm>
          <a:prstGeom prst="rect">
            <a:avLst/>
          </a:prstGeom>
          <a:noFill/>
        </p:spPr>
        <p:txBody>
          <a:bodyPr wrap="square">
            <a:spAutoFit/>
          </a:bodyPr>
          <a:lstStyle/>
          <a:p>
            <a:pPr>
              <a:lnSpc>
                <a:spcPct val="150000"/>
              </a:lnSpc>
            </a:pPr>
            <a:r>
              <a:rPr lang="sv-SE">
                <a:latin typeface="Arial" panose="020B0604020202020204" pitchFamily="34" charset="0"/>
                <a:cs typeface="Arial" panose="020B0604020202020204" pitchFamily="34" charset="0"/>
              </a:rPr>
              <a:t>HACCP (</a:t>
            </a:r>
            <a:r>
              <a:rPr lang="sv-SE" err="1">
                <a:latin typeface="Arial" panose="020B0604020202020204" pitchFamily="34" charset="0"/>
                <a:cs typeface="Arial" panose="020B0604020202020204" pitchFamily="34" charset="0"/>
              </a:rPr>
              <a:t>Hazard</a:t>
            </a:r>
            <a:r>
              <a:rPr lang="sv-SE">
                <a:latin typeface="Arial" panose="020B0604020202020204" pitchFamily="34" charset="0"/>
                <a:cs typeface="Arial" panose="020B0604020202020204" pitchFamily="34" charset="0"/>
              </a:rPr>
              <a:t> </a:t>
            </a:r>
            <a:r>
              <a:rPr lang="sv-SE" err="1">
                <a:latin typeface="Arial" panose="020B0604020202020204" pitchFamily="34" charset="0"/>
                <a:cs typeface="Arial" panose="020B0604020202020204" pitchFamily="34" charset="0"/>
              </a:rPr>
              <a:t>Analasys</a:t>
            </a:r>
            <a:r>
              <a:rPr lang="sv-SE">
                <a:latin typeface="Arial" panose="020B0604020202020204" pitchFamily="34" charset="0"/>
                <a:cs typeface="Arial" panose="020B0604020202020204" pitchFamily="34" charset="0"/>
              </a:rPr>
              <a:t> </a:t>
            </a:r>
            <a:r>
              <a:rPr lang="sv-SE" err="1">
                <a:latin typeface="Arial" panose="020B0604020202020204" pitchFamily="34" charset="0"/>
                <a:cs typeface="Arial" panose="020B0604020202020204" pitchFamily="34" charset="0"/>
              </a:rPr>
              <a:t>Critical</a:t>
            </a:r>
            <a:r>
              <a:rPr lang="sv-SE">
                <a:latin typeface="Arial" panose="020B0604020202020204" pitchFamily="34" charset="0"/>
                <a:cs typeface="Arial" panose="020B0604020202020204" pitchFamily="34" charset="0"/>
              </a:rPr>
              <a:t> Control Point) är alltså en faroanalys med syftet att ni ska identifiera era kritiska kontrollpunkter.</a:t>
            </a:r>
          </a:p>
          <a:p>
            <a:pPr>
              <a:lnSpc>
                <a:spcPct val="150000"/>
              </a:lnSpc>
            </a:pPr>
            <a:r>
              <a:rPr lang="sv-SE">
                <a:latin typeface="Arial" panose="020B0604020202020204" pitchFamily="34" charset="0"/>
                <a:cs typeface="Arial" panose="020B0604020202020204" pitchFamily="34" charset="0"/>
              </a:rPr>
              <a:t>En kritisk kontrollpunkt är ett steg i processen som är avgörande för livsmedelssäkerheten och måste övervakas och dokumenteras vid varje produktionstillfälle.</a:t>
            </a:r>
          </a:p>
          <a:p>
            <a:pPr>
              <a:lnSpc>
                <a:spcPct val="150000"/>
              </a:lnSpc>
            </a:pPr>
            <a:r>
              <a:rPr lang="sv-SE">
                <a:latin typeface="Arial" panose="020B0604020202020204" pitchFamily="34" charset="0"/>
                <a:cs typeface="Arial" panose="020B0604020202020204" pitchFamily="34" charset="0"/>
              </a:rPr>
              <a:t>De kritiska kontrollpunkterna är ofta avdödning av mikroorganismer, nedkylning för att förhindra tillväxt, pH eller liknande processteg.</a:t>
            </a:r>
          </a:p>
          <a:p>
            <a:pPr>
              <a:lnSpc>
                <a:spcPct val="150000"/>
              </a:lnSpc>
            </a:pPr>
            <a:r>
              <a:rPr lang="sv-SE">
                <a:latin typeface="Arial" panose="020B0604020202020204" pitchFamily="34" charset="0"/>
                <a:cs typeface="Arial" panose="020B0604020202020204" pitchFamily="34" charset="0"/>
              </a:rPr>
              <a:t>Exempel på kritiska kontrollpunkter är pastörisering, pH vid syrning eller salthalt. Det är du som producent som ska identifiera kontrollpunkterna, skapa system för att övervaka, kontrollera och dokumentera dem, samt verifiera att din metod fungerar tillfredställande.</a:t>
            </a:r>
          </a:p>
        </p:txBody>
      </p:sp>
      <p:sp>
        <p:nvSpPr>
          <p:cNvPr id="7" name="Rubrik 1">
            <a:extLst>
              <a:ext uri="{FF2B5EF4-FFF2-40B4-BE49-F238E27FC236}">
                <a16:creationId xmlns:a16="http://schemas.microsoft.com/office/drawing/2014/main" id="{ED602364-54DF-42BB-B3EE-C35C34205AB2}"/>
              </a:ext>
            </a:extLst>
          </p:cNvPr>
          <p:cNvSpPr txBox="1">
            <a:spLocks/>
          </p:cNvSpPr>
          <p:nvPr/>
        </p:nvSpPr>
        <p:spPr>
          <a:xfrm>
            <a:off x="2851935" y="1337909"/>
            <a:ext cx="2151579" cy="584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Vad är HACCP?</a:t>
            </a:r>
          </a:p>
        </p:txBody>
      </p:sp>
    </p:spTree>
    <p:extLst>
      <p:ext uri="{BB962C8B-B14F-4D97-AF65-F5344CB8AC3E}">
        <p14:creationId xmlns:p14="http://schemas.microsoft.com/office/powerpoint/2010/main" val="3680755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70CFB-BEE7-4510-B68A-0485AF530A7A}"/>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7DADD51F-521F-4951-A0A0-D9387FD87E1F}"/>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BBDB86EA-5451-415A-B4FF-B22D24EA6536}"/>
              </a:ext>
            </a:extLst>
          </p:cNvPr>
          <p:cNvSpPr txBox="1"/>
          <p:nvPr/>
        </p:nvSpPr>
        <p:spPr>
          <a:xfrm>
            <a:off x="2804844" y="2113423"/>
            <a:ext cx="8147407" cy="3365024"/>
          </a:xfrm>
          <a:prstGeom prst="rect">
            <a:avLst/>
          </a:prstGeom>
          <a:noFill/>
        </p:spPr>
        <p:txBody>
          <a:bodyPr wrap="square">
            <a:spAutoFit/>
          </a:bodyPr>
          <a:lstStyle/>
          <a:p>
            <a:pPr marL="0" indent="0">
              <a:lnSpc>
                <a:spcPct val="150000"/>
              </a:lnSpc>
              <a:buNone/>
            </a:pPr>
            <a:r>
              <a:rPr lang="sv-SE">
                <a:latin typeface="Arial" panose="020B0604020202020204" pitchFamily="34" charset="0"/>
                <a:cs typeface="Arial" panose="020B0604020202020204" pitchFamily="34" charset="0"/>
              </a:rPr>
              <a:t>När man ska bedöma hur allvarlig risken är i varje processteg och avgöra om man ska se det som en HACCP kan man ta hjälp av en riskmatris.</a:t>
            </a:r>
          </a:p>
          <a:p>
            <a:pPr marL="0" indent="0">
              <a:lnSpc>
                <a:spcPct val="150000"/>
              </a:lnSpc>
              <a:buNone/>
            </a:pPr>
            <a:r>
              <a:rPr lang="sv-SE">
                <a:effectLst/>
                <a:latin typeface="Arial" panose="020B0604020202020204" pitchFamily="34" charset="0"/>
                <a:ea typeface="Tahoma" panose="020B0604030504040204" pitchFamily="34" charset="0"/>
                <a:cs typeface="Arial" panose="020B0604020202020204" pitchFamily="34" charset="0"/>
              </a:rPr>
              <a:t>Använd den som ett verktyg för att bedöma relevansen av en fara vid ett specifikt steg i produktionsflödet.</a:t>
            </a:r>
          </a:p>
          <a:p>
            <a:pPr marL="0" indent="0">
              <a:lnSpc>
                <a:spcPct val="150000"/>
              </a:lnSpc>
              <a:buNone/>
            </a:pPr>
            <a:r>
              <a:rPr lang="sv-SE">
                <a:effectLst/>
                <a:latin typeface="Arial" panose="020B0604020202020204" pitchFamily="34" charset="0"/>
                <a:ea typeface="Tahoma" panose="020B0604030504040204" pitchFamily="34" charset="0"/>
                <a:cs typeface="Arial" panose="020B0604020202020204" pitchFamily="34" charset="0"/>
              </a:rPr>
              <a:t>Vikten av faran ska bestämmas i förhållande till sannolikheten att faran uppstår och konsekvensen om den uppstår. Sannolikheten och konsekvensen ska bedömas separat men kombinationen av dessa avgör om faran är relevant och bestäms sedan av var i matrisen den är placerad. </a:t>
            </a:r>
            <a:endParaRPr lang="sv-SE">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EA127A43-F6E0-4282-9637-B3C3AE4B4B20}"/>
              </a:ext>
            </a:extLst>
          </p:cNvPr>
          <p:cNvSpPr txBox="1">
            <a:spLocks/>
          </p:cNvSpPr>
          <p:nvPr/>
        </p:nvSpPr>
        <p:spPr>
          <a:xfrm>
            <a:off x="2804844" y="1575452"/>
            <a:ext cx="4648200" cy="693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Hur identifierar man sina </a:t>
            </a:r>
            <a:r>
              <a:rPr lang="sv-SE" sz="2800" err="1">
                <a:latin typeface="Bahnschrift Condensed" panose="020B0502040204020203" pitchFamily="34" charset="0"/>
              </a:rPr>
              <a:t>HACCP:er</a:t>
            </a:r>
            <a:r>
              <a:rPr lang="sv-SE" sz="2800">
                <a:latin typeface="Bahnschrift Condensed" panose="020B0502040204020203" pitchFamily="34" charset="0"/>
              </a:rPr>
              <a:t>?</a:t>
            </a:r>
          </a:p>
        </p:txBody>
      </p:sp>
    </p:spTree>
    <p:extLst>
      <p:ext uri="{BB962C8B-B14F-4D97-AF65-F5344CB8AC3E}">
        <p14:creationId xmlns:p14="http://schemas.microsoft.com/office/powerpoint/2010/main" val="930136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B59B7-BC9F-4ED8-A91A-5E1C1AD56482}"/>
              </a:ext>
            </a:extLst>
          </p:cNvPr>
          <p:cNvSpPr txBox="1">
            <a:spLocks/>
          </p:cNvSpPr>
          <p:nvPr/>
        </p:nvSpPr>
        <p:spPr>
          <a:xfrm>
            <a:off x="991519" y="951494"/>
            <a:ext cx="1572566"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Faroanalys</a:t>
            </a:r>
          </a:p>
        </p:txBody>
      </p:sp>
      <p:pic>
        <p:nvPicPr>
          <p:cNvPr id="3" name="Bildobjekt 2">
            <a:extLst>
              <a:ext uri="{FF2B5EF4-FFF2-40B4-BE49-F238E27FC236}">
                <a16:creationId xmlns:a16="http://schemas.microsoft.com/office/drawing/2014/main" id="{65C46FAD-0066-45A1-B349-9C453EF8D2FF}"/>
              </a:ext>
            </a:extLst>
          </p:cNvPr>
          <p:cNvPicPr>
            <a:picLocks noChangeAspect="1"/>
          </p:cNvPicPr>
          <p:nvPr/>
        </p:nvPicPr>
        <p:blipFill>
          <a:blip r:embed="rId3"/>
          <a:stretch>
            <a:fillRect/>
          </a:stretch>
        </p:blipFill>
        <p:spPr>
          <a:xfrm>
            <a:off x="0" y="432682"/>
            <a:ext cx="2402032" cy="432854"/>
          </a:xfrm>
          <a:prstGeom prst="rect">
            <a:avLst/>
          </a:prstGeom>
        </p:spPr>
      </p:pic>
      <p:pic>
        <p:nvPicPr>
          <p:cNvPr id="5" name="Bildobjekt 4">
            <a:extLst>
              <a:ext uri="{FF2B5EF4-FFF2-40B4-BE49-F238E27FC236}">
                <a16:creationId xmlns:a16="http://schemas.microsoft.com/office/drawing/2014/main" id="{4DB1F708-5FCF-4392-BDE5-02B0E83FE349}"/>
              </a:ext>
            </a:extLst>
          </p:cNvPr>
          <p:cNvPicPr>
            <a:picLocks noChangeAspect="1"/>
          </p:cNvPicPr>
          <p:nvPr/>
        </p:nvPicPr>
        <p:blipFill>
          <a:blip r:embed="rId4"/>
          <a:stretch>
            <a:fillRect/>
          </a:stretch>
        </p:blipFill>
        <p:spPr>
          <a:xfrm>
            <a:off x="3430028" y="1320862"/>
            <a:ext cx="6556453" cy="4709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2245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5FFDAF-2D32-4C5A-99ED-2AF7FB9E2C98}"/>
              </a:ext>
            </a:extLst>
          </p:cNvPr>
          <p:cNvSpPr txBox="1">
            <a:spLocks/>
          </p:cNvSpPr>
          <p:nvPr/>
        </p:nvSpPr>
        <p:spPr>
          <a:xfrm>
            <a:off x="-396252" y="935485"/>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Provtagning </a:t>
            </a:r>
          </a:p>
          <a:p>
            <a:pPr algn="r"/>
            <a:r>
              <a:rPr lang="sv-SE" sz="2400">
                <a:latin typeface="Bahnschrift Condensed" panose="020B0502040204020203" pitchFamily="34" charset="0"/>
              </a:rPr>
              <a:t>Mikrobiologiska risker</a:t>
            </a:r>
          </a:p>
        </p:txBody>
      </p:sp>
      <p:pic>
        <p:nvPicPr>
          <p:cNvPr id="3" name="Bildobjekt 2">
            <a:extLst>
              <a:ext uri="{FF2B5EF4-FFF2-40B4-BE49-F238E27FC236}">
                <a16:creationId xmlns:a16="http://schemas.microsoft.com/office/drawing/2014/main" id="{75BBAC2F-4118-4706-B5F0-3EDB6266535B}"/>
              </a:ext>
            </a:extLst>
          </p:cNvPr>
          <p:cNvPicPr>
            <a:picLocks noChangeAspect="1"/>
          </p:cNvPicPr>
          <p:nvPr/>
        </p:nvPicPr>
        <p:blipFill>
          <a:blip r:embed="rId3"/>
          <a:stretch>
            <a:fillRect/>
          </a:stretch>
        </p:blipFill>
        <p:spPr>
          <a:xfrm>
            <a:off x="0" y="432682"/>
            <a:ext cx="2402032" cy="432854"/>
          </a:xfrm>
          <a:prstGeom prst="rect">
            <a:avLst/>
          </a:prstGeom>
        </p:spPr>
      </p:pic>
      <p:sp>
        <p:nvSpPr>
          <p:cNvPr id="6" name="textruta 5">
            <a:extLst>
              <a:ext uri="{FF2B5EF4-FFF2-40B4-BE49-F238E27FC236}">
                <a16:creationId xmlns:a16="http://schemas.microsoft.com/office/drawing/2014/main" id="{345140B8-AFFD-4FC8-B5A6-2925733F500B}"/>
              </a:ext>
            </a:extLst>
          </p:cNvPr>
          <p:cNvSpPr txBox="1"/>
          <p:nvPr/>
        </p:nvSpPr>
        <p:spPr>
          <a:xfrm>
            <a:off x="3034301" y="2228493"/>
            <a:ext cx="7620000" cy="2534027"/>
          </a:xfrm>
          <a:prstGeom prst="rect">
            <a:avLst/>
          </a:prstGeom>
          <a:noFill/>
        </p:spPr>
        <p:txBody>
          <a:bodyPr wrap="square">
            <a:spAutoFit/>
          </a:bodyPr>
          <a:lstStyle/>
          <a:p>
            <a:pPr>
              <a:lnSpc>
                <a:spcPct val="150000"/>
              </a:lnSpc>
            </a:pPr>
            <a:r>
              <a:rPr lang="sv-SE" dirty="0">
                <a:latin typeface="Arial" panose="020B0604020202020204" pitchFamily="34" charset="0"/>
                <a:cs typeface="Arial" panose="020B0604020202020204" pitchFamily="34" charset="0"/>
              </a:rPr>
              <a:t>Vissa mikroorganismer är skadliga vid konsumtion. </a:t>
            </a:r>
          </a:p>
          <a:p>
            <a:pPr>
              <a:lnSpc>
                <a:spcPct val="150000"/>
              </a:lnSpc>
            </a:pPr>
            <a:r>
              <a:rPr lang="sv-SE" dirty="0">
                <a:latin typeface="Arial" panose="020B0604020202020204" pitchFamily="34" charset="0"/>
                <a:cs typeface="Arial" panose="020B0604020202020204" pitchFamily="34" charset="0"/>
              </a:rPr>
              <a:t>Det är viktigt att man vet vilka dessa är och hur man ska undvika dem i sin slutprodukt. Som producent är ni ansvariga för att veta vilka specifika mikroorganismer som är en fara i er produktion, vilka rutiner som ska följas för att undvika tillväxt, om det behövs något processteg för avdödning, samt vilka gränsvärden som är godkända i era produkter.</a:t>
            </a:r>
          </a:p>
        </p:txBody>
      </p:sp>
      <p:sp>
        <p:nvSpPr>
          <p:cNvPr id="8" name="textruta 7">
            <a:extLst>
              <a:ext uri="{FF2B5EF4-FFF2-40B4-BE49-F238E27FC236}">
                <a16:creationId xmlns:a16="http://schemas.microsoft.com/office/drawing/2014/main" id="{80452666-248A-4982-A41B-3ABFA75CD74F}"/>
              </a:ext>
            </a:extLst>
          </p:cNvPr>
          <p:cNvSpPr txBox="1"/>
          <p:nvPr/>
        </p:nvSpPr>
        <p:spPr>
          <a:xfrm>
            <a:off x="3034301" y="1644390"/>
            <a:ext cx="3513762" cy="523220"/>
          </a:xfrm>
          <a:prstGeom prst="rect">
            <a:avLst/>
          </a:prstGeom>
          <a:noFill/>
        </p:spPr>
        <p:txBody>
          <a:bodyPr wrap="square">
            <a:spAutoFit/>
          </a:bodyPr>
          <a:lstStyle/>
          <a:p>
            <a:r>
              <a:rPr lang="sv-SE" sz="2800">
                <a:latin typeface="Bahnschrift Condensed" panose="020B0502040204020203" pitchFamily="34" charset="0"/>
              </a:rPr>
              <a:t>Mikrobiologiska kriterier</a:t>
            </a:r>
          </a:p>
        </p:txBody>
      </p:sp>
      <p:sp>
        <p:nvSpPr>
          <p:cNvPr id="7" name="Ellips 6">
            <a:extLst>
              <a:ext uri="{FF2B5EF4-FFF2-40B4-BE49-F238E27FC236}">
                <a16:creationId xmlns:a16="http://schemas.microsoft.com/office/drawing/2014/main" id="{F7B9EDBB-E396-4DE2-B01A-8579297CF784}"/>
              </a:ext>
            </a:extLst>
          </p:cNvPr>
          <p:cNvSpPr/>
          <p:nvPr/>
        </p:nvSpPr>
        <p:spPr>
          <a:xfrm>
            <a:off x="8757501" y="449054"/>
            <a:ext cx="2161322" cy="2171991"/>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tx1"/>
                </a:solidFill>
                <a:latin typeface="Bahnschrift Condensed" panose="020B0502040204020203" pitchFamily="34" charset="0"/>
              </a:rPr>
              <a:t>Patogen – sjukdoms framkallande mikroorganism</a:t>
            </a:r>
          </a:p>
        </p:txBody>
      </p:sp>
    </p:spTree>
    <p:extLst>
      <p:ext uri="{BB962C8B-B14F-4D97-AF65-F5344CB8AC3E}">
        <p14:creationId xmlns:p14="http://schemas.microsoft.com/office/powerpoint/2010/main" val="2128950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 24">
            <a:extLst>
              <a:ext uri="{FF2B5EF4-FFF2-40B4-BE49-F238E27FC236}">
                <a16:creationId xmlns:a16="http://schemas.microsoft.com/office/drawing/2014/main" id="{11248F58-CA27-4515-90B1-7757D3EF32CD}"/>
              </a:ext>
            </a:extLst>
          </p:cNvPr>
          <p:cNvSpPr/>
          <p:nvPr/>
        </p:nvSpPr>
        <p:spPr>
          <a:xfrm>
            <a:off x="9483953" y="3193502"/>
            <a:ext cx="1853647" cy="1745152"/>
          </a:xfrm>
          <a:prstGeom prst="ellipse">
            <a:avLst/>
          </a:prstGeom>
          <a:solidFill>
            <a:srgbClr val="CEC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latin typeface="Bahnschrift Condensed" panose="020B0502040204020203" pitchFamily="34" charset="0"/>
            </a:endParaRPr>
          </a:p>
        </p:txBody>
      </p:sp>
      <p:sp>
        <p:nvSpPr>
          <p:cNvPr id="24" name="Ellips 23">
            <a:extLst>
              <a:ext uri="{FF2B5EF4-FFF2-40B4-BE49-F238E27FC236}">
                <a16:creationId xmlns:a16="http://schemas.microsoft.com/office/drawing/2014/main" id="{22EBC3C2-4544-417A-B69E-A101E183AF48}"/>
              </a:ext>
            </a:extLst>
          </p:cNvPr>
          <p:cNvSpPr/>
          <p:nvPr/>
        </p:nvSpPr>
        <p:spPr>
          <a:xfrm>
            <a:off x="8006784" y="4136437"/>
            <a:ext cx="1972226" cy="1863388"/>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9" name="Ellips 8">
            <a:extLst>
              <a:ext uri="{FF2B5EF4-FFF2-40B4-BE49-F238E27FC236}">
                <a16:creationId xmlns:a16="http://schemas.microsoft.com/office/drawing/2014/main" id="{8A7E7FEF-55E1-4399-A7FD-454EA7DA3B2E}"/>
              </a:ext>
            </a:extLst>
          </p:cNvPr>
          <p:cNvSpPr/>
          <p:nvPr/>
        </p:nvSpPr>
        <p:spPr>
          <a:xfrm>
            <a:off x="6803864" y="2864218"/>
            <a:ext cx="1972225" cy="1863388"/>
          </a:xfrm>
          <a:prstGeom prst="ellipse">
            <a:avLst/>
          </a:prstGeom>
          <a:solidFill>
            <a:srgbClr val="C5B4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3" name="Platshållare för innehåll 2">
            <a:extLst>
              <a:ext uri="{FF2B5EF4-FFF2-40B4-BE49-F238E27FC236}">
                <a16:creationId xmlns:a16="http://schemas.microsoft.com/office/drawing/2014/main" id="{BB76DA51-AD22-4F28-BDA1-C3740CB72E8C}"/>
              </a:ext>
            </a:extLst>
          </p:cNvPr>
          <p:cNvSpPr>
            <a:spLocks noGrp="1"/>
          </p:cNvSpPr>
          <p:nvPr>
            <p:ph idx="1"/>
          </p:nvPr>
        </p:nvSpPr>
        <p:spPr>
          <a:xfrm>
            <a:off x="8314938" y="4879805"/>
            <a:ext cx="1630166" cy="519046"/>
          </a:xfrm>
        </p:spPr>
        <p:txBody>
          <a:bodyPr>
            <a:normAutofit/>
          </a:bodyPr>
          <a:lstStyle/>
          <a:p>
            <a:pPr marL="0" indent="0">
              <a:buNone/>
            </a:pPr>
            <a:r>
              <a:rPr lang="sv-SE" sz="2400">
                <a:latin typeface="Bahnschrift Condensed" panose="020B0502040204020203" pitchFamily="34" charset="0"/>
                <a:cs typeface="Arial" panose="020B0604020202020204" pitchFamily="34" charset="0"/>
              </a:rPr>
              <a:t>Clostridium</a:t>
            </a:r>
            <a:endParaRPr lang="sv-SE" sz="3600">
              <a:latin typeface="Bahnschrift Condensed" panose="020B0502040204020203" pitchFamily="34" charset="0"/>
              <a:cs typeface="Arial" panose="020B0604020202020204" pitchFamily="34" charset="0"/>
            </a:endParaRPr>
          </a:p>
          <a:p>
            <a:endParaRPr lang="sv-SE" sz="3600" i="1">
              <a:latin typeface="Bahnschrift Condensed" panose="020B0502040204020203" pitchFamily="34" charset="0"/>
            </a:endParaRPr>
          </a:p>
        </p:txBody>
      </p:sp>
      <p:pic>
        <p:nvPicPr>
          <p:cNvPr id="5" name="Bildobjekt 4">
            <a:extLst>
              <a:ext uri="{FF2B5EF4-FFF2-40B4-BE49-F238E27FC236}">
                <a16:creationId xmlns:a16="http://schemas.microsoft.com/office/drawing/2014/main" id="{ED3083A8-190D-438C-B9EC-67D981347623}"/>
              </a:ext>
            </a:extLst>
          </p:cNvPr>
          <p:cNvPicPr>
            <a:picLocks noChangeAspect="1"/>
          </p:cNvPicPr>
          <p:nvPr/>
        </p:nvPicPr>
        <p:blipFill>
          <a:blip r:embed="rId3"/>
          <a:stretch>
            <a:fillRect/>
          </a:stretch>
        </p:blipFill>
        <p:spPr>
          <a:xfrm>
            <a:off x="0" y="432682"/>
            <a:ext cx="2402032" cy="432854"/>
          </a:xfrm>
          <a:prstGeom prst="rect">
            <a:avLst/>
          </a:prstGeom>
        </p:spPr>
      </p:pic>
      <p:sp>
        <p:nvSpPr>
          <p:cNvPr id="7" name="Ellips 6">
            <a:extLst>
              <a:ext uri="{FF2B5EF4-FFF2-40B4-BE49-F238E27FC236}">
                <a16:creationId xmlns:a16="http://schemas.microsoft.com/office/drawing/2014/main" id="{DA2BE030-2443-462F-9DD1-45F8F03C991C}"/>
              </a:ext>
            </a:extLst>
          </p:cNvPr>
          <p:cNvSpPr/>
          <p:nvPr/>
        </p:nvSpPr>
        <p:spPr>
          <a:xfrm>
            <a:off x="5109887" y="3310763"/>
            <a:ext cx="1972226" cy="1863388"/>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8" name="Ellips 7">
            <a:extLst>
              <a:ext uri="{FF2B5EF4-FFF2-40B4-BE49-F238E27FC236}">
                <a16:creationId xmlns:a16="http://schemas.microsoft.com/office/drawing/2014/main" id="{FC319812-23EA-4BB2-9E23-EA5ED36B94E8}"/>
              </a:ext>
            </a:extLst>
          </p:cNvPr>
          <p:cNvSpPr/>
          <p:nvPr/>
        </p:nvSpPr>
        <p:spPr>
          <a:xfrm>
            <a:off x="1869586" y="3578052"/>
            <a:ext cx="1972226" cy="1863389"/>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a:solidFill>
                <a:schemeClr val="tx1"/>
              </a:solidFill>
              <a:latin typeface="Bahnschrift Condensed" panose="020B0502040204020203" pitchFamily="34" charset="0"/>
            </a:endParaRPr>
          </a:p>
        </p:txBody>
      </p:sp>
      <p:sp>
        <p:nvSpPr>
          <p:cNvPr id="10" name="Ellips 9">
            <a:extLst>
              <a:ext uri="{FF2B5EF4-FFF2-40B4-BE49-F238E27FC236}">
                <a16:creationId xmlns:a16="http://schemas.microsoft.com/office/drawing/2014/main" id="{26803A95-56FB-47C2-896F-BA56B6723037}"/>
              </a:ext>
            </a:extLst>
          </p:cNvPr>
          <p:cNvSpPr/>
          <p:nvPr/>
        </p:nvSpPr>
        <p:spPr>
          <a:xfrm>
            <a:off x="3142865" y="2518943"/>
            <a:ext cx="1853647" cy="1745152"/>
          </a:xfrm>
          <a:prstGeom prst="ellipse">
            <a:avLst/>
          </a:prstGeom>
          <a:solidFill>
            <a:srgbClr val="E1D8C5"/>
          </a:solidFill>
          <a:ln>
            <a:solidFill>
              <a:srgbClr val="E1D8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Bahnschrift Condensed" panose="020B0502040204020203" pitchFamily="34" charset="0"/>
            </a:endParaRPr>
          </a:p>
        </p:txBody>
      </p:sp>
      <p:sp>
        <p:nvSpPr>
          <p:cNvPr id="11" name="Ellips 10">
            <a:extLst>
              <a:ext uri="{FF2B5EF4-FFF2-40B4-BE49-F238E27FC236}">
                <a16:creationId xmlns:a16="http://schemas.microsoft.com/office/drawing/2014/main" id="{F6277D32-0F45-4162-897C-B62BE05B8182}"/>
              </a:ext>
            </a:extLst>
          </p:cNvPr>
          <p:cNvSpPr/>
          <p:nvPr/>
        </p:nvSpPr>
        <p:spPr>
          <a:xfrm>
            <a:off x="4616802" y="1683849"/>
            <a:ext cx="1853647" cy="1745152"/>
          </a:xfrm>
          <a:prstGeom prst="ellipse">
            <a:avLst/>
          </a:prstGeom>
          <a:solidFill>
            <a:srgbClr val="CEC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latin typeface="Bahnschrift Condensed" panose="020B0502040204020203" pitchFamily="34" charset="0"/>
            </a:endParaRPr>
          </a:p>
        </p:txBody>
      </p:sp>
      <p:sp>
        <p:nvSpPr>
          <p:cNvPr id="13" name="textruta 12">
            <a:extLst>
              <a:ext uri="{FF2B5EF4-FFF2-40B4-BE49-F238E27FC236}">
                <a16:creationId xmlns:a16="http://schemas.microsoft.com/office/drawing/2014/main" id="{F075837A-F13B-4881-AB5A-5F0A932450A3}"/>
              </a:ext>
            </a:extLst>
          </p:cNvPr>
          <p:cNvSpPr txBox="1"/>
          <p:nvPr/>
        </p:nvSpPr>
        <p:spPr>
          <a:xfrm>
            <a:off x="4662752" y="2177008"/>
            <a:ext cx="1853647" cy="830997"/>
          </a:xfrm>
          <a:prstGeom prst="rect">
            <a:avLst/>
          </a:prstGeom>
          <a:noFill/>
        </p:spPr>
        <p:txBody>
          <a:bodyPr wrap="square">
            <a:spAutoFit/>
          </a:bodyPr>
          <a:lstStyle/>
          <a:p>
            <a:r>
              <a:rPr lang="sv-SE" sz="2400" err="1">
                <a:latin typeface="Bahnschrift Condensed" panose="020B0502040204020203" pitchFamily="34" charset="0"/>
                <a:cs typeface="Arial" panose="020B0604020202020204" pitchFamily="34" charset="0"/>
              </a:rPr>
              <a:t>Listeria</a:t>
            </a:r>
            <a:r>
              <a:rPr lang="sv-SE" sz="2400">
                <a:latin typeface="Bahnschrift Condensed" panose="020B0502040204020203" pitchFamily="34" charset="0"/>
                <a:cs typeface="Arial" panose="020B0604020202020204" pitchFamily="34" charset="0"/>
              </a:rPr>
              <a:t> </a:t>
            </a:r>
            <a:r>
              <a:rPr lang="sv-SE" sz="2400" err="1">
                <a:latin typeface="Bahnschrift Condensed" panose="020B0502040204020203" pitchFamily="34" charset="0"/>
                <a:cs typeface="Arial" panose="020B0604020202020204" pitchFamily="34" charset="0"/>
              </a:rPr>
              <a:t>monocytogenes</a:t>
            </a:r>
            <a:endParaRPr lang="sv-SE" sz="2400">
              <a:latin typeface="Bahnschrift Condensed" panose="020B0502040204020203" pitchFamily="34" charset="0"/>
              <a:cs typeface="Arial" panose="020B0604020202020204" pitchFamily="34" charset="0"/>
            </a:endParaRPr>
          </a:p>
        </p:txBody>
      </p:sp>
      <p:sp>
        <p:nvSpPr>
          <p:cNvPr id="15" name="textruta 14">
            <a:extLst>
              <a:ext uri="{FF2B5EF4-FFF2-40B4-BE49-F238E27FC236}">
                <a16:creationId xmlns:a16="http://schemas.microsoft.com/office/drawing/2014/main" id="{1E8C23C1-4D34-4459-A7A0-1C4A54E57299}"/>
              </a:ext>
            </a:extLst>
          </p:cNvPr>
          <p:cNvSpPr txBox="1"/>
          <p:nvPr/>
        </p:nvSpPr>
        <p:spPr>
          <a:xfrm>
            <a:off x="3436317" y="3193502"/>
            <a:ext cx="1625885"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Salmonella</a:t>
            </a:r>
          </a:p>
        </p:txBody>
      </p:sp>
      <p:sp>
        <p:nvSpPr>
          <p:cNvPr id="17" name="textruta 16">
            <a:extLst>
              <a:ext uri="{FF2B5EF4-FFF2-40B4-BE49-F238E27FC236}">
                <a16:creationId xmlns:a16="http://schemas.microsoft.com/office/drawing/2014/main" id="{D62224D2-0D70-46D4-B62E-1F03B4D21171}"/>
              </a:ext>
            </a:extLst>
          </p:cNvPr>
          <p:cNvSpPr txBox="1"/>
          <p:nvPr/>
        </p:nvSpPr>
        <p:spPr>
          <a:xfrm>
            <a:off x="2419477" y="4270224"/>
            <a:ext cx="1252181"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E. </a:t>
            </a:r>
            <a:r>
              <a:rPr lang="sv-SE" sz="2400" err="1">
                <a:latin typeface="Bahnschrift Condensed" panose="020B0502040204020203" pitchFamily="34" charset="0"/>
                <a:cs typeface="Arial" panose="020B0604020202020204" pitchFamily="34" charset="0"/>
              </a:rPr>
              <a:t>Coli</a:t>
            </a:r>
            <a:endParaRPr lang="sv-SE" sz="2400">
              <a:latin typeface="Bahnschrift Condensed" panose="020B0502040204020203" pitchFamily="34" charset="0"/>
              <a:cs typeface="Arial" panose="020B0604020202020204" pitchFamily="34" charset="0"/>
            </a:endParaRPr>
          </a:p>
        </p:txBody>
      </p:sp>
      <p:sp>
        <p:nvSpPr>
          <p:cNvPr id="19" name="textruta 18">
            <a:extLst>
              <a:ext uri="{FF2B5EF4-FFF2-40B4-BE49-F238E27FC236}">
                <a16:creationId xmlns:a16="http://schemas.microsoft.com/office/drawing/2014/main" id="{85BEC969-BDB4-49AA-A66B-2886663DAC0C}"/>
              </a:ext>
            </a:extLst>
          </p:cNvPr>
          <p:cNvSpPr txBox="1"/>
          <p:nvPr/>
        </p:nvSpPr>
        <p:spPr>
          <a:xfrm>
            <a:off x="5129380" y="3991455"/>
            <a:ext cx="2169540"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Enterobacteriaece</a:t>
            </a:r>
          </a:p>
        </p:txBody>
      </p:sp>
      <p:sp>
        <p:nvSpPr>
          <p:cNvPr id="21" name="textruta 20">
            <a:extLst>
              <a:ext uri="{FF2B5EF4-FFF2-40B4-BE49-F238E27FC236}">
                <a16:creationId xmlns:a16="http://schemas.microsoft.com/office/drawing/2014/main" id="{4AF9BA1D-1E3F-4BAC-9EEF-6AA4895C66B6}"/>
              </a:ext>
            </a:extLst>
          </p:cNvPr>
          <p:cNvSpPr txBox="1"/>
          <p:nvPr/>
        </p:nvSpPr>
        <p:spPr>
          <a:xfrm>
            <a:off x="6987963" y="3608806"/>
            <a:ext cx="1853647"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Campylobacter</a:t>
            </a:r>
          </a:p>
        </p:txBody>
      </p:sp>
      <p:sp>
        <p:nvSpPr>
          <p:cNvPr id="23" name="textruta 22">
            <a:extLst>
              <a:ext uri="{FF2B5EF4-FFF2-40B4-BE49-F238E27FC236}">
                <a16:creationId xmlns:a16="http://schemas.microsoft.com/office/drawing/2014/main" id="{FEDD4FEA-425F-4F9A-8D69-3F2930461D41}"/>
              </a:ext>
            </a:extLst>
          </p:cNvPr>
          <p:cNvSpPr txBox="1"/>
          <p:nvPr/>
        </p:nvSpPr>
        <p:spPr>
          <a:xfrm>
            <a:off x="9578152" y="3828173"/>
            <a:ext cx="2125318"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Bacillus </a:t>
            </a:r>
            <a:r>
              <a:rPr lang="sv-SE" sz="2400" err="1">
                <a:latin typeface="Bahnschrift Condensed" panose="020B0502040204020203" pitchFamily="34" charset="0"/>
                <a:cs typeface="Arial" panose="020B0604020202020204" pitchFamily="34" charset="0"/>
              </a:rPr>
              <a:t>Cereus</a:t>
            </a:r>
            <a:endParaRPr lang="sv-SE" sz="2400">
              <a:latin typeface="Bahnschrift Condensed" panose="020B0502040204020203" pitchFamily="34" charset="0"/>
              <a:cs typeface="Arial" panose="020B0604020202020204" pitchFamily="34" charset="0"/>
            </a:endParaRPr>
          </a:p>
        </p:txBody>
      </p:sp>
      <p:sp>
        <p:nvSpPr>
          <p:cNvPr id="26" name="Rubrik 1">
            <a:extLst>
              <a:ext uri="{FF2B5EF4-FFF2-40B4-BE49-F238E27FC236}">
                <a16:creationId xmlns:a16="http://schemas.microsoft.com/office/drawing/2014/main" id="{29A90183-92A6-42EA-8E90-56002FF986E1}"/>
              </a:ext>
            </a:extLst>
          </p:cNvPr>
          <p:cNvSpPr txBox="1">
            <a:spLocks/>
          </p:cNvSpPr>
          <p:nvPr/>
        </p:nvSpPr>
        <p:spPr>
          <a:xfrm>
            <a:off x="-439731" y="869142"/>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sv-SE" sz="2800" dirty="0">
              <a:latin typeface="Bahnschrift Condensed" panose="020B0502040204020203" pitchFamily="34" charset="0"/>
            </a:endParaRP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419276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4EFB611-B4F8-4C93-86E2-38335AA6B1CF}"/>
              </a:ext>
            </a:extLst>
          </p:cNvPr>
          <p:cNvSpPr txBox="1">
            <a:spLocks/>
          </p:cNvSpPr>
          <p:nvPr/>
        </p:nvSpPr>
        <p:spPr>
          <a:xfrm>
            <a:off x="0" y="939962"/>
            <a:ext cx="2589087" cy="432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Myndighetskontroll   </a:t>
            </a:r>
          </a:p>
        </p:txBody>
      </p:sp>
      <p:pic>
        <p:nvPicPr>
          <p:cNvPr id="4" name="Bildobjekt 3">
            <a:extLst>
              <a:ext uri="{FF2B5EF4-FFF2-40B4-BE49-F238E27FC236}">
                <a16:creationId xmlns:a16="http://schemas.microsoft.com/office/drawing/2014/main" id="{8F64426D-729C-4A7F-A0ED-061893897A53}"/>
              </a:ext>
            </a:extLst>
          </p:cNvPr>
          <p:cNvPicPr>
            <a:picLocks noChangeAspect="1"/>
          </p:cNvPicPr>
          <p:nvPr/>
        </p:nvPicPr>
        <p:blipFill>
          <a:blip r:embed="rId3"/>
          <a:stretch>
            <a:fillRect/>
          </a:stretch>
        </p:blipFill>
        <p:spPr>
          <a:xfrm>
            <a:off x="0" y="432682"/>
            <a:ext cx="2402032" cy="432854"/>
          </a:xfrm>
          <a:prstGeom prst="rect">
            <a:avLst/>
          </a:prstGeom>
        </p:spPr>
      </p:pic>
      <p:sp>
        <p:nvSpPr>
          <p:cNvPr id="6" name="Platshållare för innehåll 2">
            <a:extLst>
              <a:ext uri="{FF2B5EF4-FFF2-40B4-BE49-F238E27FC236}">
                <a16:creationId xmlns:a16="http://schemas.microsoft.com/office/drawing/2014/main" id="{D840F796-E750-48BA-AA20-952AD0C23827}"/>
              </a:ext>
            </a:extLst>
          </p:cNvPr>
          <p:cNvSpPr txBox="1">
            <a:spLocks/>
          </p:cNvSpPr>
          <p:nvPr/>
        </p:nvSpPr>
        <p:spPr>
          <a:xfrm>
            <a:off x="3010997" y="865536"/>
            <a:ext cx="7862649"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sv-SE" sz="2000" i="1">
                <a:latin typeface="Arial" panose="020B0604020202020204" pitchFamily="34" charset="0"/>
                <a:ea typeface="Calibri" panose="020F0502020204030204" pitchFamily="34" charset="0"/>
                <a:cs typeface="Arial" panose="020B0604020202020204" pitchFamily="34" charset="0"/>
              </a:rPr>
              <a:t>Innan man startar sin verksamhet måste den registreras eller godkännas enligt livsmedelslagstiftningen. </a:t>
            </a:r>
          </a:p>
          <a:p>
            <a:pPr marL="0" indent="0">
              <a:lnSpc>
                <a:spcPct val="150000"/>
              </a:lnSpc>
              <a:spcBef>
                <a:spcPts val="0"/>
              </a:spcBef>
              <a:buNone/>
            </a:pPr>
            <a:r>
              <a:rPr lang="sv-SE">
                <a:latin typeface="Bahnschrift Condensed" panose="020B0502040204020203" pitchFamily="34" charset="0"/>
                <a:cs typeface="Arial" panose="020B0604020202020204" pitchFamily="34" charset="0"/>
              </a:rPr>
              <a:t>Länsstyrelsen</a:t>
            </a:r>
          </a:p>
          <a:p>
            <a:pPr marL="0" indent="0">
              <a:lnSpc>
                <a:spcPct val="150000"/>
              </a:lnSpc>
              <a:spcBef>
                <a:spcPts val="0"/>
              </a:spcBef>
              <a:buNone/>
            </a:pPr>
            <a:r>
              <a:rPr lang="sv-SE" sz="1800">
                <a:latin typeface="Arial" panose="020B0604020202020204" pitchFamily="34" charset="0"/>
                <a:cs typeface="Arial" panose="020B0604020202020204" pitchFamily="34" charset="0"/>
              </a:rPr>
              <a:t>Ansökan om godkännande för primärproduktion och </a:t>
            </a:r>
            <a:r>
              <a:rPr lang="sv-SE" sz="1800" err="1">
                <a:latin typeface="Arial" panose="020B0604020202020204" pitchFamily="34" charset="0"/>
                <a:cs typeface="Arial" panose="020B0604020202020204" pitchFamily="34" charset="0"/>
              </a:rPr>
              <a:t>groddning</a:t>
            </a:r>
            <a:endParaRPr lang="sv-SE" sz="1800">
              <a:latin typeface="Arial" panose="020B0604020202020204" pitchFamily="34" charset="0"/>
              <a:cs typeface="Arial" panose="020B0604020202020204" pitchFamily="34" charset="0"/>
            </a:endParaRPr>
          </a:p>
          <a:p>
            <a:pPr marL="0" indent="0">
              <a:lnSpc>
                <a:spcPct val="150000"/>
              </a:lnSpc>
              <a:spcBef>
                <a:spcPts val="0"/>
              </a:spcBef>
              <a:buNone/>
            </a:pPr>
            <a:r>
              <a:rPr lang="sv-SE">
                <a:latin typeface="Bahnschrift Condensed" panose="020B0502040204020203" pitchFamily="34" charset="0"/>
                <a:cs typeface="Arial" panose="020B0604020202020204" pitchFamily="34" charset="0"/>
              </a:rPr>
              <a:t>Kommunen</a:t>
            </a:r>
          </a:p>
          <a:p>
            <a:pPr marL="0" indent="0">
              <a:lnSpc>
                <a:spcPct val="150000"/>
              </a:lnSpc>
              <a:spcBef>
                <a:spcPts val="0"/>
              </a:spcBef>
              <a:buNone/>
            </a:pPr>
            <a:r>
              <a:rPr lang="sv-SE" sz="1800">
                <a:latin typeface="Arial" panose="020B0604020202020204" pitchFamily="34" charset="0"/>
                <a:cs typeface="Arial" panose="020B0604020202020204" pitchFamily="34" charset="0"/>
              </a:rPr>
              <a:t>Registrerar anläggningar med lägre riskklass, ej animalier. Livsmedel får börja säljas två veckor efter registrering, utan krav på godkännande.</a:t>
            </a:r>
          </a:p>
          <a:p>
            <a:pPr marL="0" indent="0">
              <a:lnSpc>
                <a:spcPct val="150000"/>
              </a:lnSpc>
              <a:spcBef>
                <a:spcPts val="0"/>
              </a:spcBef>
              <a:buNone/>
            </a:pPr>
            <a:r>
              <a:rPr lang="sv-SE">
                <a:latin typeface="Bahnschrift Condensed" panose="020B0502040204020203" pitchFamily="34" charset="0"/>
                <a:cs typeface="Arial" panose="020B0604020202020204" pitchFamily="34" charset="0"/>
              </a:rPr>
              <a:t>Livsmedelsverket</a:t>
            </a:r>
          </a:p>
          <a:p>
            <a:pPr marL="0" indent="0">
              <a:lnSpc>
                <a:spcPct val="150000"/>
              </a:lnSpc>
              <a:spcBef>
                <a:spcPts val="0"/>
              </a:spcBef>
              <a:buNone/>
            </a:pPr>
            <a:r>
              <a:rPr lang="sv-SE" sz="1800">
                <a:latin typeface="Arial" panose="020B0604020202020204" pitchFamily="34" charset="0"/>
                <a:cs typeface="Arial" panose="020B0604020202020204" pitchFamily="34" charset="0"/>
              </a:rPr>
              <a:t>Godkänner anläggningar med produktion av livsmedel med animaliskt ursprung. Livsmedel får inte säljas innan godkännande.</a:t>
            </a:r>
          </a:p>
          <a:p>
            <a:pPr marL="0" indent="0">
              <a:lnSpc>
                <a:spcPct val="150000"/>
              </a:lnSpc>
              <a:buNone/>
            </a:pPr>
            <a:endParaRPr lang="sv-SE"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170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ryggmat.net/images/bakteri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339" y="449054"/>
            <a:ext cx="2047875" cy="5267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2669786" y="1505397"/>
            <a:ext cx="5307150" cy="3570208"/>
          </a:xfrm>
          <a:prstGeom prst="rect">
            <a:avLst/>
          </a:prstGeom>
          <a:noFill/>
        </p:spPr>
        <p:txBody>
          <a:bodyPr wrap="square" rtlCol="0">
            <a:spAutoFit/>
          </a:bodyPr>
          <a:lstStyle/>
          <a:p>
            <a:r>
              <a:rPr lang="sv-SE" sz="2800">
                <a:latin typeface="Bahnschrift Condensed" panose="020B0502040204020203" pitchFamily="34" charset="0"/>
              </a:rPr>
              <a:t>Bakteriernas livsbetingelser</a:t>
            </a:r>
          </a:p>
          <a:p>
            <a:r>
              <a:rPr lang="sv-SE" sz="2400"/>
              <a:t> </a:t>
            </a:r>
            <a:endParaRPr lang="sv-SE">
              <a:latin typeface="Arial" panose="020B0604020202020204" pitchFamily="34" charset="0"/>
              <a:cs typeface="Arial" panose="020B0604020202020204" pitchFamily="34" charset="0"/>
            </a:endParaRPr>
          </a:p>
          <a:p>
            <a:pPr marL="285750" indent="-285750">
              <a:buFont typeface="Wingdings" pitchFamily="2" charset="2"/>
              <a:buChar char="ü"/>
            </a:pPr>
            <a:r>
              <a:rPr lang="sv-SE">
                <a:latin typeface="Arial" panose="020B0604020202020204" pitchFamily="34" charset="0"/>
                <a:cs typeface="Arial" panose="020B0604020202020204" pitchFamily="34" charset="0"/>
              </a:rPr>
              <a:t>Näring</a:t>
            </a:r>
          </a:p>
          <a:p>
            <a:pPr marL="285750" indent="-285750">
              <a:buFont typeface="Wingdings" pitchFamily="2" charset="2"/>
              <a:buChar char="ü"/>
            </a:pPr>
            <a:r>
              <a:rPr lang="sv-SE">
                <a:latin typeface="Arial" panose="020B0604020202020204" pitchFamily="34" charset="0"/>
                <a:cs typeface="Arial" panose="020B0604020202020204" pitchFamily="34" charset="0"/>
              </a:rPr>
              <a:t>Temperatur</a:t>
            </a:r>
          </a:p>
          <a:p>
            <a:pPr marL="285750" indent="-285750">
              <a:buFont typeface="Wingdings" pitchFamily="2" charset="2"/>
              <a:buChar char="ü"/>
            </a:pPr>
            <a:r>
              <a:rPr lang="sv-SE">
                <a:latin typeface="Arial" panose="020B0604020202020204" pitchFamily="34" charset="0"/>
                <a:cs typeface="Arial" panose="020B0604020202020204" pitchFamily="34" charset="0"/>
              </a:rPr>
              <a:t>Vatten</a:t>
            </a:r>
          </a:p>
          <a:p>
            <a:pPr marL="285750" indent="-285750">
              <a:buFont typeface="Wingdings" pitchFamily="2" charset="2"/>
              <a:buChar char="ü"/>
            </a:pPr>
            <a:r>
              <a:rPr lang="sv-SE">
                <a:latin typeface="Arial" panose="020B0604020202020204" pitchFamily="34" charset="0"/>
                <a:cs typeface="Arial" panose="020B0604020202020204" pitchFamily="34" charset="0"/>
              </a:rPr>
              <a:t>Syre</a:t>
            </a:r>
          </a:p>
          <a:p>
            <a:pPr marL="285750" indent="-285750">
              <a:buFont typeface="Wingdings" pitchFamily="2" charset="2"/>
              <a:buChar char="ü"/>
            </a:pPr>
            <a:r>
              <a:rPr lang="sv-SE">
                <a:latin typeface="Arial" panose="020B0604020202020204" pitchFamily="34" charset="0"/>
                <a:cs typeface="Arial" panose="020B0604020202020204" pitchFamily="34" charset="0"/>
              </a:rPr>
              <a:t>Surhetsgrad</a:t>
            </a:r>
          </a:p>
          <a:p>
            <a:endParaRPr lang="sv-SE" sz="2400"/>
          </a:p>
          <a:p>
            <a:pPr marL="285750" indent="-285750">
              <a:buFont typeface="Wingdings" pitchFamily="2" charset="2"/>
              <a:buChar char="ü"/>
            </a:pPr>
            <a:endParaRPr lang="sv-SE" sz="2400"/>
          </a:p>
          <a:p>
            <a:pPr marL="285750" indent="-285750">
              <a:buFont typeface="Wingdings" pitchFamily="2" charset="2"/>
              <a:buChar char="ü"/>
            </a:pPr>
            <a:r>
              <a:rPr lang="sv-SE" b="1">
                <a:solidFill>
                  <a:schemeClr val="accent1">
                    <a:lumMod val="75000"/>
                  </a:schemeClr>
                </a:solidFill>
                <a:latin typeface="Arial" panose="020B0604020202020204" pitchFamily="34" charset="0"/>
                <a:cs typeface="Arial" panose="020B0604020202020204" pitchFamily="34" charset="0"/>
              </a:rPr>
              <a:t>Aeroba</a:t>
            </a:r>
            <a:r>
              <a:rPr lang="sv-SE">
                <a:solidFill>
                  <a:schemeClr val="accent1">
                    <a:lumMod val="75000"/>
                  </a:schemeClr>
                </a:solidFill>
                <a:latin typeface="Arial" panose="020B0604020202020204" pitchFamily="34" charset="0"/>
                <a:cs typeface="Arial" panose="020B0604020202020204" pitchFamily="34" charset="0"/>
              </a:rPr>
              <a:t>-</a:t>
            </a:r>
            <a:r>
              <a:rPr lang="sv-SE">
                <a:latin typeface="Arial" panose="020B0604020202020204" pitchFamily="34" charset="0"/>
                <a:cs typeface="Arial" panose="020B0604020202020204" pitchFamily="34" charset="0"/>
              </a:rPr>
              <a:t> växer i närvaro av syre</a:t>
            </a:r>
          </a:p>
          <a:p>
            <a:pPr marL="285750" indent="-285750">
              <a:buFont typeface="Wingdings" pitchFamily="2" charset="2"/>
              <a:buChar char="ü"/>
            </a:pPr>
            <a:r>
              <a:rPr lang="sv-SE" b="1">
                <a:solidFill>
                  <a:schemeClr val="accent2">
                    <a:lumMod val="50000"/>
                  </a:schemeClr>
                </a:solidFill>
                <a:latin typeface="Arial" panose="020B0604020202020204" pitchFamily="34" charset="0"/>
                <a:cs typeface="Arial" panose="020B0604020202020204" pitchFamily="34" charset="0"/>
              </a:rPr>
              <a:t>Anaeroba</a:t>
            </a:r>
            <a:r>
              <a:rPr lang="sv-SE">
                <a:latin typeface="Arial" panose="020B0604020202020204" pitchFamily="34" charset="0"/>
                <a:cs typeface="Arial" panose="020B0604020202020204" pitchFamily="34" charset="0"/>
              </a:rPr>
              <a:t>- växer </a:t>
            </a:r>
            <a:r>
              <a:rPr lang="sv-SE" u="sng">
                <a:latin typeface="Arial" panose="020B0604020202020204" pitchFamily="34" charset="0"/>
                <a:cs typeface="Arial" panose="020B0604020202020204" pitchFamily="34" charset="0"/>
              </a:rPr>
              <a:t>utan</a:t>
            </a:r>
            <a:r>
              <a:rPr lang="sv-SE">
                <a:latin typeface="Arial" panose="020B0604020202020204" pitchFamily="34" charset="0"/>
                <a:cs typeface="Arial" panose="020B0604020202020204" pitchFamily="34" charset="0"/>
              </a:rPr>
              <a:t> närvaro av fritt syre</a:t>
            </a:r>
          </a:p>
        </p:txBody>
      </p:sp>
      <p:sp>
        <p:nvSpPr>
          <p:cNvPr id="2" name="textruta 1"/>
          <p:cNvSpPr txBox="1"/>
          <p:nvPr/>
        </p:nvSpPr>
        <p:spPr>
          <a:xfrm>
            <a:off x="7557601" y="5907461"/>
            <a:ext cx="1716960" cy="276999"/>
          </a:xfrm>
          <a:prstGeom prst="rect">
            <a:avLst/>
          </a:prstGeom>
          <a:noFill/>
        </p:spPr>
        <p:txBody>
          <a:bodyPr wrap="square" rtlCol="0">
            <a:spAutoFit/>
          </a:bodyPr>
          <a:lstStyle/>
          <a:p>
            <a:r>
              <a:rPr lang="sv-SE" sz="1200"/>
              <a:t>Källa: www.tryggmat.net </a:t>
            </a:r>
          </a:p>
        </p:txBody>
      </p:sp>
      <p:pic>
        <p:nvPicPr>
          <p:cNvPr id="9" name="Bildobjekt 8">
            <a:extLst>
              <a:ext uri="{FF2B5EF4-FFF2-40B4-BE49-F238E27FC236}">
                <a16:creationId xmlns:a16="http://schemas.microsoft.com/office/drawing/2014/main" id="{62726C7D-A5C7-4889-BF71-48659E516B1B}"/>
              </a:ext>
            </a:extLst>
          </p:cNvPr>
          <p:cNvPicPr>
            <a:picLocks noChangeAspect="1"/>
          </p:cNvPicPr>
          <p:nvPr/>
        </p:nvPicPr>
        <p:blipFill>
          <a:blip r:embed="rId4"/>
          <a:stretch>
            <a:fillRect/>
          </a:stretch>
        </p:blipFill>
        <p:spPr>
          <a:xfrm>
            <a:off x="0" y="432682"/>
            <a:ext cx="2402032" cy="432854"/>
          </a:xfrm>
          <a:prstGeom prst="rect">
            <a:avLst/>
          </a:prstGeom>
        </p:spPr>
      </p:pic>
      <p:sp>
        <p:nvSpPr>
          <p:cNvPr id="11" name="Rubrik 1">
            <a:extLst>
              <a:ext uri="{FF2B5EF4-FFF2-40B4-BE49-F238E27FC236}">
                <a16:creationId xmlns:a16="http://schemas.microsoft.com/office/drawing/2014/main" id="{93CE44DC-C44E-4200-8F83-4451A0CE5C37}"/>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Mikrobiologi </a:t>
            </a:r>
            <a:r>
              <a:rPr lang="sv-SE" sz="2400">
                <a:latin typeface="Bahnschrift Condensed" panose="020B0502040204020203" pitchFamily="34" charset="0"/>
              </a:rPr>
              <a:t> </a:t>
            </a:r>
          </a:p>
        </p:txBody>
      </p:sp>
    </p:spTree>
    <p:extLst>
      <p:ext uri="{BB962C8B-B14F-4D97-AF65-F5344CB8AC3E}">
        <p14:creationId xmlns:p14="http://schemas.microsoft.com/office/powerpoint/2010/main" val="1532382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9702C5C-7500-4DD5-A485-D75CB631C465}"/>
              </a:ext>
            </a:extLst>
          </p:cNvPr>
          <p:cNvSpPr/>
          <p:nvPr/>
        </p:nvSpPr>
        <p:spPr>
          <a:xfrm>
            <a:off x="447400" y="3040655"/>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B0A79689-3E46-46CC-B658-AB7D88603606}"/>
              </a:ext>
            </a:extLst>
          </p:cNvPr>
          <p:cNvSpPr/>
          <p:nvPr/>
        </p:nvSpPr>
        <p:spPr>
          <a:xfrm>
            <a:off x="4459037" y="865536"/>
            <a:ext cx="1853647" cy="1745152"/>
          </a:xfrm>
          <a:prstGeom prst="ellipse">
            <a:avLst/>
          </a:prstGeom>
          <a:solidFill>
            <a:srgbClr val="CEC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latin typeface="Bahnschrift Condensed" panose="020B0502040204020203" pitchFamily="34" charset="0"/>
            </a:endParaRPr>
          </a:p>
        </p:txBody>
      </p:sp>
      <p:sp>
        <p:nvSpPr>
          <p:cNvPr id="6" name="textruta 5">
            <a:extLst>
              <a:ext uri="{FF2B5EF4-FFF2-40B4-BE49-F238E27FC236}">
                <a16:creationId xmlns:a16="http://schemas.microsoft.com/office/drawing/2014/main" id="{D1A26E4D-81CD-4DBA-96F3-4B424CD57054}"/>
              </a:ext>
            </a:extLst>
          </p:cNvPr>
          <p:cNvSpPr txBox="1"/>
          <p:nvPr/>
        </p:nvSpPr>
        <p:spPr>
          <a:xfrm>
            <a:off x="4520858" y="1322613"/>
            <a:ext cx="1853647" cy="830997"/>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Listeria </a:t>
            </a:r>
            <a:r>
              <a:rPr lang="sv-SE" sz="2400" err="1">
                <a:latin typeface="Bahnschrift Condensed" panose="020B0502040204020203" pitchFamily="34" charset="0"/>
                <a:cs typeface="Arial" panose="020B0604020202020204" pitchFamily="34" charset="0"/>
              </a:rPr>
              <a:t>monocytogenes</a:t>
            </a:r>
            <a:endParaRPr lang="sv-SE" sz="2400">
              <a:latin typeface="Bahnschrift Condensed" panose="020B0502040204020203" pitchFamily="34" charset="0"/>
              <a:cs typeface="Arial" panose="020B0604020202020204" pitchFamily="34" charset="0"/>
            </a:endParaRPr>
          </a:p>
        </p:txBody>
      </p:sp>
      <p:pic>
        <p:nvPicPr>
          <p:cNvPr id="8" name="Bildobjekt 7">
            <a:extLst>
              <a:ext uri="{FF2B5EF4-FFF2-40B4-BE49-F238E27FC236}">
                <a16:creationId xmlns:a16="http://schemas.microsoft.com/office/drawing/2014/main" id="{CCE7E106-ED17-4C75-9E28-30E70B332E08}"/>
              </a:ext>
            </a:extLst>
          </p:cNvPr>
          <p:cNvPicPr>
            <a:picLocks noChangeAspect="1"/>
          </p:cNvPicPr>
          <p:nvPr/>
        </p:nvPicPr>
        <p:blipFill>
          <a:blip r:embed="rId3"/>
          <a:stretch>
            <a:fillRect/>
          </a:stretch>
        </p:blipFill>
        <p:spPr>
          <a:xfrm>
            <a:off x="0" y="432682"/>
            <a:ext cx="2402032" cy="432854"/>
          </a:xfrm>
          <a:prstGeom prst="rect">
            <a:avLst/>
          </a:prstGeom>
        </p:spPr>
      </p:pic>
      <p:sp>
        <p:nvSpPr>
          <p:cNvPr id="11" name="textruta 10">
            <a:extLst>
              <a:ext uri="{FF2B5EF4-FFF2-40B4-BE49-F238E27FC236}">
                <a16:creationId xmlns:a16="http://schemas.microsoft.com/office/drawing/2014/main" id="{FBACE6FF-9313-4BA1-BB5F-78D67F5B5F0B}"/>
              </a:ext>
            </a:extLst>
          </p:cNvPr>
          <p:cNvSpPr txBox="1"/>
          <p:nvPr/>
        </p:nvSpPr>
        <p:spPr>
          <a:xfrm>
            <a:off x="6615723" y="1141598"/>
            <a:ext cx="4049704" cy="1200329"/>
          </a:xfrm>
          <a:prstGeom prst="rect">
            <a:avLst/>
          </a:prstGeom>
          <a:noFill/>
          <a:ln>
            <a:solidFill>
              <a:srgbClr val="DBD0BB"/>
            </a:solidFill>
          </a:ln>
        </p:spPr>
        <p:txBody>
          <a:bodyPr wrap="square">
            <a:spAutoFit/>
          </a:bodyPr>
          <a:lstStyle/>
          <a:p>
            <a:r>
              <a:rPr lang="sv-SE" i="1">
                <a:latin typeface="Arial" panose="020B0604020202020204" pitchFamily="34" charset="0"/>
                <a:cs typeface="Arial" panose="020B0604020202020204" pitchFamily="34" charset="0"/>
              </a:rPr>
              <a:t>Bakterie som kan föröka sig både i syrefri miljö och kyla</a:t>
            </a:r>
          </a:p>
          <a:p>
            <a:r>
              <a:rPr lang="sv-SE" i="1">
                <a:latin typeface="Arial" panose="020B0604020202020204" pitchFamily="34" charset="0"/>
                <a:cs typeface="Arial" panose="020B0604020202020204" pitchFamily="34" charset="0"/>
              </a:rPr>
              <a:t>Främst farlig för personer med nedsatt immunförsvar och gravida</a:t>
            </a:r>
          </a:p>
        </p:txBody>
      </p:sp>
      <p:sp>
        <p:nvSpPr>
          <p:cNvPr id="13" name="textruta 12">
            <a:extLst>
              <a:ext uri="{FF2B5EF4-FFF2-40B4-BE49-F238E27FC236}">
                <a16:creationId xmlns:a16="http://schemas.microsoft.com/office/drawing/2014/main" id="{F3DC9815-3CB7-4F44-A267-515386A8E74A}"/>
              </a:ext>
            </a:extLst>
          </p:cNvPr>
          <p:cNvSpPr txBox="1"/>
          <p:nvPr/>
        </p:nvSpPr>
        <p:spPr>
          <a:xfrm>
            <a:off x="962177" y="3057027"/>
            <a:ext cx="3286383" cy="3047501"/>
          </a:xfrm>
          <a:prstGeom prst="rect">
            <a:avLst/>
          </a:prstGeom>
          <a:noFill/>
          <a:effectLst>
            <a:softEdge rad="63500"/>
          </a:effectLst>
        </p:spPr>
        <p:txBody>
          <a:bodyPr wrap="square">
            <a:spAutoFit/>
          </a:bodyPr>
          <a:lstStyle/>
          <a:p>
            <a:pPr>
              <a:lnSpc>
                <a:spcPct val="150000"/>
              </a:lnSpc>
            </a:pPr>
            <a:r>
              <a:rPr lang="sv-SE" u="sng">
                <a:latin typeface="Arial" panose="020B0604020202020204" pitchFamily="34" charset="0"/>
                <a:cs typeface="Arial" panose="020B0604020202020204" pitchFamily="34" charset="0"/>
              </a:rPr>
              <a:t>Förekommer i</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I jord, vatten och i tarmen hos många däggdjur inkl. människan.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Mjölkprodukter, köttvaror, fisk, gravad, rökt lax, skaldjur, dessertostar, färdigrätter, förpackade charkvaror såsom smörgåspålägg</a:t>
            </a:r>
            <a:r>
              <a:rPr lang="sv-SE" sz="1600">
                <a:solidFill>
                  <a:srgbClr val="000000"/>
                </a:solidFill>
                <a:latin typeface="Arial" panose="020B0604020202020204" pitchFamily="34" charset="0"/>
                <a:cs typeface="Arial" panose="020B0604020202020204" pitchFamily="34" charset="0"/>
              </a:rPr>
              <a:t> eller </a:t>
            </a:r>
            <a:r>
              <a:rPr lang="sv-SE" sz="1600" b="0" i="0" u="none" strike="noStrike" baseline="0">
                <a:solidFill>
                  <a:srgbClr val="000000"/>
                </a:solidFill>
                <a:latin typeface="Arial" panose="020B0604020202020204" pitchFamily="34" charset="0"/>
                <a:cs typeface="Arial" panose="020B0604020202020204" pitchFamily="34" charset="0"/>
              </a:rPr>
              <a:t>vegetabilier. </a:t>
            </a:r>
            <a:endParaRPr lang="sv-SE" sz="1600">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48BF101B-C421-4A62-8E83-766A905A9D25}"/>
              </a:ext>
            </a:extLst>
          </p:cNvPr>
          <p:cNvSpPr txBox="1"/>
          <p:nvPr/>
        </p:nvSpPr>
        <p:spPr>
          <a:xfrm>
            <a:off x="4879439" y="3057027"/>
            <a:ext cx="2866490" cy="1939505"/>
          </a:xfrm>
          <a:prstGeom prst="rect">
            <a:avLst/>
          </a:prstGeom>
          <a:noFill/>
          <a:effectLst>
            <a:softEdge rad="63500"/>
          </a:effectLst>
        </p:spPr>
        <p:txBody>
          <a:bodyPr wrap="square">
            <a:spAutoFit/>
          </a:bodyPr>
          <a:lstStyle/>
          <a:p>
            <a:pPr>
              <a:lnSpc>
                <a:spcPct val="150000"/>
              </a:lnSpc>
            </a:pPr>
            <a:r>
              <a:rPr lang="sv-SE" u="sng">
                <a:latin typeface="Arial" panose="020B0604020202020204" pitchFamily="34" charset="0"/>
                <a:cs typeface="Arial" panose="020B0604020202020204" pitchFamily="34" charset="0"/>
              </a:rPr>
              <a:t>Sprids vid</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Bakterietillväxt även i kyla. För lång förvaringstid kan medföra mycket bakterier. 	</a:t>
            </a:r>
          </a:p>
        </p:txBody>
      </p:sp>
      <p:sp>
        <p:nvSpPr>
          <p:cNvPr id="21" name="textruta 20">
            <a:extLst>
              <a:ext uri="{FF2B5EF4-FFF2-40B4-BE49-F238E27FC236}">
                <a16:creationId xmlns:a16="http://schemas.microsoft.com/office/drawing/2014/main" id="{D3777E2F-95AA-47B0-B2E7-5111BB081AAB}"/>
              </a:ext>
            </a:extLst>
          </p:cNvPr>
          <p:cNvSpPr txBox="1"/>
          <p:nvPr/>
        </p:nvSpPr>
        <p:spPr>
          <a:xfrm>
            <a:off x="8376808" y="3172806"/>
            <a:ext cx="3286382" cy="2588529"/>
          </a:xfrm>
          <a:prstGeom prst="rect">
            <a:avLst/>
          </a:prstGeom>
          <a:noFill/>
        </p:spPr>
        <p:txBody>
          <a:bodyPr wrap="square">
            <a:spAutoFit/>
          </a:bodyPr>
          <a:lstStyle/>
          <a:p>
            <a:r>
              <a:rPr lang="sv-SE"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Korta </a:t>
            </a:r>
            <a:r>
              <a:rPr lang="sv-SE" sz="1600">
                <a:solidFill>
                  <a:srgbClr val="000000"/>
                </a:solidFill>
                <a:latin typeface="Arial" panose="020B0604020202020204" pitchFamily="34" charset="0"/>
                <a:cs typeface="Arial" panose="020B0604020202020204" pitchFamily="34" charset="0"/>
              </a:rPr>
              <a:t>hållbarhets</a:t>
            </a:r>
            <a:r>
              <a:rPr lang="sv-SE" sz="1600" b="0" i="0" u="none" strike="noStrike" baseline="0">
                <a:solidFill>
                  <a:srgbClr val="000000"/>
                </a:solidFill>
                <a:latin typeface="Arial" panose="020B0604020202020204" pitchFamily="34" charset="0"/>
                <a:cs typeface="Arial" panose="020B0604020202020204" pitchFamily="34" charset="0"/>
              </a:rPr>
              <a:t>tider, äta råa livsmedel när de är färska,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upphettning till minst + 70° C</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Undvika ostar gjorda på opastöriserad mjölk och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även vissa dessertostar. </a:t>
            </a:r>
            <a:r>
              <a:rPr lang="sv-SE" sz="1800" b="0" i="0" u="none" strike="noStrike" baseline="0">
                <a:solidFill>
                  <a:srgbClr val="000000"/>
                </a:solidFill>
                <a:latin typeface="Calibri" panose="020F0502020204030204" pitchFamily="34" charset="0"/>
              </a:rPr>
              <a:t>	</a:t>
            </a:r>
          </a:p>
        </p:txBody>
      </p:sp>
      <p:sp>
        <p:nvSpPr>
          <p:cNvPr id="22" name="Rubrik 1">
            <a:extLst>
              <a:ext uri="{FF2B5EF4-FFF2-40B4-BE49-F238E27FC236}">
                <a16:creationId xmlns:a16="http://schemas.microsoft.com/office/drawing/2014/main" id="{674CC8A8-B4A3-48A1-B6DF-67548583A8A1}"/>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sv-SE" sz="2400" dirty="0">
              <a:latin typeface="Bahnschrift Condensed" panose="020B0502040204020203" pitchFamily="34" charset="0"/>
            </a:endParaRPr>
          </a:p>
          <a:p>
            <a:pPr algn="r"/>
            <a:r>
              <a:rPr lang="sv-SE" sz="2400" dirty="0">
                <a:latin typeface="Bahnschrift Condensed" panose="020B0502040204020203" pitchFamily="34" charset="0"/>
              </a:rPr>
              <a:t>Mikroorganismer </a:t>
            </a:r>
          </a:p>
        </p:txBody>
      </p:sp>
      <p:cxnSp>
        <p:nvCxnSpPr>
          <p:cNvPr id="27" name="Rak koppling 26">
            <a:extLst>
              <a:ext uri="{FF2B5EF4-FFF2-40B4-BE49-F238E27FC236}">
                <a16:creationId xmlns:a16="http://schemas.microsoft.com/office/drawing/2014/main" id="{F88B48B4-0494-4CA6-909E-FA5A40006FCE}"/>
              </a:ext>
            </a:extLst>
          </p:cNvPr>
          <p:cNvCxnSpPr/>
          <p:nvPr/>
        </p:nvCxnSpPr>
        <p:spPr>
          <a:xfrm>
            <a:off x="4248560"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D3E1D99C-E605-4789-9B3B-CDF593DF9FB0}"/>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024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215EC811-5268-45F4-918D-04092CC59B85}"/>
              </a:ext>
            </a:extLst>
          </p:cNvPr>
          <p:cNvSpPr/>
          <p:nvPr/>
        </p:nvSpPr>
        <p:spPr>
          <a:xfrm>
            <a:off x="447400" y="3040655"/>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2467EE9C-8B1B-48E0-8233-CE65D3BCA62E}"/>
              </a:ext>
            </a:extLst>
          </p:cNvPr>
          <p:cNvSpPr>
            <a:spLocks noGrp="1"/>
          </p:cNvSpPr>
          <p:nvPr>
            <p:ph sz="half" idx="1"/>
          </p:nvPr>
        </p:nvSpPr>
        <p:spPr>
          <a:xfrm>
            <a:off x="6019801" y="1922009"/>
            <a:ext cx="5181600" cy="533515"/>
          </a:xfrm>
        </p:spPr>
        <p:txBody>
          <a:bodyPr>
            <a:normAutofit/>
          </a:bodyPr>
          <a:lstStyle/>
          <a:p>
            <a:pPr marL="0" indent="0" algn="l">
              <a:buNone/>
            </a:pPr>
            <a:r>
              <a:rPr lang="sv-SE" sz="1800" b="0" i="0" u="none" strike="noStrike" baseline="0">
                <a:solidFill>
                  <a:srgbClr val="000000"/>
                </a:solidFill>
                <a:latin typeface="Calibri" panose="020F0502020204030204" pitchFamily="34" charset="0"/>
              </a:rPr>
              <a:t>	</a:t>
            </a:r>
          </a:p>
          <a:p>
            <a:endParaRPr lang="sv-SE" i="1"/>
          </a:p>
          <a:p>
            <a:pPr marL="0" indent="0">
              <a:buNone/>
            </a:pPr>
            <a:endParaRPr lang="sv-SE"/>
          </a:p>
        </p:txBody>
      </p:sp>
      <p:sp>
        <p:nvSpPr>
          <p:cNvPr id="5" name="Ellips 4">
            <a:extLst>
              <a:ext uri="{FF2B5EF4-FFF2-40B4-BE49-F238E27FC236}">
                <a16:creationId xmlns:a16="http://schemas.microsoft.com/office/drawing/2014/main" id="{6E6B5AD2-4106-4602-8DD2-C58EC7AC7FFE}"/>
              </a:ext>
            </a:extLst>
          </p:cNvPr>
          <p:cNvSpPr/>
          <p:nvPr/>
        </p:nvSpPr>
        <p:spPr>
          <a:xfrm>
            <a:off x="4981939" y="818112"/>
            <a:ext cx="1853647" cy="1745152"/>
          </a:xfrm>
          <a:prstGeom prst="ellipse">
            <a:avLst/>
          </a:prstGeom>
          <a:solidFill>
            <a:srgbClr val="E1D8C5"/>
          </a:solidFill>
          <a:ln>
            <a:solidFill>
              <a:srgbClr val="E1D8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Bahnschrift Condensed" panose="020B0502040204020203" pitchFamily="34" charset="0"/>
            </a:endParaRPr>
          </a:p>
        </p:txBody>
      </p:sp>
      <p:sp>
        <p:nvSpPr>
          <p:cNvPr id="6" name="textruta 5">
            <a:extLst>
              <a:ext uri="{FF2B5EF4-FFF2-40B4-BE49-F238E27FC236}">
                <a16:creationId xmlns:a16="http://schemas.microsoft.com/office/drawing/2014/main" id="{FC198EA8-7D93-45A9-BC2E-9F39228219A6}"/>
              </a:ext>
            </a:extLst>
          </p:cNvPr>
          <p:cNvSpPr txBox="1"/>
          <p:nvPr/>
        </p:nvSpPr>
        <p:spPr>
          <a:xfrm>
            <a:off x="5095819" y="1353253"/>
            <a:ext cx="1625885" cy="523220"/>
          </a:xfrm>
          <a:prstGeom prst="rect">
            <a:avLst/>
          </a:prstGeom>
          <a:noFill/>
        </p:spPr>
        <p:txBody>
          <a:bodyPr wrap="square">
            <a:spAutoFit/>
          </a:bodyPr>
          <a:lstStyle/>
          <a:p>
            <a:r>
              <a:rPr lang="sv-SE" sz="2800">
                <a:latin typeface="Bahnschrift Condensed" panose="020B0502040204020203" pitchFamily="34" charset="0"/>
                <a:cs typeface="Arial" panose="020B0604020202020204" pitchFamily="34" charset="0"/>
              </a:rPr>
              <a:t>Salmonella</a:t>
            </a:r>
            <a:endParaRPr lang="sv-SE">
              <a:latin typeface="Bahnschrift Condensed" panose="020B0502040204020203" pitchFamily="34" charset="0"/>
              <a:cs typeface="Arial" panose="020B0604020202020204" pitchFamily="34" charset="0"/>
            </a:endParaRPr>
          </a:p>
        </p:txBody>
      </p:sp>
      <p:pic>
        <p:nvPicPr>
          <p:cNvPr id="9" name="Bildobjekt 8">
            <a:extLst>
              <a:ext uri="{FF2B5EF4-FFF2-40B4-BE49-F238E27FC236}">
                <a16:creationId xmlns:a16="http://schemas.microsoft.com/office/drawing/2014/main" id="{13FCD69D-702F-4BD4-B3DA-CB8762AE2405}"/>
              </a:ext>
            </a:extLst>
          </p:cNvPr>
          <p:cNvPicPr>
            <a:picLocks noChangeAspect="1"/>
          </p:cNvPicPr>
          <p:nvPr/>
        </p:nvPicPr>
        <p:blipFill>
          <a:blip r:embed="rId3"/>
          <a:stretch>
            <a:fillRect/>
          </a:stretch>
        </p:blipFill>
        <p:spPr>
          <a:xfrm>
            <a:off x="0" y="432682"/>
            <a:ext cx="2402032" cy="432854"/>
          </a:xfrm>
          <a:prstGeom prst="rect">
            <a:avLst/>
          </a:prstGeom>
        </p:spPr>
      </p:pic>
      <p:sp>
        <p:nvSpPr>
          <p:cNvPr id="14" name="textruta 13">
            <a:extLst>
              <a:ext uri="{FF2B5EF4-FFF2-40B4-BE49-F238E27FC236}">
                <a16:creationId xmlns:a16="http://schemas.microsoft.com/office/drawing/2014/main" id="{6FD59091-8880-4EC2-A9A6-30EA04BC52CC}"/>
              </a:ext>
            </a:extLst>
          </p:cNvPr>
          <p:cNvSpPr txBox="1"/>
          <p:nvPr/>
        </p:nvSpPr>
        <p:spPr>
          <a:xfrm>
            <a:off x="796003" y="3098918"/>
            <a:ext cx="3212058" cy="2308837"/>
          </a:xfrm>
          <a:prstGeom prst="rect">
            <a:avLst/>
          </a:prstGeom>
          <a:noFill/>
        </p:spPr>
        <p:txBody>
          <a:bodyPr wrap="square">
            <a:spAutoFit/>
          </a:bodyPr>
          <a:lstStyle/>
          <a:p>
            <a:pPr marL="0" indent="0" algn="l">
              <a:lnSpc>
                <a:spcPct val="150000"/>
              </a:lnSpc>
              <a:buNone/>
            </a:pPr>
            <a:r>
              <a:rPr lang="sv-SE" sz="1800" b="0" u="sng" strike="noStrike" baseline="0">
                <a:solidFill>
                  <a:srgbClr val="000000"/>
                </a:solidFill>
                <a:latin typeface="Arial" panose="020B0604020202020204" pitchFamily="34" charset="0"/>
                <a:cs typeface="Arial" panose="020B0604020202020204" pitchFamily="34" charset="0"/>
              </a:rPr>
              <a:t>Förekommer i</a:t>
            </a:r>
          </a:p>
          <a:p>
            <a:pPr>
              <a:lnSpc>
                <a:spcPct val="150000"/>
              </a:lnSpc>
              <a:spcBef>
                <a:spcPts val="0"/>
              </a:spcBef>
            </a:pPr>
            <a:r>
              <a:rPr lang="sv-SE" sz="1600">
                <a:solidFill>
                  <a:srgbClr val="000000"/>
                </a:solidFill>
                <a:latin typeface="Arial" panose="020B0604020202020204" pitchFamily="34" charset="0"/>
                <a:cs typeface="Arial" panose="020B0604020202020204" pitchFamily="34" charset="0"/>
              </a:rPr>
              <a:t>Kött - k</a:t>
            </a:r>
            <a:r>
              <a:rPr lang="sv-SE" sz="1600" b="0" i="0" u="none" strike="noStrike" baseline="0">
                <a:solidFill>
                  <a:srgbClr val="000000"/>
                </a:solidFill>
                <a:latin typeface="Arial" panose="020B0604020202020204" pitchFamily="34" charset="0"/>
                <a:cs typeface="Arial" panose="020B0604020202020204" pitchFamily="34" charset="0"/>
              </a:rPr>
              <a:t>yckling, anka, griskött, nötkött, vilda fåglar, kräldjur, </a:t>
            </a:r>
          </a:p>
          <a:p>
            <a:pPr>
              <a:lnSpc>
                <a:spcPct val="150000"/>
              </a:lnSpc>
              <a:spcBef>
                <a:spcPts val="0"/>
              </a:spcBef>
            </a:pPr>
            <a:r>
              <a:rPr lang="sv-SE" sz="1600">
                <a:solidFill>
                  <a:srgbClr val="000000"/>
                </a:solidFill>
                <a:latin typeface="Arial" panose="020B0604020202020204" pitchFamily="34" charset="0"/>
                <a:cs typeface="Arial" panose="020B0604020202020204" pitchFamily="34" charset="0"/>
              </a:rPr>
              <a:t>O</a:t>
            </a:r>
            <a:r>
              <a:rPr lang="sv-SE" sz="1600" b="0" i="0" u="none" strike="noStrike" baseline="0">
                <a:solidFill>
                  <a:srgbClr val="000000"/>
                </a:solidFill>
                <a:latin typeface="Arial" panose="020B0604020202020204" pitchFamily="34" charset="0"/>
                <a:cs typeface="Arial" panose="020B0604020202020204" pitchFamily="34" charset="0"/>
              </a:rPr>
              <a:t>pastöriserad mjölk, </a:t>
            </a:r>
          </a:p>
          <a:p>
            <a:pPr>
              <a:lnSpc>
                <a:spcPct val="150000"/>
              </a:lnSpc>
              <a:spcBef>
                <a:spcPts val="0"/>
              </a:spcBef>
            </a:pPr>
            <a:r>
              <a:rPr lang="sv-SE" sz="1600">
                <a:solidFill>
                  <a:srgbClr val="000000"/>
                </a:solidFill>
                <a:latin typeface="Arial" panose="020B0604020202020204" pitchFamily="34" charset="0"/>
                <a:cs typeface="Arial" panose="020B0604020202020204" pitchFamily="34" charset="0"/>
              </a:rPr>
              <a:t>Ä</a:t>
            </a:r>
            <a:r>
              <a:rPr lang="sv-SE" sz="1600" b="0" i="0" u="none" strike="noStrike" baseline="0">
                <a:solidFill>
                  <a:srgbClr val="000000"/>
                </a:solidFill>
                <a:latin typeface="Arial" panose="020B0604020202020204" pitchFamily="34" charset="0"/>
                <a:cs typeface="Arial" panose="020B0604020202020204" pitchFamily="34" charset="0"/>
              </a:rPr>
              <a:t>gg, Bladgrönsaker, kryddor och fröer ex groddar. </a:t>
            </a:r>
            <a:endParaRPr lang="sv-SE" sz="1600">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668E3C09-65E0-4C84-A1B9-D50E31D86D6E}"/>
              </a:ext>
            </a:extLst>
          </p:cNvPr>
          <p:cNvSpPr txBox="1"/>
          <p:nvPr/>
        </p:nvSpPr>
        <p:spPr>
          <a:xfrm>
            <a:off x="7129038" y="1461605"/>
            <a:ext cx="3667874" cy="369332"/>
          </a:xfrm>
          <a:prstGeom prst="rect">
            <a:avLst/>
          </a:prstGeom>
          <a:noFill/>
          <a:ln>
            <a:solidFill>
              <a:srgbClr val="DBD0BB"/>
            </a:solidFill>
          </a:ln>
        </p:spPr>
        <p:txBody>
          <a:bodyPr wrap="square">
            <a:spAutoFit/>
          </a:bodyPr>
          <a:lstStyle/>
          <a:p>
            <a:pPr marL="0" indent="0">
              <a:buNone/>
            </a:pPr>
            <a:r>
              <a:rPr lang="sv-SE" i="1">
                <a:latin typeface="Arial" panose="020B0604020202020204" pitchFamily="34" charset="0"/>
                <a:cs typeface="Arial" panose="020B0604020202020204" pitchFamily="34" charset="0"/>
              </a:rPr>
              <a:t>Bakterie som orsakar magsjuka</a:t>
            </a:r>
          </a:p>
        </p:txBody>
      </p:sp>
      <p:sp>
        <p:nvSpPr>
          <p:cNvPr id="20" name="textruta 19">
            <a:extLst>
              <a:ext uri="{FF2B5EF4-FFF2-40B4-BE49-F238E27FC236}">
                <a16:creationId xmlns:a16="http://schemas.microsoft.com/office/drawing/2014/main" id="{CC01F423-21AD-4BB8-A3A1-756182321BE5}"/>
              </a:ext>
            </a:extLst>
          </p:cNvPr>
          <p:cNvSpPr txBox="1"/>
          <p:nvPr/>
        </p:nvSpPr>
        <p:spPr>
          <a:xfrm>
            <a:off x="8139781" y="3097449"/>
            <a:ext cx="3657600" cy="1980029"/>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Förebyggande åtgärder</a:t>
            </a:r>
            <a:endParaRPr lang="sv-SE" b="0" i="0" u="sng" strike="noStrike" baseline="0">
              <a:solidFill>
                <a:srgbClr val="000000"/>
              </a:solidFill>
              <a:latin typeface="Arial" panose="020B0604020202020204" pitchFamily="34" charset="0"/>
              <a:cs typeface="Arial" panose="020B0604020202020204" pitchFamily="34" charset="0"/>
            </a:endParaRP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Ordentlig upphettning av livsmedel till minst +70° C. Ordentlig sköljning av grönsaker med rent vatten.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God personlig hygien. </a:t>
            </a:r>
            <a:endParaRPr lang="sv-SE" sz="1600">
              <a:latin typeface="Arial" panose="020B0604020202020204" pitchFamily="34" charset="0"/>
              <a:cs typeface="Arial" panose="020B0604020202020204" pitchFamily="34" charset="0"/>
            </a:endParaRPr>
          </a:p>
        </p:txBody>
      </p:sp>
      <p:sp>
        <p:nvSpPr>
          <p:cNvPr id="22" name="textruta 21">
            <a:extLst>
              <a:ext uri="{FF2B5EF4-FFF2-40B4-BE49-F238E27FC236}">
                <a16:creationId xmlns:a16="http://schemas.microsoft.com/office/drawing/2014/main" id="{73240F93-C3A5-46E4-8ECE-0B5F56D1B5D5}"/>
              </a:ext>
            </a:extLst>
          </p:cNvPr>
          <p:cNvSpPr txBox="1"/>
          <p:nvPr/>
        </p:nvSpPr>
        <p:spPr>
          <a:xfrm>
            <a:off x="4981939" y="3097449"/>
            <a:ext cx="2671281" cy="1570173"/>
          </a:xfrm>
          <a:prstGeom prst="rect">
            <a:avLst/>
          </a:prstGeom>
          <a:noFill/>
        </p:spPr>
        <p:txBody>
          <a:bodyPr wrap="square">
            <a:spAutoFit/>
          </a:bodyPr>
          <a:lstStyle/>
          <a:p>
            <a:pPr marL="0" indent="0" algn="l">
              <a:lnSpc>
                <a:spcPct val="150000"/>
              </a:lnSpc>
              <a:buNone/>
            </a:pPr>
            <a:r>
              <a:rPr lang="sv-SE" sz="1800" u="sng">
                <a:latin typeface="Arial" panose="020B0604020202020204" pitchFamily="34" charset="0"/>
                <a:cs typeface="Arial" panose="020B0604020202020204" pitchFamily="34" charset="0"/>
              </a:rPr>
              <a:t>Sprids vid </a:t>
            </a:r>
            <a:endParaRPr lang="sv-SE" sz="1800" b="0" i="0" u="sng" strike="noStrike" baseline="0">
              <a:solidFill>
                <a:srgbClr val="000000"/>
              </a:solidFill>
              <a:latin typeface="Arial" panose="020B0604020202020204" pitchFamily="34" charset="0"/>
              <a:cs typeface="Arial" panose="020B0604020202020204" pitchFamily="34" charset="0"/>
            </a:endParaRP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Råa eller otillräckligt upphettade, förorenade livsmedel. </a:t>
            </a:r>
          </a:p>
        </p:txBody>
      </p:sp>
      <p:sp>
        <p:nvSpPr>
          <p:cNvPr id="25" name="Rubrik 1">
            <a:extLst>
              <a:ext uri="{FF2B5EF4-FFF2-40B4-BE49-F238E27FC236}">
                <a16:creationId xmlns:a16="http://schemas.microsoft.com/office/drawing/2014/main" id="{FE9F89F4-CECB-44C5-B385-C16485C5A3D4}"/>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cxnSp>
        <p:nvCxnSpPr>
          <p:cNvPr id="27" name="Rak koppling 26">
            <a:extLst>
              <a:ext uri="{FF2B5EF4-FFF2-40B4-BE49-F238E27FC236}">
                <a16:creationId xmlns:a16="http://schemas.microsoft.com/office/drawing/2014/main" id="{E487E63B-B282-4ECB-A68A-4959F1C7AE62}"/>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5DE14214-F7BA-497A-90B5-17D0C74BAD3E}"/>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420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848D9D3F-6DA3-4AA7-9CD4-1098C32DA6C5}"/>
              </a:ext>
            </a:extLst>
          </p:cNvPr>
          <p:cNvSpPr/>
          <p:nvPr/>
        </p:nvSpPr>
        <p:spPr>
          <a:xfrm>
            <a:off x="447400" y="3040655"/>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koppling 24">
            <a:extLst>
              <a:ext uri="{FF2B5EF4-FFF2-40B4-BE49-F238E27FC236}">
                <a16:creationId xmlns:a16="http://schemas.microsoft.com/office/drawing/2014/main" id="{F07A80CF-A14D-424D-9950-C0D372A4D446}"/>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1F6F0257-1C0B-4B24-B9F6-EC59EA439FDE}"/>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Ellips 4">
            <a:extLst>
              <a:ext uri="{FF2B5EF4-FFF2-40B4-BE49-F238E27FC236}">
                <a16:creationId xmlns:a16="http://schemas.microsoft.com/office/drawing/2014/main" id="{FFEA30F1-1D9C-4180-AB45-DAED51CF26B6}"/>
              </a:ext>
            </a:extLst>
          </p:cNvPr>
          <p:cNvSpPr/>
          <p:nvPr/>
        </p:nvSpPr>
        <p:spPr>
          <a:xfrm>
            <a:off x="4754780" y="698983"/>
            <a:ext cx="1972226" cy="1863389"/>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a:solidFill>
                <a:schemeClr val="tx1"/>
              </a:solidFill>
              <a:latin typeface="Bahnschrift Condensed" panose="020B0502040204020203" pitchFamily="34" charset="0"/>
            </a:endParaRPr>
          </a:p>
        </p:txBody>
      </p:sp>
      <p:sp>
        <p:nvSpPr>
          <p:cNvPr id="6" name="textruta 5">
            <a:extLst>
              <a:ext uri="{FF2B5EF4-FFF2-40B4-BE49-F238E27FC236}">
                <a16:creationId xmlns:a16="http://schemas.microsoft.com/office/drawing/2014/main" id="{D6C6440A-4289-48CD-9B78-09CB69F9ADB5}"/>
              </a:ext>
            </a:extLst>
          </p:cNvPr>
          <p:cNvSpPr txBox="1"/>
          <p:nvPr/>
        </p:nvSpPr>
        <p:spPr>
          <a:xfrm>
            <a:off x="5192930" y="1234904"/>
            <a:ext cx="1252181" cy="584775"/>
          </a:xfrm>
          <a:prstGeom prst="rect">
            <a:avLst/>
          </a:prstGeom>
          <a:noFill/>
        </p:spPr>
        <p:txBody>
          <a:bodyPr wrap="square">
            <a:spAutoFit/>
          </a:bodyPr>
          <a:lstStyle/>
          <a:p>
            <a:r>
              <a:rPr lang="sv-SE" sz="3200">
                <a:latin typeface="Bahnschrift Condensed" panose="020B0502040204020203" pitchFamily="34" charset="0"/>
                <a:cs typeface="Arial" panose="020B0604020202020204" pitchFamily="34" charset="0"/>
              </a:rPr>
              <a:t>E. </a:t>
            </a:r>
            <a:r>
              <a:rPr lang="sv-SE" sz="3200" err="1">
                <a:latin typeface="Bahnschrift Condensed" panose="020B0502040204020203" pitchFamily="34" charset="0"/>
                <a:cs typeface="Arial" panose="020B0604020202020204" pitchFamily="34" charset="0"/>
              </a:rPr>
              <a:t>Coli</a:t>
            </a:r>
            <a:endParaRPr lang="sv-SE" sz="3200">
              <a:latin typeface="Bahnschrift Condensed" panose="020B0502040204020203" pitchFamily="34" charset="0"/>
              <a:cs typeface="Arial" panose="020B0604020202020204" pitchFamily="34" charset="0"/>
            </a:endParaRPr>
          </a:p>
        </p:txBody>
      </p:sp>
      <p:sp>
        <p:nvSpPr>
          <p:cNvPr id="10" name="textruta 9">
            <a:extLst>
              <a:ext uri="{FF2B5EF4-FFF2-40B4-BE49-F238E27FC236}">
                <a16:creationId xmlns:a16="http://schemas.microsoft.com/office/drawing/2014/main" id="{C9011660-994D-4AFF-9E4F-F5D8930A5FCB}"/>
              </a:ext>
            </a:extLst>
          </p:cNvPr>
          <p:cNvSpPr txBox="1"/>
          <p:nvPr/>
        </p:nvSpPr>
        <p:spPr>
          <a:xfrm>
            <a:off x="6935914" y="1169012"/>
            <a:ext cx="2970944" cy="923330"/>
          </a:xfrm>
          <a:prstGeom prst="rect">
            <a:avLst/>
          </a:prstGeom>
          <a:noFill/>
          <a:ln>
            <a:solidFill>
              <a:srgbClr val="DBD0BB"/>
            </a:solidFill>
          </a:ln>
        </p:spPr>
        <p:txBody>
          <a:bodyPr wrap="square">
            <a:spAutoFit/>
          </a:bodyPr>
          <a:lstStyle/>
          <a:p>
            <a:r>
              <a:rPr lang="sv-SE" sz="1800" i="1">
                <a:latin typeface="Arial" panose="020B0604020202020204" pitchFamily="34" charset="0"/>
                <a:cs typeface="Arial" panose="020B0604020202020204" pitchFamily="34" charset="0"/>
              </a:rPr>
              <a:t>Bakterie som orsakar </a:t>
            </a:r>
            <a:r>
              <a:rPr lang="sv-SE" sz="1800" b="0" i="1" u="none" strike="noStrike" baseline="0">
                <a:solidFill>
                  <a:srgbClr val="000000"/>
                </a:solidFill>
                <a:latin typeface="Arial" panose="020B0604020202020204" pitchFamily="34" charset="0"/>
                <a:cs typeface="Arial" panose="020B0604020202020204" pitchFamily="34" charset="0"/>
              </a:rPr>
              <a:t>Magsmärtor, blodiga diarréer, illamående. </a:t>
            </a:r>
            <a:endParaRPr lang="sv-SE" i="1">
              <a:latin typeface="Arial" panose="020B0604020202020204" pitchFamily="34" charset="0"/>
              <a:cs typeface="Arial" panose="020B0604020202020204" pitchFamily="34" charset="0"/>
            </a:endParaRPr>
          </a:p>
        </p:txBody>
      </p:sp>
      <p:sp>
        <p:nvSpPr>
          <p:cNvPr id="14" name="textruta 13">
            <a:extLst>
              <a:ext uri="{FF2B5EF4-FFF2-40B4-BE49-F238E27FC236}">
                <a16:creationId xmlns:a16="http://schemas.microsoft.com/office/drawing/2014/main" id="{C412E154-99E6-4F46-98FA-4B47D56E4F5F}"/>
              </a:ext>
            </a:extLst>
          </p:cNvPr>
          <p:cNvSpPr txBox="1"/>
          <p:nvPr/>
        </p:nvSpPr>
        <p:spPr>
          <a:xfrm>
            <a:off x="759205" y="3068803"/>
            <a:ext cx="3639620" cy="2395528"/>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Förekommer i</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Kött, salami och hamburgare</a:t>
            </a:r>
            <a:endParaRPr lang="sv-SE" sz="1600">
              <a:solidFill>
                <a:srgbClr val="000000"/>
              </a:solidFill>
              <a:latin typeface="Arial" panose="020B0604020202020204" pitchFamily="34" charset="0"/>
              <a:cs typeface="Arial" panose="020B0604020202020204" pitchFamily="34" charset="0"/>
            </a:endParaRP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Opastöriserad mjölk och yoghurt</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Grönsaker, äppelmust,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Kalla ätfärdiga livsmedel</a:t>
            </a:r>
          </a:p>
          <a:p>
            <a:pPr>
              <a:lnSpc>
                <a:spcPct val="150000"/>
              </a:lnSpc>
            </a:pPr>
            <a:r>
              <a:rPr lang="sv-SE" sz="1600">
                <a:solidFill>
                  <a:srgbClr val="000000"/>
                </a:solidFill>
                <a:latin typeface="Arial" panose="020B0604020202020204" pitchFamily="34" charset="0"/>
                <a:cs typeface="Arial" panose="020B0604020202020204" pitchFamily="34" charset="0"/>
              </a:rPr>
              <a:t>V</a:t>
            </a:r>
            <a:r>
              <a:rPr lang="sv-SE" sz="1600" b="0" i="0" u="none" strike="noStrike" baseline="0">
                <a:solidFill>
                  <a:srgbClr val="000000"/>
                </a:solidFill>
                <a:latin typeface="Arial" panose="020B0604020202020204" pitchFamily="34" charset="0"/>
                <a:cs typeface="Arial" panose="020B0604020202020204" pitchFamily="34" charset="0"/>
              </a:rPr>
              <a:t>atten 	</a:t>
            </a:r>
          </a:p>
        </p:txBody>
      </p:sp>
      <p:sp>
        <p:nvSpPr>
          <p:cNvPr id="16" name="textruta 15">
            <a:extLst>
              <a:ext uri="{FF2B5EF4-FFF2-40B4-BE49-F238E27FC236}">
                <a16:creationId xmlns:a16="http://schemas.microsoft.com/office/drawing/2014/main" id="{CDAF27E6-6A2C-450A-A287-37478762B4A7}"/>
              </a:ext>
            </a:extLst>
          </p:cNvPr>
          <p:cNvSpPr txBox="1"/>
          <p:nvPr/>
        </p:nvSpPr>
        <p:spPr>
          <a:xfrm>
            <a:off x="4868620" y="3068803"/>
            <a:ext cx="2643027" cy="2349361"/>
          </a:xfrm>
          <a:prstGeom prst="rect">
            <a:avLst/>
          </a:prstGeom>
          <a:noFill/>
        </p:spPr>
        <p:txBody>
          <a:bodyPr wrap="square">
            <a:spAutoFit/>
          </a:bodyPr>
          <a:lstStyle/>
          <a:p>
            <a:pPr marL="0" indent="0">
              <a:lnSpc>
                <a:spcPct val="150000"/>
              </a:lnSpc>
              <a:buNone/>
            </a:pPr>
            <a:r>
              <a:rPr lang="sv-SE" sz="1800" u="sng">
                <a:latin typeface="Arial" panose="020B0604020202020204" pitchFamily="34" charset="0"/>
                <a:cs typeface="Arial" panose="020B0604020202020204" pitchFamily="34" charset="0"/>
              </a:rPr>
              <a:t>Sprids vid</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Kött som inte upphettats ordentligt. Redskap som använts för råa livsmedel och som inte rengjorts. </a:t>
            </a:r>
            <a:r>
              <a:rPr lang="sv-SE" sz="1800" b="0" i="0" u="none" strike="noStrike" baseline="0">
                <a:solidFill>
                  <a:srgbClr val="000000"/>
                </a:solidFill>
                <a:latin typeface="Arial" panose="020B0604020202020204" pitchFamily="34" charset="0"/>
                <a:cs typeface="Arial" panose="020B0604020202020204" pitchFamily="34" charset="0"/>
              </a:rPr>
              <a:t>	</a:t>
            </a:r>
          </a:p>
        </p:txBody>
      </p:sp>
      <p:sp>
        <p:nvSpPr>
          <p:cNvPr id="18" name="textruta 17">
            <a:extLst>
              <a:ext uri="{FF2B5EF4-FFF2-40B4-BE49-F238E27FC236}">
                <a16:creationId xmlns:a16="http://schemas.microsoft.com/office/drawing/2014/main" id="{28EB67F3-A17A-42C7-8455-F91FDE1F823C}"/>
              </a:ext>
            </a:extLst>
          </p:cNvPr>
          <p:cNvSpPr txBox="1"/>
          <p:nvPr/>
        </p:nvSpPr>
        <p:spPr>
          <a:xfrm>
            <a:off x="8141413" y="3068803"/>
            <a:ext cx="3565566" cy="3457357"/>
          </a:xfrm>
          <a:prstGeom prst="rect">
            <a:avLst/>
          </a:prstGeom>
          <a:noFill/>
        </p:spPr>
        <p:txBody>
          <a:bodyPr wrap="square">
            <a:spAutoFit/>
          </a:bodyPr>
          <a:lstStyle/>
          <a:p>
            <a:pPr marL="0" indent="0">
              <a:lnSpc>
                <a:spcPct val="150000"/>
              </a:lnSpc>
              <a:buNone/>
            </a:pPr>
            <a:r>
              <a:rPr lang="sv-SE" sz="1800"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Genomstek hackat och malet kött ordentligt (till minst +70 C).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Ät inte rå köttfärs</a:t>
            </a:r>
          </a:p>
          <a:p>
            <a:pPr>
              <a:lnSpc>
                <a:spcPct val="150000"/>
              </a:lnSpc>
            </a:pPr>
            <a:r>
              <a:rPr lang="sv-SE" sz="1600">
                <a:solidFill>
                  <a:srgbClr val="000000"/>
                </a:solidFill>
                <a:latin typeface="Arial" panose="020B0604020202020204" pitchFamily="34" charset="0"/>
                <a:cs typeface="Arial" panose="020B0604020202020204" pitchFamily="34" charset="0"/>
              </a:rPr>
              <a:t>Undvik </a:t>
            </a:r>
            <a:r>
              <a:rPr lang="sv-SE" sz="1600" b="0" i="0" u="none" strike="noStrike" baseline="0">
                <a:solidFill>
                  <a:srgbClr val="000000"/>
                </a:solidFill>
                <a:latin typeface="Arial" panose="020B0604020202020204" pitchFamily="34" charset="0"/>
                <a:cs typeface="Arial" panose="020B0604020202020204" pitchFamily="34" charset="0"/>
              </a:rPr>
              <a:t>opastöriserad mjölk och dessertost gjord på opastöriserad mjölk. Skölj grönsaker ordentligt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Var noga med att tvätta händerna efter att du varit i kontakt med djur</a:t>
            </a:r>
            <a:r>
              <a:rPr lang="sv-SE" sz="1800" b="0" i="0" u="none" strike="noStrike" baseline="0">
                <a:solidFill>
                  <a:srgbClr val="000000"/>
                </a:solidFill>
                <a:latin typeface="Arial" panose="020B0604020202020204" pitchFamily="34" charset="0"/>
                <a:cs typeface="Arial" panose="020B0604020202020204" pitchFamily="34" charset="0"/>
              </a:rPr>
              <a:t>. </a:t>
            </a:r>
            <a:endParaRPr lang="sv-SE">
              <a:latin typeface="Arial" panose="020B0604020202020204" pitchFamily="34" charset="0"/>
              <a:cs typeface="Arial" panose="020B0604020202020204" pitchFamily="34" charset="0"/>
            </a:endParaRPr>
          </a:p>
        </p:txBody>
      </p:sp>
      <p:pic>
        <p:nvPicPr>
          <p:cNvPr id="21" name="Bildobjekt 20">
            <a:extLst>
              <a:ext uri="{FF2B5EF4-FFF2-40B4-BE49-F238E27FC236}">
                <a16:creationId xmlns:a16="http://schemas.microsoft.com/office/drawing/2014/main" id="{6920B178-7562-4519-BCA7-C771B1EBA2F4}"/>
              </a:ext>
            </a:extLst>
          </p:cNvPr>
          <p:cNvPicPr>
            <a:picLocks noChangeAspect="1"/>
          </p:cNvPicPr>
          <p:nvPr/>
        </p:nvPicPr>
        <p:blipFill>
          <a:blip r:embed="rId3"/>
          <a:stretch>
            <a:fillRect/>
          </a:stretch>
        </p:blipFill>
        <p:spPr>
          <a:xfrm>
            <a:off x="0" y="432682"/>
            <a:ext cx="2402032" cy="432854"/>
          </a:xfrm>
          <a:prstGeom prst="rect">
            <a:avLst/>
          </a:prstGeom>
        </p:spPr>
      </p:pic>
      <p:sp>
        <p:nvSpPr>
          <p:cNvPr id="23" name="Rubrik 1">
            <a:extLst>
              <a:ext uri="{FF2B5EF4-FFF2-40B4-BE49-F238E27FC236}">
                <a16:creationId xmlns:a16="http://schemas.microsoft.com/office/drawing/2014/main" id="{B8B96C66-3796-46A1-8DF3-DA2CD747CE55}"/>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1756847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D8690B37-41F8-4E20-A69E-333454DD963E}"/>
              </a:ext>
            </a:extLst>
          </p:cNvPr>
          <p:cNvSpPr/>
          <p:nvPr/>
        </p:nvSpPr>
        <p:spPr>
          <a:xfrm>
            <a:off x="447399" y="3024283"/>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Rak koppling 26">
            <a:extLst>
              <a:ext uri="{FF2B5EF4-FFF2-40B4-BE49-F238E27FC236}">
                <a16:creationId xmlns:a16="http://schemas.microsoft.com/office/drawing/2014/main" id="{2893C039-07AC-4730-8546-040594909FE2}"/>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F67558DE-5F48-4086-B61B-201150D10510}"/>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Ellips 4">
            <a:extLst>
              <a:ext uri="{FF2B5EF4-FFF2-40B4-BE49-F238E27FC236}">
                <a16:creationId xmlns:a16="http://schemas.microsoft.com/office/drawing/2014/main" id="{7AFE196A-F0F7-4C10-84D0-A0ACD5481CF6}"/>
              </a:ext>
            </a:extLst>
          </p:cNvPr>
          <p:cNvSpPr/>
          <p:nvPr/>
        </p:nvSpPr>
        <p:spPr>
          <a:xfrm>
            <a:off x="4978940" y="849164"/>
            <a:ext cx="1972225" cy="1863388"/>
          </a:xfrm>
          <a:prstGeom prst="ellipse">
            <a:avLst/>
          </a:prstGeom>
          <a:solidFill>
            <a:srgbClr val="C5B4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6" name="textruta 5">
            <a:extLst>
              <a:ext uri="{FF2B5EF4-FFF2-40B4-BE49-F238E27FC236}">
                <a16:creationId xmlns:a16="http://schemas.microsoft.com/office/drawing/2014/main" id="{62DEACDE-61ED-4D5A-9C05-0D218DCABA71}"/>
              </a:ext>
            </a:extLst>
          </p:cNvPr>
          <p:cNvSpPr txBox="1"/>
          <p:nvPr/>
        </p:nvSpPr>
        <p:spPr>
          <a:xfrm>
            <a:off x="4978940" y="1439863"/>
            <a:ext cx="1972225" cy="523220"/>
          </a:xfrm>
          <a:prstGeom prst="rect">
            <a:avLst/>
          </a:prstGeom>
          <a:noFill/>
        </p:spPr>
        <p:txBody>
          <a:bodyPr wrap="square">
            <a:spAutoFit/>
          </a:bodyPr>
          <a:lstStyle/>
          <a:p>
            <a:r>
              <a:rPr lang="sv-SE" sz="2800">
                <a:latin typeface="Bahnschrift Condensed" panose="020B0502040204020203" pitchFamily="34" charset="0"/>
                <a:cs typeface="Arial" panose="020B0604020202020204" pitchFamily="34" charset="0"/>
              </a:rPr>
              <a:t>Campylobacter</a:t>
            </a:r>
            <a:endParaRPr lang="sv-SE">
              <a:latin typeface="Bahnschrift Condensed" panose="020B0502040204020203" pitchFamily="34" charset="0"/>
              <a:cs typeface="Arial" panose="020B0604020202020204" pitchFamily="34" charset="0"/>
            </a:endParaRPr>
          </a:p>
        </p:txBody>
      </p:sp>
      <p:pic>
        <p:nvPicPr>
          <p:cNvPr id="11" name="Bildobjekt 10">
            <a:extLst>
              <a:ext uri="{FF2B5EF4-FFF2-40B4-BE49-F238E27FC236}">
                <a16:creationId xmlns:a16="http://schemas.microsoft.com/office/drawing/2014/main" id="{FFF942DB-F0C5-4849-B514-2696927A1029}"/>
              </a:ext>
            </a:extLst>
          </p:cNvPr>
          <p:cNvPicPr>
            <a:picLocks noChangeAspect="1"/>
          </p:cNvPicPr>
          <p:nvPr/>
        </p:nvPicPr>
        <p:blipFill>
          <a:blip r:embed="rId3"/>
          <a:stretch>
            <a:fillRect/>
          </a:stretch>
        </p:blipFill>
        <p:spPr>
          <a:xfrm>
            <a:off x="0" y="432682"/>
            <a:ext cx="2402032" cy="432854"/>
          </a:xfrm>
          <a:prstGeom prst="rect">
            <a:avLst/>
          </a:prstGeom>
        </p:spPr>
      </p:pic>
      <p:sp>
        <p:nvSpPr>
          <p:cNvPr id="14" name="textruta 13">
            <a:extLst>
              <a:ext uri="{FF2B5EF4-FFF2-40B4-BE49-F238E27FC236}">
                <a16:creationId xmlns:a16="http://schemas.microsoft.com/office/drawing/2014/main" id="{18014DD1-5E77-471C-ADDC-69F219E1BB5E}"/>
              </a:ext>
            </a:extLst>
          </p:cNvPr>
          <p:cNvSpPr txBox="1"/>
          <p:nvPr/>
        </p:nvSpPr>
        <p:spPr>
          <a:xfrm>
            <a:off x="7410838" y="1129202"/>
            <a:ext cx="2856216" cy="1200329"/>
          </a:xfrm>
          <a:prstGeom prst="rect">
            <a:avLst/>
          </a:prstGeom>
          <a:noFill/>
          <a:ln>
            <a:solidFill>
              <a:srgbClr val="E7E0D1"/>
            </a:solidFill>
          </a:ln>
        </p:spPr>
        <p:txBody>
          <a:bodyPr wrap="square">
            <a:spAutoFit/>
          </a:bodyPr>
          <a:lstStyle/>
          <a:p>
            <a:pPr algn="l"/>
            <a:r>
              <a:rPr lang="sv-SE" i="1">
                <a:latin typeface="Arial" panose="020B0604020202020204" pitchFamily="34" charset="0"/>
                <a:cs typeface="Arial" panose="020B0604020202020204" pitchFamily="34" charset="0"/>
              </a:rPr>
              <a:t>Bakterie som orsakar d</a:t>
            </a:r>
            <a:r>
              <a:rPr lang="sv-SE" b="0" i="1" u="none" strike="noStrike" baseline="0">
                <a:solidFill>
                  <a:srgbClr val="000000"/>
                </a:solidFill>
                <a:latin typeface="Arial" panose="020B0604020202020204" pitchFamily="34" charset="0"/>
                <a:cs typeface="Arial" panose="020B0604020202020204" pitchFamily="34" charset="0"/>
              </a:rPr>
              <a:t>iarréer (ibland blodiga) magsmärtor, illamående, kräkningar och feber. </a:t>
            </a:r>
            <a:endParaRPr lang="sv-SE" i="1">
              <a:solidFill>
                <a:srgbClr val="000000"/>
              </a:solidFill>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113CF02B-40F2-4A65-A948-8ABD13224FEC}"/>
              </a:ext>
            </a:extLst>
          </p:cNvPr>
          <p:cNvSpPr txBox="1"/>
          <p:nvPr/>
        </p:nvSpPr>
        <p:spPr>
          <a:xfrm>
            <a:off x="887055" y="3289540"/>
            <a:ext cx="2929195" cy="2118529"/>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Förekommer i</a:t>
            </a:r>
          </a:p>
          <a:p>
            <a:pPr>
              <a:lnSpc>
                <a:spcPct val="150000"/>
              </a:lnSpc>
            </a:pPr>
            <a:r>
              <a:rPr lang="sv-SE" sz="1800" b="0" i="0" u="none" strike="noStrike" baseline="0">
                <a:solidFill>
                  <a:srgbClr val="000000"/>
                </a:solidFill>
                <a:latin typeface="Arial" panose="020B0604020202020204" pitchFamily="34" charset="0"/>
                <a:cs typeface="Arial" panose="020B0604020202020204" pitchFamily="34" charset="0"/>
              </a:rPr>
              <a:t>Människa, hönsfåglar, svin, nötkreatur, får, get, hund, katt, vilda djur och gnagare samt i vatten. </a:t>
            </a:r>
            <a:endParaRPr lang="sv-SE">
              <a:latin typeface="Arial" panose="020B0604020202020204" pitchFamily="34" charset="0"/>
              <a:cs typeface="Arial" panose="020B0604020202020204" pitchFamily="34" charset="0"/>
            </a:endParaRPr>
          </a:p>
        </p:txBody>
      </p:sp>
      <p:sp>
        <p:nvSpPr>
          <p:cNvPr id="20" name="textruta 19">
            <a:extLst>
              <a:ext uri="{FF2B5EF4-FFF2-40B4-BE49-F238E27FC236}">
                <a16:creationId xmlns:a16="http://schemas.microsoft.com/office/drawing/2014/main" id="{8912DB05-C91F-4C14-8444-707D8A03624C}"/>
              </a:ext>
            </a:extLst>
          </p:cNvPr>
          <p:cNvSpPr txBox="1"/>
          <p:nvPr/>
        </p:nvSpPr>
        <p:spPr>
          <a:xfrm>
            <a:off x="4375990" y="3287369"/>
            <a:ext cx="3688422" cy="2164695"/>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Sprids vid</a:t>
            </a:r>
            <a:endParaRPr lang="sv-SE" b="0" i="0" u="sng" strike="noStrike" baseline="0">
              <a:solidFill>
                <a:srgbClr val="000000"/>
              </a:solidFill>
              <a:latin typeface="Arial" panose="020B0604020202020204" pitchFamily="34" charset="0"/>
              <a:cs typeface="Arial" panose="020B0604020202020204" pitchFamily="34" charset="0"/>
            </a:endParaRPr>
          </a:p>
          <a:p>
            <a:pPr>
              <a:lnSpc>
                <a:spcPct val="150000"/>
              </a:lnSpc>
            </a:pPr>
            <a:r>
              <a:rPr lang="sv-SE" sz="1800" b="0" i="0" u="none" strike="noStrike" baseline="0">
                <a:solidFill>
                  <a:srgbClr val="000000"/>
                </a:solidFill>
                <a:latin typeface="Arial" panose="020B0604020202020204" pitchFamily="34" charset="0"/>
                <a:cs typeface="Arial" panose="020B0604020202020204" pitchFamily="34" charset="0"/>
              </a:rPr>
              <a:t>Otillräcklig värmebehandling av råa livsmedel. Korskontamination (bristande rengöring/ hantering) Avloppsläckage till dricksvatten. </a:t>
            </a:r>
          </a:p>
        </p:txBody>
      </p:sp>
      <p:sp>
        <p:nvSpPr>
          <p:cNvPr id="22" name="textruta 21">
            <a:extLst>
              <a:ext uri="{FF2B5EF4-FFF2-40B4-BE49-F238E27FC236}">
                <a16:creationId xmlns:a16="http://schemas.microsoft.com/office/drawing/2014/main" id="{86984D01-23BF-4577-B117-4A73C9E9CBEB}"/>
              </a:ext>
            </a:extLst>
          </p:cNvPr>
          <p:cNvSpPr txBox="1"/>
          <p:nvPr/>
        </p:nvSpPr>
        <p:spPr>
          <a:xfrm>
            <a:off x="8184496" y="3252147"/>
            <a:ext cx="2761517" cy="2459584"/>
          </a:xfrm>
          <a:prstGeom prst="rect">
            <a:avLst/>
          </a:prstGeom>
          <a:noFill/>
        </p:spPr>
        <p:txBody>
          <a:bodyPr wrap="square">
            <a:spAutoFit/>
          </a:bodyPr>
          <a:lstStyle/>
          <a:p>
            <a:pPr marL="0" indent="0">
              <a:lnSpc>
                <a:spcPct val="150000"/>
              </a:lnSpc>
              <a:buNone/>
            </a:pPr>
            <a:r>
              <a:rPr lang="sv-SE" sz="1800"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sz="1800" b="0" i="0" u="none" strike="noStrike" baseline="0">
                <a:solidFill>
                  <a:srgbClr val="000000"/>
                </a:solidFill>
                <a:latin typeface="Arial" panose="020B0604020202020204" pitchFamily="34" charset="0"/>
                <a:cs typeface="Arial" panose="020B0604020202020204" pitchFamily="34" charset="0"/>
              </a:rPr>
              <a:t>Ordentlig upphettning av livsmedel (+70C) Rengör redskap noga. Undvik opastöriserad mjölk. </a:t>
            </a:r>
            <a:r>
              <a:rPr lang="sv-SE" sz="1400" b="0" i="0" u="none" strike="noStrike" baseline="0">
                <a:solidFill>
                  <a:srgbClr val="000000"/>
                </a:solidFill>
                <a:latin typeface="Calibri" panose="020F0502020204030204" pitchFamily="34" charset="0"/>
              </a:rPr>
              <a:t>	</a:t>
            </a:r>
          </a:p>
        </p:txBody>
      </p:sp>
      <p:sp>
        <p:nvSpPr>
          <p:cNvPr id="25" name="Rubrik 1">
            <a:extLst>
              <a:ext uri="{FF2B5EF4-FFF2-40B4-BE49-F238E27FC236}">
                <a16:creationId xmlns:a16="http://schemas.microsoft.com/office/drawing/2014/main" id="{33254879-721A-4FD0-A686-D0E335C90DF0}"/>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250222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300F4D8B-D7C0-44E2-AEAD-CDA30D892F2C}"/>
              </a:ext>
            </a:extLst>
          </p:cNvPr>
          <p:cNvSpPr/>
          <p:nvPr/>
        </p:nvSpPr>
        <p:spPr>
          <a:xfrm>
            <a:off x="447399" y="3024283"/>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Rak koppling 26">
            <a:extLst>
              <a:ext uri="{FF2B5EF4-FFF2-40B4-BE49-F238E27FC236}">
                <a16:creationId xmlns:a16="http://schemas.microsoft.com/office/drawing/2014/main" id="{DAC27491-FE5A-41C8-ADC5-05034570DF5D}"/>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A1D81027-2390-4CF8-B1D6-C1761C577B05}"/>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Ellips 4">
            <a:extLst>
              <a:ext uri="{FF2B5EF4-FFF2-40B4-BE49-F238E27FC236}">
                <a16:creationId xmlns:a16="http://schemas.microsoft.com/office/drawing/2014/main" id="{B2FD05C0-855C-492F-B1BF-A6A1A0D306C5}"/>
              </a:ext>
            </a:extLst>
          </p:cNvPr>
          <p:cNvSpPr/>
          <p:nvPr/>
        </p:nvSpPr>
        <p:spPr>
          <a:xfrm>
            <a:off x="5255532" y="865536"/>
            <a:ext cx="1853647" cy="1745152"/>
          </a:xfrm>
          <a:prstGeom prst="ellipse">
            <a:avLst/>
          </a:prstGeom>
          <a:solidFill>
            <a:srgbClr val="CEC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latin typeface="Bahnschrift Condensed" panose="020B0502040204020203" pitchFamily="34" charset="0"/>
            </a:endParaRPr>
          </a:p>
        </p:txBody>
      </p:sp>
      <p:sp>
        <p:nvSpPr>
          <p:cNvPr id="6" name="textruta 5">
            <a:extLst>
              <a:ext uri="{FF2B5EF4-FFF2-40B4-BE49-F238E27FC236}">
                <a16:creationId xmlns:a16="http://schemas.microsoft.com/office/drawing/2014/main" id="{A958A201-E5CF-45CA-886F-0A7E105E818E}"/>
              </a:ext>
            </a:extLst>
          </p:cNvPr>
          <p:cNvSpPr txBox="1"/>
          <p:nvPr/>
        </p:nvSpPr>
        <p:spPr>
          <a:xfrm>
            <a:off x="5349731" y="1500207"/>
            <a:ext cx="2125318"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Bacillus </a:t>
            </a:r>
            <a:r>
              <a:rPr lang="sv-SE" sz="2400" err="1">
                <a:latin typeface="Bahnschrift Condensed" panose="020B0502040204020203" pitchFamily="34" charset="0"/>
                <a:cs typeface="Arial" panose="020B0604020202020204" pitchFamily="34" charset="0"/>
              </a:rPr>
              <a:t>cereus</a:t>
            </a:r>
            <a:endParaRPr lang="sv-SE" sz="2400">
              <a:latin typeface="Bahnschrift Condensed" panose="020B0502040204020203" pitchFamily="34" charset="0"/>
              <a:cs typeface="Arial" panose="020B0604020202020204" pitchFamily="34" charset="0"/>
            </a:endParaRPr>
          </a:p>
        </p:txBody>
      </p:sp>
      <p:sp>
        <p:nvSpPr>
          <p:cNvPr id="10" name="textruta 9">
            <a:extLst>
              <a:ext uri="{FF2B5EF4-FFF2-40B4-BE49-F238E27FC236}">
                <a16:creationId xmlns:a16="http://schemas.microsoft.com/office/drawing/2014/main" id="{15772F08-4E20-4358-A5F3-1AE4FF6D6B95}"/>
              </a:ext>
            </a:extLst>
          </p:cNvPr>
          <p:cNvSpPr txBox="1"/>
          <p:nvPr/>
        </p:nvSpPr>
        <p:spPr>
          <a:xfrm>
            <a:off x="7661717" y="1133360"/>
            <a:ext cx="2773674" cy="1477328"/>
          </a:xfrm>
          <a:prstGeom prst="rect">
            <a:avLst/>
          </a:prstGeom>
          <a:noFill/>
          <a:ln>
            <a:solidFill>
              <a:srgbClr val="E7E0D1"/>
            </a:solidFill>
          </a:ln>
        </p:spPr>
        <p:txBody>
          <a:bodyPr wrap="square">
            <a:spAutoFit/>
          </a:bodyPr>
          <a:lstStyle/>
          <a:p>
            <a:r>
              <a:rPr lang="sv-SE" i="1">
                <a:latin typeface="Arial" panose="020B0604020202020204" pitchFamily="34" charset="0"/>
                <a:cs typeface="Arial" panose="020B0604020202020204" pitchFamily="34" charset="0"/>
              </a:rPr>
              <a:t>Sporbildande bakterie som orsakar kräkning, diarré och magkramp</a:t>
            </a:r>
          </a:p>
          <a:p>
            <a:r>
              <a:rPr lang="sv-SE" i="1">
                <a:solidFill>
                  <a:srgbClr val="000000"/>
                </a:solidFill>
                <a:latin typeface="Arial" panose="020B0604020202020204" pitchFamily="34" charset="0"/>
                <a:cs typeface="Arial" panose="020B0604020202020204" pitchFamily="34" charset="0"/>
              </a:rPr>
              <a:t>Bildar värmetåligt gift i livsmedel</a:t>
            </a:r>
          </a:p>
        </p:txBody>
      </p:sp>
      <p:sp>
        <p:nvSpPr>
          <p:cNvPr id="14" name="textruta 13">
            <a:extLst>
              <a:ext uri="{FF2B5EF4-FFF2-40B4-BE49-F238E27FC236}">
                <a16:creationId xmlns:a16="http://schemas.microsoft.com/office/drawing/2014/main" id="{1B84406C-E8F1-412D-9716-48C224491ABD}"/>
              </a:ext>
            </a:extLst>
          </p:cNvPr>
          <p:cNvSpPr txBox="1"/>
          <p:nvPr/>
        </p:nvSpPr>
        <p:spPr>
          <a:xfrm>
            <a:off x="779433" y="3097570"/>
            <a:ext cx="3310847" cy="2727029"/>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Förekommer i</a:t>
            </a:r>
            <a:endParaRPr lang="sv-SE" b="0" u="sng" strike="noStrike" baseline="0">
              <a:solidFill>
                <a:srgbClr val="000000"/>
              </a:solidFill>
              <a:latin typeface="Arial" panose="020B0604020202020204" pitchFamily="34" charset="0"/>
              <a:cs typeface="Arial" panose="020B0604020202020204" pitchFamily="34" charset="0"/>
            </a:endParaRPr>
          </a:p>
          <a:p>
            <a:pPr>
              <a:lnSpc>
                <a:spcPct val="150000"/>
              </a:lnSpc>
            </a:pPr>
            <a:r>
              <a:rPr lang="sv-SE" sz="1600">
                <a:solidFill>
                  <a:srgbClr val="000000"/>
                </a:solidFill>
                <a:latin typeface="Arial" panose="020B0604020202020204" pitchFamily="34" charset="0"/>
                <a:cs typeface="Arial" panose="020B0604020202020204" pitchFamily="34" charset="0"/>
              </a:rPr>
              <a:t>J</a:t>
            </a:r>
            <a:r>
              <a:rPr lang="sv-SE" sz="1600" b="0" i="0" u="none" strike="noStrike" baseline="0">
                <a:solidFill>
                  <a:srgbClr val="000000"/>
                </a:solidFill>
                <a:latin typeface="Arial" panose="020B0604020202020204" pitchFamily="34" charset="0"/>
                <a:cs typeface="Arial" panose="020B0604020202020204" pitchFamily="34" charset="0"/>
              </a:rPr>
              <a:t>ord och jorddamm (ex. jordiga grönsaker). Bakterien finns i form av sporer överallt i vår omgivning.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Typ 1 i kött och grönsaksrätter, pulverprodukter ex. vaniljsås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Typ 2 i risprodukter </a:t>
            </a:r>
            <a:r>
              <a:rPr lang="sv-SE" sz="1800" b="0" i="0" u="none" strike="noStrike" baseline="0">
                <a:solidFill>
                  <a:srgbClr val="000000"/>
                </a:solidFill>
                <a:latin typeface="Calibri" panose="020F0502020204030204" pitchFamily="34" charset="0"/>
              </a:rPr>
              <a:t>	</a:t>
            </a:r>
          </a:p>
        </p:txBody>
      </p:sp>
      <p:pic>
        <p:nvPicPr>
          <p:cNvPr id="17" name="Bildobjekt 16">
            <a:extLst>
              <a:ext uri="{FF2B5EF4-FFF2-40B4-BE49-F238E27FC236}">
                <a16:creationId xmlns:a16="http://schemas.microsoft.com/office/drawing/2014/main" id="{6AD2B900-C7D7-43F6-8D2C-8B9A2814B8F5}"/>
              </a:ext>
            </a:extLst>
          </p:cNvPr>
          <p:cNvPicPr>
            <a:picLocks noChangeAspect="1"/>
          </p:cNvPicPr>
          <p:nvPr/>
        </p:nvPicPr>
        <p:blipFill>
          <a:blip r:embed="rId3"/>
          <a:stretch>
            <a:fillRect/>
          </a:stretch>
        </p:blipFill>
        <p:spPr>
          <a:xfrm>
            <a:off x="0" y="432682"/>
            <a:ext cx="2402032" cy="432854"/>
          </a:xfrm>
          <a:prstGeom prst="rect">
            <a:avLst/>
          </a:prstGeom>
        </p:spPr>
      </p:pic>
      <p:sp>
        <p:nvSpPr>
          <p:cNvPr id="20" name="textruta 19">
            <a:extLst>
              <a:ext uri="{FF2B5EF4-FFF2-40B4-BE49-F238E27FC236}">
                <a16:creationId xmlns:a16="http://schemas.microsoft.com/office/drawing/2014/main" id="{FE316E8D-F5DC-47FC-A447-51881807ED25}"/>
              </a:ext>
            </a:extLst>
          </p:cNvPr>
          <p:cNvSpPr txBox="1"/>
          <p:nvPr/>
        </p:nvSpPr>
        <p:spPr>
          <a:xfrm>
            <a:off x="4755222" y="3097570"/>
            <a:ext cx="2681555" cy="1939505"/>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Sprids vid</a:t>
            </a:r>
            <a:endParaRPr lang="sv-SE" b="0" i="0" u="sng" strike="noStrike" baseline="0">
              <a:solidFill>
                <a:srgbClr val="000000"/>
              </a:solidFill>
              <a:latin typeface="Arial" panose="020B0604020202020204" pitchFamily="34" charset="0"/>
              <a:cs typeface="Arial" panose="020B0604020202020204" pitchFamily="34" charset="0"/>
            </a:endParaRP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För långsam nedkylning av tillagad mat som sparas och äts senare. Eller så har maten stått för varmt</a:t>
            </a:r>
            <a:endParaRPr lang="sv-SE" sz="1600">
              <a:latin typeface="Arial" panose="020B0604020202020204" pitchFamily="34" charset="0"/>
              <a:cs typeface="Arial" panose="020B0604020202020204" pitchFamily="34" charset="0"/>
            </a:endParaRPr>
          </a:p>
        </p:txBody>
      </p:sp>
      <p:sp>
        <p:nvSpPr>
          <p:cNvPr id="24" name="textruta 23">
            <a:extLst>
              <a:ext uri="{FF2B5EF4-FFF2-40B4-BE49-F238E27FC236}">
                <a16:creationId xmlns:a16="http://schemas.microsoft.com/office/drawing/2014/main" id="{FAA82D66-FFA3-4DC8-9718-6D6CB2A1D61F}"/>
              </a:ext>
            </a:extLst>
          </p:cNvPr>
          <p:cNvSpPr txBox="1"/>
          <p:nvPr/>
        </p:nvSpPr>
        <p:spPr>
          <a:xfrm>
            <a:off x="8356617" y="3097570"/>
            <a:ext cx="2681555" cy="1200842"/>
          </a:xfrm>
          <a:prstGeom prst="rect">
            <a:avLst/>
          </a:prstGeom>
          <a:noFill/>
        </p:spPr>
        <p:txBody>
          <a:bodyPr wrap="square">
            <a:spAutoFit/>
          </a:bodyPr>
          <a:lstStyle/>
          <a:p>
            <a:pPr marL="0" indent="0">
              <a:lnSpc>
                <a:spcPct val="150000"/>
              </a:lnSpc>
              <a:buNone/>
            </a:pPr>
            <a:r>
              <a:rPr lang="sv-SE"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Snabb nedkylning till kylskåps-temperatur. </a:t>
            </a:r>
            <a:endParaRPr lang="sv-SE" sz="1600">
              <a:latin typeface="Arial" panose="020B0604020202020204" pitchFamily="34" charset="0"/>
              <a:cs typeface="Arial" panose="020B0604020202020204" pitchFamily="34" charset="0"/>
            </a:endParaRPr>
          </a:p>
        </p:txBody>
      </p:sp>
      <p:sp>
        <p:nvSpPr>
          <p:cNvPr id="25" name="Rubrik 1">
            <a:extLst>
              <a:ext uri="{FF2B5EF4-FFF2-40B4-BE49-F238E27FC236}">
                <a16:creationId xmlns:a16="http://schemas.microsoft.com/office/drawing/2014/main" id="{DE10A66A-FDB7-4A08-86B6-529D232D537A}"/>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3189173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3B54378E-A626-4106-A3D9-18B7A8E6C980}"/>
              </a:ext>
            </a:extLst>
          </p:cNvPr>
          <p:cNvSpPr/>
          <p:nvPr/>
        </p:nvSpPr>
        <p:spPr>
          <a:xfrm>
            <a:off x="447399" y="3024283"/>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Rak koppling 26">
            <a:extLst>
              <a:ext uri="{FF2B5EF4-FFF2-40B4-BE49-F238E27FC236}">
                <a16:creationId xmlns:a16="http://schemas.microsoft.com/office/drawing/2014/main" id="{DD2CDFA3-B3FD-42B3-B6E1-9B5EA491050C}"/>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27B14C6C-ADCD-4DA7-8CDF-7FCB46D93DD5}"/>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Ellips 4">
            <a:extLst>
              <a:ext uri="{FF2B5EF4-FFF2-40B4-BE49-F238E27FC236}">
                <a16:creationId xmlns:a16="http://schemas.microsoft.com/office/drawing/2014/main" id="{9A72E0BA-E312-41EB-A7B8-E665DE674895}"/>
              </a:ext>
            </a:extLst>
          </p:cNvPr>
          <p:cNvSpPr/>
          <p:nvPr/>
        </p:nvSpPr>
        <p:spPr>
          <a:xfrm>
            <a:off x="4889643" y="848036"/>
            <a:ext cx="1972226" cy="1863388"/>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solidFill>
                  <a:schemeClr val="tx1"/>
                </a:solidFill>
                <a:latin typeface="Bahnschrift Condensed" panose="020B0502040204020203" pitchFamily="34" charset="0"/>
                <a:cs typeface="Arial" panose="020B0604020202020204" pitchFamily="34" charset="0"/>
              </a:rPr>
              <a:t>Clostridium </a:t>
            </a:r>
            <a:r>
              <a:rPr lang="sv-SE" sz="2400" b="0" u="none" strike="noStrike" baseline="0">
                <a:solidFill>
                  <a:schemeClr val="tx1"/>
                </a:solidFill>
                <a:latin typeface="Bahnschrift Condensed" panose="020B0502040204020203" pitchFamily="34" charset="0"/>
                <a:cs typeface="Arial" panose="020B0604020202020204" pitchFamily="34" charset="0"/>
              </a:rPr>
              <a:t>perfringens</a:t>
            </a:r>
            <a:endParaRPr lang="sv-SE" sz="2400">
              <a:solidFill>
                <a:schemeClr val="tx1"/>
              </a:solidFill>
              <a:latin typeface="Bahnschrift Condensed" panose="020B0502040204020203" pitchFamily="34" charset="0"/>
              <a:cs typeface="Arial" panose="020B0604020202020204" pitchFamily="34" charset="0"/>
            </a:endParaRPr>
          </a:p>
        </p:txBody>
      </p:sp>
      <p:sp>
        <p:nvSpPr>
          <p:cNvPr id="10" name="textruta 9">
            <a:extLst>
              <a:ext uri="{FF2B5EF4-FFF2-40B4-BE49-F238E27FC236}">
                <a16:creationId xmlns:a16="http://schemas.microsoft.com/office/drawing/2014/main" id="{29567235-F150-4FCA-A871-17579278878A}"/>
              </a:ext>
            </a:extLst>
          </p:cNvPr>
          <p:cNvSpPr txBox="1"/>
          <p:nvPr/>
        </p:nvSpPr>
        <p:spPr>
          <a:xfrm>
            <a:off x="7302358" y="1098120"/>
            <a:ext cx="3047144" cy="1200329"/>
          </a:xfrm>
          <a:prstGeom prst="rect">
            <a:avLst/>
          </a:prstGeom>
          <a:noFill/>
          <a:ln>
            <a:solidFill>
              <a:srgbClr val="E7E0D1"/>
            </a:solidFill>
          </a:ln>
        </p:spPr>
        <p:txBody>
          <a:bodyPr wrap="square">
            <a:spAutoFit/>
          </a:bodyPr>
          <a:lstStyle/>
          <a:p>
            <a:r>
              <a:rPr lang="sv-SE" i="1">
                <a:latin typeface="Arial" panose="020B0604020202020204" pitchFamily="34" charset="0"/>
                <a:cs typeface="Arial" panose="020B0604020202020204" pitchFamily="34" charset="0"/>
              </a:rPr>
              <a:t>Bakterie som orsakar </a:t>
            </a:r>
            <a:r>
              <a:rPr lang="sv-SE" i="1">
                <a:solidFill>
                  <a:srgbClr val="000000"/>
                </a:solidFill>
                <a:latin typeface="Arial" panose="020B0604020202020204" pitchFamily="34" charset="0"/>
                <a:cs typeface="Arial" panose="020B0604020202020204" pitchFamily="34" charset="0"/>
              </a:rPr>
              <a:t>m</a:t>
            </a:r>
            <a:r>
              <a:rPr lang="sv-SE" b="0" i="1" u="none" strike="noStrike" baseline="0">
                <a:solidFill>
                  <a:srgbClr val="000000"/>
                </a:solidFill>
                <a:latin typeface="Arial" panose="020B0604020202020204" pitchFamily="34" charset="0"/>
                <a:cs typeface="Arial" panose="020B0604020202020204" pitchFamily="34" charset="0"/>
              </a:rPr>
              <a:t>agsmärtor, illamående, kraftiga diarréer under ca ett dygn. </a:t>
            </a:r>
            <a:endParaRPr lang="sv-SE" i="1">
              <a:latin typeface="Arial" panose="020B0604020202020204" pitchFamily="34" charset="0"/>
              <a:cs typeface="Arial" panose="020B0604020202020204" pitchFamily="34" charset="0"/>
            </a:endParaRPr>
          </a:p>
        </p:txBody>
      </p:sp>
      <p:sp>
        <p:nvSpPr>
          <p:cNvPr id="14" name="textruta 13">
            <a:extLst>
              <a:ext uri="{FF2B5EF4-FFF2-40B4-BE49-F238E27FC236}">
                <a16:creationId xmlns:a16="http://schemas.microsoft.com/office/drawing/2014/main" id="{836224CE-4977-467A-99AC-F97BFC454BCE}"/>
              </a:ext>
            </a:extLst>
          </p:cNvPr>
          <p:cNvSpPr txBox="1"/>
          <p:nvPr/>
        </p:nvSpPr>
        <p:spPr>
          <a:xfrm>
            <a:off x="900701" y="3152134"/>
            <a:ext cx="2632753" cy="3047501"/>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Förekommer i</a:t>
            </a:r>
          </a:p>
          <a:p>
            <a:pPr>
              <a:lnSpc>
                <a:spcPct val="150000"/>
              </a:lnSpc>
            </a:pPr>
            <a:r>
              <a:rPr lang="sv-SE" sz="1600">
                <a:solidFill>
                  <a:srgbClr val="000000"/>
                </a:solidFill>
                <a:latin typeface="Arial" panose="020B0604020202020204" pitchFamily="34" charset="0"/>
                <a:cs typeface="Arial" panose="020B0604020202020204" pitchFamily="34" charset="0"/>
              </a:rPr>
              <a:t>T</a:t>
            </a:r>
            <a:r>
              <a:rPr lang="sv-SE" sz="1600" b="0" i="0" u="none" strike="noStrike" baseline="0">
                <a:solidFill>
                  <a:srgbClr val="000000"/>
                </a:solidFill>
                <a:latin typeface="Arial" panose="020B0604020202020204" pitchFamily="34" charset="0"/>
                <a:cs typeface="Arial" panose="020B0604020202020204" pitchFamily="34" charset="0"/>
              </a:rPr>
              <a:t>armen hos många djur och finns därmed i ofta jord och damm som kan förorena livsmedel tex. grönsaker.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Har kommit i köttgrytor m.m. </a:t>
            </a:r>
            <a:endParaRPr lang="sv-SE" sz="1600">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5B427BE6-5423-4EC0-90BB-8C6A06BF878C}"/>
              </a:ext>
            </a:extLst>
          </p:cNvPr>
          <p:cNvSpPr txBox="1"/>
          <p:nvPr/>
        </p:nvSpPr>
        <p:spPr>
          <a:xfrm>
            <a:off x="4802297" y="3152134"/>
            <a:ext cx="2632753" cy="1200842"/>
          </a:xfrm>
          <a:prstGeom prst="rect">
            <a:avLst/>
          </a:prstGeom>
          <a:noFill/>
        </p:spPr>
        <p:txBody>
          <a:bodyPr wrap="square">
            <a:spAutoFit/>
          </a:bodyPr>
          <a:lstStyle/>
          <a:p>
            <a:pPr marL="0" indent="0">
              <a:lnSpc>
                <a:spcPct val="150000"/>
              </a:lnSpc>
              <a:buNone/>
            </a:pPr>
            <a:r>
              <a:rPr lang="sv-SE" sz="1800" u="sng">
                <a:latin typeface="Arial" panose="020B0604020202020204" pitchFamily="34" charset="0"/>
                <a:cs typeface="Arial" panose="020B0604020202020204" pitchFamily="34" charset="0"/>
              </a:rPr>
              <a:t>Sprids vid</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För långsam nedkylning av livsmedel som ska sparas. </a:t>
            </a:r>
          </a:p>
        </p:txBody>
      </p:sp>
      <p:sp>
        <p:nvSpPr>
          <p:cNvPr id="18" name="textruta 17">
            <a:extLst>
              <a:ext uri="{FF2B5EF4-FFF2-40B4-BE49-F238E27FC236}">
                <a16:creationId xmlns:a16="http://schemas.microsoft.com/office/drawing/2014/main" id="{C2CBA823-7D21-44B1-ABB4-B281685658A1}"/>
              </a:ext>
            </a:extLst>
          </p:cNvPr>
          <p:cNvSpPr txBox="1"/>
          <p:nvPr/>
        </p:nvSpPr>
        <p:spPr>
          <a:xfrm>
            <a:off x="8490137" y="3152134"/>
            <a:ext cx="2745769" cy="1200842"/>
          </a:xfrm>
          <a:prstGeom prst="rect">
            <a:avLst/>
          </a:prstGeom>
          <a:noFill/>
        </p:spPr>
        <p:txBody>
          <a:bodyPr wrap="square">
            <a:spAutoFit/>
          </a:bodyPr>
          <a:lstStyle/>
          <a:p>
            <a:pPr marL="0" indent="0">
              <a:lnSpc>
                <a:spcPct val="150000"/>
              </a:lnSpc>
              <a:buNone/>
            </a:pPr>
            <a:r>
              <a:rPr lang="sv-SE" sz="1800"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Snabb nedkylning, förvaring i kyla eller i frys</a:t>
            </a:r>
            <a:endParaRPr lang="sv-SE" sz="1600">
              <a:latin typeface="Arial" panose="020B0604020202020204" pitchFamily="34" charset="0"/>
              <a:cs typeface="Arial" panose="020B0604020202020204" pitchFamily="34" charset="0"/>
            </a:endParaRPr>
          </a:p>
        </p:txBody>
      </p:sp>
      <p:pic>
        <p:nvPicPr>
          <p:cNvPr id="23" name="Bildobjekt 22">
            <a:extLst>
              <a:ext uri="{FF2B5EF4-FFF2-40B4-BE49-F238E27FC236}">
                <a16:creationId xmlns:a16="http://schemas.microsoft.com/office/drawing/2014/main" id="{473FC369-6D94-447E-8F73-9876C5777723}"/>
              </a:ext>
            </a:extLst>
          </p:cNvPr>
          <p:cNvPicPr>
            <a:picLocks noChangeAspect="1"/>
          </p:cNvPicPr>
          <p:nvPr/>
        </p:nvPicPr>
        <p:blipFill>
          <a:blip r:embed="rId3"/>
          <a:stretch>
            <a:fillRect/>
          </a:stretch>
        </p:blipFill>
        <p:spPr>
          <a:xfrm>
            <a:off x="0" y="432682"/>
            <a:ext cx="2402032" cy="432854"/>
          </a:xfrm>
          <a:prstGeom prst="rect">
            <a:avLst/>
          </a:prstGeom>
        </p:spPr>
      </p:pic>
      <p:sp>
        <p:nvSpPr>
          <p:cNvPr id="25" name="Rubrik 1">
            <a:extLst>
              <a:ext uri="{FF2B5EF4-FFF2-40B4-BE49-F238E27FC236}">
                <a16:creationId xmlns:a16="http://schemas.microsoft.com/office/drawing/2014/main" id="{71A65DA9-2798-4BED-99A2-B18BDBADE5C1}"/>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3757277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16E5464B-EED4-4591-97ED-D87686E788D3}"/>
              </a:ext>
            </a:extLst>
          </p:cNvPr>
          <p:cNvSpPr/>
          <p:nvPr/>
        </p:nvSpPr>
        <p:spPr>
          <a:xfrm>
            <a:off x="447399" y="3024283"/>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6" name="Rak koppling 25">
            <a:extLst>
              <a:ext uri="{FF2B5EF4-FFF2-40B4-BE49-F238E27FC236}">
                <a16:creationId xmlns:a16="http://schemas.microsoft.com/office/drawing/2014/main" id="{9C75B444-8B0C-4018-B751-8F7E98EBC226}"/>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7A0C42A6-0C3D-4517-B617-BD4720BD1859}"/>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Ellips 4">
            <a:extLst>
              <a:ext uri="{FF2B5EF4-FFF2-40B4-BE49-F238E27FC236}">
                <a16:creationId xmlns:a16="http://schemas.microsoft.com/office/drawing/2014/main" id="{0CC08F84-30B8-4B6C-9D6A-890E3B5CCF1F}"/>
              </a:ext>
            </a:extLst>
          </p:cNvPr>
          <p:cNvSpPr/>
          <p:nvPr/>
        </p:nvSpPr>
        <p:spPr>
          <a:xfrm>
            <a:off x="4889643" y="848036"/>
            <a:ext cx="1972226" cy="1863388"/>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solidFill>
                  <a:schemeClr val="tx1"/>
                </a:solidFill>
                <a:latin typeface="Bahnschrift Condensed" panose="020B0502040204020203" pitchFamily="34" charset="0"/>
                <a:cs typeface="Arial" panose="020B0604020202020204" pitchFamily="34" charset="0"/>
              </a:rPr>
              <a:t>Clostridium </a:t>
            </a:r>
            <a:r>
              <a:rPr lang="sv-SE" sz="2400" err="1">
                <a:solidFill>
                  <a:schemeClr val="tx1"/>
                </a:solidFill>
                <a:latin typeface="Bahnschrift Condensed" panose="020B0502040204020203" pitchFamily="34" charset="0"/>
                <a:cs typeface="Arial" panose="020B0604020202020204" pitchFamily="34" charset="0"/>
              </a:rPr>
              <a:t>botulinum</a:t>
            </a:r>
            <a:endParaRPr lang="sv-SE" sz="2400">
              <a:solidFill>
                <a:schemeClr val="tx1"/>
              </a:solidFill>
              <a:latin typeface="Bahnschrift Condensed" panose="020B0502040204020203" pitchFamily="34" charset="0"/>
              <a:cs typeface="Arial" panose="020B0604020202020204" pitchFamily="34" charset="0"/>
            </a:endParaRPr>
          </a:p>
        </p:txBody>
      </p:sp>
      <p:sp>
        <p:nvSpPr>
          <p:cNvPr id="9" name="textruta 8">
            <a:extLst>
              <a:ext uri="{FF2B5EF4-FFF2-40B4-BE49-F238E27FC236}">
                <a16:creationId xmlns:a16="http://schemas.microsoft.com/office/drawing/2014/main" id="{E338242C-FE05-4374-A5C1-7125008E61A2}"/>
              </a:ext>
            </a:extLst>
          </p:cNvPr>
          <p:cNvSpPr txBox="1"/>
          <p:nvPr/>
        </p:nvSpPr>
        <p:spPr>
          <a:xfrm>
            <a:off x="7150814" y="1086961"/>
            <a:ext cx="3813013" cy="1477328"/>
          </a:xfrm>
          <a:prstGeom prst="rect">
            <a:avLst/>
          </a:prstGeom>
          <a:noFill/>
          <a:ln>
            <a:solidFill>
              <a:srgbClr val="E7E0D1"/>
            </a:solidFill>
          </a:ln>
        </p:spPr>
        <p:txBody>
          <a:bodyPr wrap="square">
            <a:spAutoFit/>
          </a:bodyPr>
          <a:lstStyle/>
          <a:p>
            <a:r>
              <a:rPr lang="sv-SE" i="1">
                <a:latin typeface="Arial" panose="020B0604020202020204" pitchFamily="34" charset="0"/>
                <a:cs typeface="Arial" panose="020B0604020202020204" pitchFamily="34" charset="0"/>
              </a:rPr>
              <a:t>Bakterie som orsakar i</a:t>
            </a:r>
            <a:r>
              <a:rPr lang="sv-SE" b="0" i="1" u="none" strike="noStrike" baseline="0">
                <a:solidFill>
                  <a:srgbClr val="000000"/>
                </a:solidFill>
                <a:latin typeface="Arial" panose="020B0604020202020204" pitchFamily="34" charset="0"/>
                <a:cs typeface="Arial" panose="020B0604020202020204" pitchFamily="34" charset="0"/>
              </a:rPr>
              <a:t>nledande illamående, kräkning, följt av syn- och talstörningar, trötthet, andningsförlamning. Kan medföra dödsfall. </a:t>
            </a:r>
            <a:endParaRPr lang="sv-SE" i="1">
              <a:latin typeface="Arial" panose="020B0604020202020204" pitchFamily="34" charset="0"/>
              <a:cs typeface="Arial" panose="020B0604020202020204" pitchFamily="34" charset="0"/>
            </a:endParaRPr>
          </a:p>
        </p:txBody>
      </p:sp>
      <p:sp>
        <p:nvSpPr>
          <p:cNvPr id="11" name="textruta 10">
            <a:extLst>
              <a:ext uri="{FF2B5EF4-FFF2-40B4-BE49-F238E27FC236}">
                <a16:creationId xmlns:a16="http://schemas.microsoft.com/office/drawing/2014/main" id="{F387875C-B629-4B88-8DDF-71FA317527D0}"/>
              </a:ext>
            </a:extLst>
          </p:cNvPr>
          <p:cNvSpPr txBox="1"/>
          <p:nvPr/>
        </p:nvSpPr>
        <p:spPr>
          <a:xfrm>
            <a:off x="891377" y="3182288"/>
            <a:ext cx="3175652" cy="3047501"/>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Förekommer i</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Jord som sporer, bottenslammet i olika vattendrag. </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Fisk- grönsaks-, köttkonserver, inläggningar, rökta och gravade produkter i vakuumförpackningar som inte upphettats före servering </a:t>
            </a:r>
            <a:endParaRPr lang="sv-SE" sz="1600">
              <a:latin typeface="Arial" panose="020B060402020202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836AC9D4-A846-4BE5-A1CF-8917B5558C60}"/>
              </a:ext>
            </a:extLst>
          </p:cNvPr>
          <p:cNvSpPr txBox="1"/>
          <p:nvPr/>
        </p:nvSpPr>
        <p:spPr>
          <a:xfrm>
            <a:off x="4632288" y="3157998"/>
            <a:ext cx="3177283" cy="2727029"/>
          </a:xfrm>
          <a:prstGeom prst="rect">
            <a:avLst/>
          </a:prstGeom>
          <a:noFill/>
        </p:spPr>
        <p:txBody>
          <a:bodyPr wrap="square">
            <a:spAutoFit/>
          </a:bodyPr>
          <a:lstStyle/>
          <a:p>
            <a:pPr marL="0" indent="0">
              <a:lnSpc>
                <a:spcPct val="150000"/>
              </a:lnSpc>
              <a:buNone/>
            </a:pPr>
            <a:r>
              <a:rPr lang="sv-SE" sz="1800" u="sng">
                <a:latin typeface="Arial" panose="020B0604020202020204" pitchFamily="34" charset="0"/>
                <a:cs typeface="Arial" panose="020B0604020202020204" pitchFamily="34" charset="0"/>
              </a:rPr>
              <a:t>Sprids vid</a:t>
            </a:r>
          </a:p>
          <a:p>
            <a:pPr>
              <a:lnSpc>
                <a:spcPct val="150000"/>
              </a:lnSpc>
            </a:pPr>
            <a:r>
              <a:rPr lang="sv-SE" sz="1600" b="0" i="0" u="none" strike="noStrike" baseline="0">
                <a:solidFill>
                  <a:srgbClr val="000000"/>
                </a:solidFill>
                <a:latin typeface="Arial" panose="020B0604020202020204" pitchFamily="34" charset="0"/>
                <a:cs typeface="Arial" panose="020B0604020202020204" pitchFamily="34" charset="0"/>
              </a:rPr>
              <a:t>Felaktiga mängder av ättika och salt eller socker vid inläggning. Förvaring i syrefri miljö vid för hög temperatur och under en längre tid och att livsmedlet inte värms upp före förtäring</a:t>
            </a:r>
            <a:r>
              <a:rPr lang="sv-SE" sz="1600" b="0" i="0" u="none" strike="noStrike" baseline="0">
                <a:solidFill>
                  <a:srgbClr val="000000"/>
                </a:solidFill>
                <a:latin typeface="Calibri" panose="020F0502020204030204" pitchFamily="34" charset="0"/>
              </a:rPr>
              <a:t>. </a:t>
            </a:r>
            <a:r>
              <a:rPr lang="sv-SE" sz="1800" b="0" i="0" u="none" strike="noStrike" baseline="0">
                <a:solidFill>
                  <a:srgbClr val="000000"/>
                </a:solidFill>
                <a:latin typeface="Calibri" panose="020F0502020204030204" pitchFamily="34" charset="0"/>
              </a:rPr>
              <a:t>	</a:t>
            </a:r>
            <a:endParaRPr lang="sv-SE" sz="1800"/>
          </a:p>
        </p:txBody>
      </p:sp>
      <p:sp>
        <p:nvSpPr>
          <p:cNvPr id="19" name="textruta 18">
            <a:extLst>
              <a:ext uri="{FF2B5EF4-FFF2-40B4-BE49-F238E27FC236}">
                <a16:creationId xmlns:a16="http://schemas.microsoft.com/office/drawing/2014/main" id="{52EB33EE-3F36-4CE6-9677-F90ED8CD94EB}"/>
              </a:ext>
            </a:extLst>
          </p:cNvPr>
          <p:cNvSpPr txBox="1"/>
          <p:nvPr/>
        </p:nvSpPr>
        <p:spPr>
          <a:xfrm>
            <a:off x="8038294" y="3182288"/>
            <a:ext cx="3517431" cy="3376374"/>
          </a:xfrm>
          <a:prstGeom prst="rect">
            <a:avLst/>
          </a:prstGeom>
          <a:noFill/>
        </p:spPr>
        <p:txBody>
          <a:bodyPr wrap="square">
            <a:spAutoFit/>
          </a:bodyPr>
          <a:lstStyle/>
          <a:p>
            <a:pPr marL="0" indent="0">
              <a:lnSpc>
                <a:spcPct val="150000"/>
              </a:lnSpc>
              <a:buNone/>
            </a:pPr>
            <a:r>
              <a:rPr lang="sv-SE" sz="1800"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sz="1400" b="0" i="0" u="none" strike="noStrike" baseline="0">
                <a:solidFill>
                  <a:srgbClr val="000000"/>
                </a:solidFill>
                <a:latin typeface="Arial" panose="020B0604020202020204" pitchFamily="34" charset="0"/>
                <a:cs typeface="Arial" panose="020B0604020202020204" pitchFamily="34" charset="0"/>
              </a:rPr>
              <a:t>Följ recept mycket noga vid inläggning. Förvara vakuumförpackad fisk vid max +4 C. Ha inte för lång ”bäst före tid” för rökt lax och liknande produkter, bör ej överstiga 3 veckor. Mycket viktigt att inte salt byts ut mot mineralsalt (typ </a:t>
            </a:r>
            <a:r>
              <a:rPr lang="sv-SE" sz="1400" b="0" i="0" u="none" strike="noStrike" baseline="0" err="1">
                <a:solidFill>
                  <a:srgbClr val="000000"/>
                </a:solidFill>
                <a:latin typeface="Arial" panose="020B0604020202020204" pitchFamily="34" charset="0"/>
                <a:cs typeface="Arial" panose="020B0604020202020204" pitchFamily="34" charset="0"/>
              </a:rPr>
              <a:t>seltin</a:t>
            </a:r>
            <a:r>
              <a:rPr lang="sv-SE" sz="1400" b="0" i="0" u="none" strike="noStrike" baseline="0">
                <a:solidFill>
                  <a:srgbClr val="000000"/>
                </a:solidFill>
                <a:latin typeface="Arial" panose="020B0604020202020204" pitchFamily="34" charset="0"/>
                <a:cs typeface="Arial" panose="020B0604020202020204" pitchFamily="34" charset="0"/>
              </a:rPr>
              <a:t>). Styrkan på ättikslag får inte minskas. Mer fisk får inte läggas in än vad som angetts i receptet. </a:t>
            </a:r>
            <a:r>
              <a:rPr lang="sv-SE" sz="1200" b="0" i="0" u="none" strike="noStrike" baseline="0">
                <a:solidFill>
                  <a:srgbClr val="000000"/>
                </a:solidFill>
                <a:latin typeface="Calibri" panose="020F0502020204030204" pitchFamily="34" charset="0"/>
              </a:rPr>
              <a:t>	</a:t>
            </a:r>
          </a:p>
        </p:txBody>
      </p:sp>
      <p:pic>
        <p:nvPicPr>
          <p:cNvPr id="22" name="Bildobjekt 21">
            <a:extLst>
              <a:ext uri="{FF2B5EF4-FFF2-40B4-BE49-F238E27FC236}">
                <a16:creationId xmlns:a16="http://schemas.microsoft.com/office/drawing/2014/main" id="{5773F7F8-FE35-4696-80AF-3DFD88BB1B32}"/>
              </a:ext>
            </a:extLst>
          </p:cNvPr>
          <p:cNvPicPr>
            <a:picLocks noChangeAspect="1"/>
          </p:cNvPicPr>
          <p:nvPr/>
        </p:nvPicPr>
        <p:blipFill>
          <a:blip r:embed="rId3"/>
          <a:stretch>
            <a:fillRect/>
          </a:stretch>
        </p:blipFill>
        <p:spPr>
          <a:xfrm>
            <a:off x="0" y="432682"/>
            <a:ext cx="2402032" cy="432854"/>
          </a:xfrm>
          <a:prstGeom prst="rect">
            <a:avLst/>
          </a:prstGeom>
        </p:spPr>
      </p:pic>
      <p:sp>
        <p:nvSpPr>
          <p:cNvPr id="24" name="Rubrik 1">
            <a:extLst>
              <a:ext uri="{FF2B5EF4-FFF2-40B4-BE49-F238E27FC236}">
                <a16:creationId xmlns:a16="http://schemas.microsoft.com/office/drawing/2014/main" id="{8B613C29-5527-4FF8-8221-334F1BD2C42D}"/>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2871464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6B29DFE8-F74B-4291-A28F-056DEFB4095C}"/>
              </a:ext>
            </a:extLst>
          </p:cNvPr>
          <p:cNvSpPr/>
          <p:nvPr/>
        </p:nvSpPr>
        <p:spPr>
          <a:xfrm>
            <a:off x="447400" y="3040655"/>
            <a:ext cx="11297202" cy="3624550"/>
          </a:xfrm>
          <a:prstGeom prst="rect">
            <a:avLst/>
          </a:prstGeom>
          <a:solidFill>
            <a:srgbClr val="F8F6F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koppling 24">
            <a:extLst>
              <a:ext uri="{FF2B5EF4-FFF2-40B4-BE49-F238E27FC236}">
                <a16:creationId xmlns:a16="http://schemas.microsoft.com/office/drawing/2014/main" id="{02BEAF54-6218-429B-8676-3BC44FCB10B0}"/>
              </a:ext>
            </a:extLst>
          </p:cNvPr>
          <p:cNvCxnSpPr/>
          <p:nvPr/>
        </p:nvCxnSpPr>
        <p:spPr>
          <a:xfrm>
            <a:off x="7981442" y="3040655"/>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411BBF71-B55F-4132-A960-8CF42768E086}"/>
              </a:ext>
            </a:extLst>
          </p:cNvPr>
          <p:cNvCxnSpPr/>
          <p:nvPr/>
        </p:nvCxnSpPr>
        <p:spPr>
          <a:xfrm>
            <a:off x="4255905" y="3057027"/>
            <a:ext cx="0" cy="36081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5C6A4D80-62DB-4DD8-BF02-D65E1B10533C}"/>
              </a:ext>
            </a:extLst>
          </p:cNvPr>
          <p:cNvPicPr>
            <a:picLocks noChangeAspect="1"/>
          </p:cNvPicPr>
          <p:nvPr/>
        </p:nvPicPr>
        <p:blipFill>
          <a:blip r:embed="rId3"/>
          <a:stretch>
            <a:fillRect/>
          </a:stretch>
        </p:blipFill>
        <p:spPr>
          <a:xfrm>
            <a:off x="0" y="432682"/>
            <a:ext cx="2402032" cy="432854"/>
          </a:xfrm>
          <a:prstGeom prst="rect">
            <a:avLst/>
          </a:prstGeom>
        </p:spPr>
      </p:pic>
      <p:sp>
        <p:nvSpPr>
          <p:cNvPr id="11" name="Ellips 10">
            <a:extLst>
              <a:ext uri="{FF2B5EF4-FFF2-40B4-BE49-F238E27FC236}">
                <a16:creationId xmlns:a16="http://schemas.microsoft.com/office/drawing/2014/main" id="{1BF6E3C6-C4CE-4A14-9353-D0833E0CD14E}"/>
              </a:ext>
            </a:extLst>
          </p:cNvPr>
          <p:cNvSpPr/>
          <p:nvPr/>
        </p:nvSpPr>
        <p:spPr>
          <a:xfrm>
            <a:off x="5001484" y="990315"/>
            <a:ext cx="1972226" cy="1863388"/>
          </a:xfrm>
          <a:prstGeom prst="ellipse">
            <a:avLst/>
          </a:prstGeom>
          <a:solidFill>
            <a:srgbClr val="EFEA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chemeClr val="tx1"/>
              </a:solidFill>
              <a:latin typeface="Bahnschrift Condensed" panose="020B0502040204020203" pitchFamily="34" charset="0"/>
            </a:endParaRPr>
          </a:p>
        </p:txBody>
      </p:sp>
      <p:sp>
        <p:nvSpPr>
          <p:cNvPr id="12" name="textruta 11">
            <a:extLst>
              <a:ext uri="{FF2B5EF4-FFF2-40B4-BE49-F238E27FC236}">
                <a16:creationId xmlns:a16="http://schemas.microsoft.com/office/drawing/2014/main" id="{4741F542-7524-43DE-864C-7418F9047BC7}"/>
              </a:ext>
            </a:extLst>
          </p:cNvPr>
          <p:cNvSpPr txBox="1"/>
          <p:nvPr/>
        </p:nvSpPr>
        <p:spPr>
          <a:xfrm>
            <a:off x="5020977" y="1671007"/>
            <a:ext cx="2169540" cy="461665"/>
          </a:xfrm>
          <a:prstGeom prst="rect">
            <a:avLst/>
          </a:prstGeom>
          <a:noFill/>
        </p:spPr>
        <p:txBody>
          <a:bodyPr wrap="square">
            <a:spAutoFit/>
          </a:bodyPr>
          <a:lstStyle/>
          <a:p>
            <a:r>
              <a:rPr lang="sv-SE" sz="2400">
                <a:latin typeface="Bahnschrift Condensed" panose="020B0502040204020203" pitchFamily="34" charset="0"/>
                <a:cs typeface="Arial" panose="020B0604020202020204" pitchFamily="34" charset="0"/>
              </a:rPr>
              <a:t>Enterobacteriaece</a:t>
            </a:r>
            <a:endParaRPr lang="sv-SE">
              <a:latin typeface="Bahnschrift Condensed" panose="020B0502040204020203" pitchFamily="34" charset="0"/>
              <a:cs typeface="Arial" panose="020B0604020202020204" pitchFamily="34" charset="0"/>
            </a:endParaRPr>
          </a:p>
        </p:txBody>
      </p:sp>
      <p:sp>
        <p:nvSpPr>
          <p:cNvPr id="14" name="textruta 13">
            <a:extLst>
              <a:ext uri="{FF2B5EF4-FFF2-40B4-BE49-F238E27FC236}">
                <a16:creationId xmlns:a16="http://schemas.microsoft.com/office/drawing/2014/main" id="{48425EC6-B5CD-4FB7-9051-47D4DC39BA5C}"/>
              </a:ext>
            </a:extLst>
          </p:cNvPr>
          <p:cNvSpPr txBox="1"/>
          <p:nvPr/>
        </p:nvSpPr>
        <p:spPr>
          <a:xfrm>
            <a:off x="7342917" y="1255508"/>
            <a:ext cx="2307859" cy="1200329"/>
          </a:xfrm>
          <a:prstGeom prst="rect">
            <a:avLst/>
          </a:prstGeom>
          <a:noFill/>
          <a:ln>
            <a:solidFill>
              <a:srgbClr val="E7E0D1"/>
            </a:solidFill>
          </a:ln>
        </p:spPr>
        <p:txBody>
          <a:bodyPr wrap="square">
            <a:spAutoFit/>
          </a:bodyPr>
          <a:lstStyle/>
          <a:p>
            <a:pPr marL="0" indent="0">
              <a:buNone/>
            </a:pPr>
            <a:r>
              <a:rPr lang="sv-SE" i="1">
                <a:latin typeface="Arial" panose="020B0604020202020204" pitchFamily="34" charset="0"/>
                <a:cs typeface="Arial" panose="020B0604020202020204" pitchFamily="34" charset="0"/>
              </a:rPr>
              <a:t>Bakteriesläkte som används som kvalitetsparameter i egenkontroll</a:t>
            </a:r>
          </a:p>
        </p:txBody>
      </p:sp>
      <p:sp>
        <p:nvSpPr>
          <p:cNvPr id="16" name="textruta 15">
            <a:extLst>
              <a:ext uri="{FF2B5EF4-FFF2-40B4-BE49-F238E27FC236}">
                <a16:creationId xmlns:a16="http://schemas.microsoft.com/office/drawing/2014/main" id="{50F4219B-B580-499C-AA2E-1E26B0E13853}"/>
              </a:ext>
            </a:extLst>
          </p:cNvPr>
          <p:cNvSpPr txBox="1"/>
          <p:nvPr/>
        </p:nvSpPr>
        <p:spPr>
          <a:xfrm>
            <a:off x="947906" y="3178044"/>
            <a:ext cx="2528503" cy="2949525"/>
          </a:xfrm>
          <a:prstGeom prst="rect">
            <a:avLst/>
          </a:prstGeom>
          <a:noFill/>
        </p:spPr>
        <p:txBody>
          <a:bodyPr wrap="square">
            <a:spAutoFit/>
          </a:bodyPr>
          <a:lstStyle/>
          <a:p>
            <a:pPr marL="0" indent="0">
              <a:lnSpc>
                <a:spcPct val="150000"/>
              </a:lnSpc>
              <a:buNone/>
            </a:pPr>
            <a:r>
              <a:rPr lang="sv-SE" u="sng">
                <a:latin typeface="Arial" panose="020B0604020202020204" pitchFamily="34" charset="0"/>
                <a:cs typeface="Arial" panose="020B0604020202020204" pitchFamily="34" charset="0"/>
              </a:rPr>
              <a:t>Förekommer i</a:t>
            </a:r>
          </a:p>
          <a:p>
            <a:pPr>
              <a:lnSpc>
                <a:spcPct val="150000"/>
              </a:lnSpc>
            </a:pPr>
            <a:r>
              <a:rPr lang="sv-SE" sz="1800">
                <a:solidFill>
                  <a:srgbClr val="333333"/>
                </a:solidFill>
                <a:latin typeface="Arial" panose="020B0604020202020204" pitchFamily="34" charset="0"/>
                <a:cs typeface="Arial" panose="020B0604020202020204" pitchFamily="34" charset="0"/>
              </a:rPr>
              <a:t>Vissa arter finns i t</a:t>
            </a:r>
            <a:r>
              <a:rPr lang="sv-SE" sz="1800" b="0" i="0">
                <a:solidFill>
                  <a:srgbClr val="333333"/>
                </a:solidFill>
                <a:effectLst/>
                <a:latin typeface="Arial" panose="020B0604020202020204" pitchFamily="34" charset="0"/>
                <a:cs typeface="Arial" panose="020B0604020202020204" pitchFamily="34" charset="0"/>
              </a:rPr>
              <a:t>armfloran hos människor och djur. </a:t>
            </a:r>
          </a:p>
          <a:p>
            <a:pPr>
              <a:lnSpc>
                <a:spcPct val="150000"/>
              </a:lnSpc>
            </a:pPr>
            <a:r>
              <a:rPr lang="sv-SE" sz="1800" b="0" i="0">
                <a:solidFill>
                  <a:srgbClr val="333333"/>
                </a:solidFill>
                <a:effectLst/>
                <a:latin typeface="Arial" panose="020B0604020202020204" pitchFamily="34" charset="0"/>
                <a:cs typeface="Arial" panose="020B0604020202020204" pitchFamily="34" charset="0"/>
              </a:rPr>
              <a:t>Andra arter finns i vatten, jord eller på växter.</a:t>
            </a:r>
            <a:endParaRPr lang="sv-SE" sz="1800" b="0" u="none" strike="noStrike" baseline="0">
              <a:solidFill>
                <a:srgbClr val="000000"/>
              </a:solidFill>
              <a:latin typeface="Arial" panose="020B0604020202020204" pitchFamily="34" charset="0"/>
              <a:cs typeface="Arial" panose="020B0604020202020204" pitchFamily="34" charset="0"/>
            </a:endParaRPr>
          </a:p>
        </p:txBody>
      </p:sp>
      <p:sp>
        <p:nvSpPr>
          <p:cNvPr id="20" name="textruta 19">
            <a:extLst>
              <a:ext uri="{FF2B5EF4-FFF2-40B4-BE49-F238E27FC236}">
                <a16:creationId xmlns:a16="http://schemas.microsoft.com/office/drawing/2014/main" id="{CD7F33AE-C32F-455B-94B4-3B96C6F3ED6B}"/>
              </a:ext>
            </a:extLst>
          </p:cNvPr>
          <p:cNvSpPr txBox="1"/>
          <p:nvPr/>
        </p:nvSpPr>
        <p:spPr>
          <a:xfrm>
            <a:off x="4604708" y="3178044"/>
            <a:ext cx="3395546" cy="2949525"/>
          </a:xfrm>
          <a:prstGeom prst="rect">
            <a:avLst/>
          </a:prstGeom>
          <a:noFill/>
        </p:spPr>
        <p:txBody>
          <a:bodyPr wrap="square">
            <a:spAutoFit/>
          </a:bodyPr>
          <a:lstStyle/>
          <a:p>
            <a:pPr marL="0" indent="0">
              <a:lnSpc>
                <a:spcPct val="150000"/>
              </a:lnSpc>
              <a:buNone/>
            </a:pPr>
            <a:r>
              <a:rPr lang="sv-SE" sz="1800" u="sng">
                <a:latin typeface="Arial" panose="020B0604020202020204" pitchFamily="34" charset="0"/>
                <a:cs typeface="Arial" panose="020B0604020202020204" pitchFamily="34" charset="0"/>
              </a:rPr>
              <a:t>Sprids vid</a:t>
            </a:r>
          </a:p>
          <a:p>
            <a:pPr>
              <a:lnSpc>
                <a:spcPct val="150000"/>
              </a:lnSpc>
            </a:pPr>
            <a:r>
              <a:rPr lang="sv-SE">
                <a:latin typeface="Arial" panose="020B0604020202020204" pitchFamily="34" charset="0"/>
                <a:cs typeface="Arial" panose="020B0604020202020204" pitchFamily="34" charset="0"/>
              </a:rPr>
              <a:t>Bristande värmebehandling, åter kontamination, </a:t>
            </a:r>
            <a:r>
              <a:rPr lang="sv-SE" b="0" i="0">
                <a:solidFill>
                  <a:srgbClr val="333333"/>
                </a:solidFill>
                <a:effectLst/>
                <a:latin typeface="Arial" panose="020B0604020202020204" pitchFamily="34" charset="0"/>
                <a:cs typeface="Arial" panose="020B0604020202020204" pitchFamily="34" charset="0"/>
              </a:rPr>
              <a:t>ohygienisk hantering, olämplig tid/temperaturförvaring, och kanske indirekt hälsofara eller fekal förorening.</a:t>
            </a:r>
            <a:endParaRPr lang="sv-SE" sz="1800">
              <a:latin typeface="Arial" panose="020B0604020202020204" pitchFamily="34" charset="0"/>
              <a:cs typeface="Arial" panose="020B0604020202020204" pitchFamily="34" charset="0"/>
            </a:endParaRPr>
          </a:p>
        </p:txBody>
      </p:sp>
      <p:sp>
        <p:nvSpPr>
          <p:cNvPr id="22" name="textruta 21">
            <a:extLst>
              <a:ext uri="{FF2B5EF4-FFF2-40B4-BE49-F238E27FC236}">
                <a16:creationId xmlns:a16="http://schemas.microsoft.com/office/drawing/2014/main" id="{2DB702D1-D6DC-4009-876B-18A242D692E3}"/>
              </a:ext>
            </a:extLst>
          </p:cNvPr>
          <p:cNvSpPr txBox="1"/>
          <p:nvPr/>
        </p:nvSpPr>
        <p:spPr>
          <a:xfrm>
            <a:off x="8308843" y="3178044"/>
            <a:ext cx="2958100" cy="1287532"/>
          </a:xfrm>
          <a:prstGeom prst="rect">
            <a:avLst/>
          </a:prstGeom>
          <a:noFill/>
        </p:spPr>
        <p:txBody>
          <a:bodyPr wrap="square">
            <a:spAutoFit/>
          </a:bodyPr>
          <a:lstStyle/>
          <a:p>
            <a:pPr marL="0" indent="0">
              <a:lnSpc>
                <a:spcPct val="150000"/>
              </a:lnSpc>
              <a:buNone/>
            </a:pPr>
            <a:r>
              <a:rPr lang="sv-SE" sz="1800" b="0" i="0" u="sng" strike="noStrike" baseline="0">
                <a:solidFill>
                  <a:srgbClr val="000000"/>
                </a:solidFill>
                <a:latin typeface="Arial" panose="020B0604020202020204" pitchFamily="34" charset="0"/>
                <a:cs typeface="Arial" panose="020B0604020202020204" pitchFamily="34" charset="0"/>
              </a:rPr>
              <a:t>Förebyggande åtgärder</a:t>
            </a:r>
          </a:p>
          <a:p>
            <a:pPr>
              <a:lnSpc>
                <a:spcPct val="150000"/>
              </a:lnSpc>
            </a:pPr>
            <a:r>
              <a:rPr lang="sv-SE">
                <a:solidFill>
                  <a:srgbClr val="000000"/>
                </a:solidFill>
                <a:latin typeface="Arial" panose="020B0604020202020204" pitchFamily="34" charset="0"/>
                <a:cs typeface="Arial" panose="020B0604020202020204" pitchFamily="34" charset="0"/>
              </a:rPr>
              <a:t>Noggrann hantering och tillräcklig värmebehandling</a:t>
            </a:r>
            <a:endParaRPr lang="sv-SE" sz="1800" b="0" i="0" u="none" strike="noStrike" baseline="0">
              <a:solidFill>
                <a:srgbClr val="000000"/>
              </a:solidFill>
              <a:latin typeface="Arial" panose="020B0604020202020204" pitchFamily="34" charset="0"/>
              <a:cs typeface="Arial" panose="020B0604020202020204" pitchFamily="34" charset="0"/>
            </a:endParaRPr>
          </a:p>
        </p:txBody>
      </p:sp>
      <p:sp>
        <p:nvSpPr>
          <p:cNvPr id="23" name="Rubrik 1">
            <a:extLst>
              <a:ext uri="{FF2B5EF4-FFF2-40B4-BE49-F238E27FC236}">
                <a16:creationId xmlns:a16="http://schemas.microsoft.com/office/drawing/2014/main" id="{FFF36CC0-8778-46CE-9D3A-2F559528D7D1}"/>
              </a:ext>
            </a:extLst>
          </p:cNvPr>
          <p:cNvSpPr txBox="1">
            <a:spLocks/>
          </p:cNvSpPr>
          <p:nvPr/>
        </p:nvSpPr>
        <p:spPr>
          <a:xfrm>
            <a:off x="-477678" y="849164"/>
            <a:ext cx="2879710" cy="97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dirty="0">
                <a:latin typeface="Bahnschrift Condensed" panose="020B0502040204020203" pitchFamily="34" charset="0"/>
              </a:rPr>
              <a:t> </a:t>
            </a:r>
          </a:p>
          <a:p>
            <a:pPr algn="r"/>
            <a:r>
              <a:rPr lang="sv-SE" sz="2400" dirty="0">
                <a:latin typeface="Bahnschrift Condensed" panose="020B0502040204020203" pitchFamily="34" charset="0"/>
              </a:rPr>
              <a:t>Mikroorganismer </a:t>
            </a:r>
          </a:p>
        </p:txBody>
      </p:sp>
    </p:spTree>
    <p:extLst>
      <p:ext uri="{BB962C8B-B14F-4D97-AF65-F5344CB8AC3E}">
        <p14:creationId xmlns:p14="http://schemas.microsoft.com/office/powerpoint/2010/main" val="13040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F7EE0-2225-4B17-9A68-B825C87A17E5}"/>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Livsmedelslokalen  </a:t>
            </a:r>
          </a:p>
        </p:txBody>
      </p:sp>
      <p:pic>
        <p:nvPicPr>
          <p:cNvPr id="3" name="Bildobjekt 2">
            <a:extLst>
              <a:ext uri="{FF2B5EF4-FFF2-40B4-BE49-F238E27FC236}">
                <a16:creationId xmlns:a16="http://schemas.microsoft.com/office/drawing/2014/main" id="{994F1E6C-AFD3-4D7F-B1F3-13EA0D200DC7}"/>
              </a:ext>
            </a:extLst>
          </p:cNvPr>
          <p:cNvPicPr>
            <a:picLocks noChangeAspect="1"/>
          </p:cNvPicPr>
          <p:nvPr/>
        </p:nvPicPr>
        <p:blipFill>
          <a:blip r:embed="rId3"/>
          <a:stretch>
            <a:fillRect/>
          </a:stretch>
        </p:blipFill>
        <p:spPr>
          <a:xfrm>
            <a:off x="0" y="432682"/>
            <a:ext cx="2402032" cy="432854"/>
          </a:xfrm>
          <a:prstGeom prst="rect">
            <a:avLst/>
          </a:prstGeom>
        </p:spPr>
      </p:pic>
      <p:grpSp>
        <p:nvGrpSpPr>
          <p:cNvPr id="5" name="Grupp 4">
            <a:extLst>
              <a:ext uri="{FF2B5EF4-FFF2-40B4-BE49-F238E27FC236}">
                <a16:creationId xmlns:a16="http://schemas.microsoft.com/office/drawing/2014/main" id="{1C64E243-D46D-45F3-BA7A-D89EC2802072}"/>
              </a:ext>
            </a:extLst>
          </p:cNvPr>
          <p:cNvGrpSpPr/>
          <p:nvPr/>
        </p:nvGrpSpPr>
        <p:grpSpPr>
          <a:xfrm>
            <a:off x="3908879" y="1112010"/>
            <a:ext cx="1612773" cy="1158309"/>
            <a:chOff x="2022977" y="751571"/>
            <a:chExt cx="2762398" cy="1657439"/>
          </a:xfrm>
          <a:solidFill>
            <a:srgbClr val="F8F6F2"/>
          </a:solidFill>
          <a:effectLst>
            <a:outerShdw blurRad="50800" dist="38100" dir="2700000" algn="tl" rotWithShape="0">
              <a:prstClr val="black">
                <a:alpha val="40000"/>
              </a:prstClr>
            </a:outerShdw>
          </a:effectLst>
        </p:grpSpPr>
        <p:sp>
          <p:nvSpPr>
            <p:cNvPr id="6" name="Rektangel: rundade hörn 5">
              <a:extLst>
                <a:ext uri="{FF2B5EF4-FFF2-40B4-BE49-F238E27FC236}">
                  <a16:creationId xmlns:a16="http://schemas.microsoft.com/office/drawing/2014/main" id="{7EA6F61E-35C5-4604-B54B-C9AE996FD15F}"/>
                </a:ext>
              </a:extLst>
            </p:cNvPr>
            <p:cNvSpPr/>
            <p:nvPr/>
          </p:nvSpPr>
          <p:spPr>
            <a:xfrm>
              <a:off x="2022977" y="751571"/>
              <a:ext cx="2762398" cy="1657439"/>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ktangel: rundade hörn 4">
              <a:extLst>
                <a:ext uri="{FF2B5EF4-FFF2-40B4-BE49-F238E27FC236}">
                  <a16:creationId xmlns:a16="http://schemas.microsoft.com/office/drawing/2014/main" id="{AFA7AA1D-623D-4260-830F-ACBC3B2BEFBF}"/>
                </a:ext>
              </a:extLst>
            </p:cNvPr>
            <p:cNvSpPr txBox="1"/>
            <p:nvPr/>
          </p:nvSpPr>
          <p:spPr>
            <a:xfrm>
              <a:off x="2071522" y="800115"/>
              <a:ext cx="2665308" cy="156034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sv-SE" sz="4000">
                  <a:solidFill>
                    <a:schemeClr val="tx1"/>
                  </a:solidFill>
                  <a:latin typeface="Bahnschrift Condensed" panose="020B0502040204020203" pitchFamily="34" charset="0"/>
                </a:rPr>
                <a:t>Ren ZON</a:t>
              </a:r>
              <a:r>
                <a:rPr lang="sv-SE" sz="4000" kern="1200">
                  <a:solidFill>
                    <a:schemeClr val="tx1"/>
                  </a:solidFill>
                  <a:latin typeface="Bahnschrift Condensed" panose="020B0502040204020203" pitchFamily="34" charset="0"/>
                </a:rPr>
                <a:t> </a:t>
              </a:r>
            </a:p>
          </p:txBody>
        </p:sp>
      </p:grpSp>
      <p:grpSp>
        <p:nvGrpSpPr>
          <p:cNvPr id="8" name="Grupp 7">
            <a:extLst>
              <a:ext uri="{FF2B5EF4-FFF2-40B4-BE49-F238E27FC236}">
                <a16:creationId xmlns:a16="http://schemas.microsoft.com/office/drawing/2014/main" id="{E25FF852-258E-4721-BC03-5537E1939D7A}"/>
              </a:ext>
            </a:extLst>
          </p:cNvPr>
          <p:cNvGrpSpPr/>
          <p:nvPr/>
        </p:nvGrpSpPr>
        <p:grpSpPr>
          <a:xfrm>
            <a:off x="6981544" y="1145935"/>
            <a:ext cx="1333177" cy="1063667"/>
            <a:chOff x="9242" y="1884204"/>
            <a:chExt cx="2762398" cy="1657439"/>
          </a:xfrm>
          <a:solidFill>
            <a:srgbClr val="E1D8C5"/>
          </a:solidFill>
          <a:effectLst>
            <a:outerShdw blurRad="50800" dist="38100" dir="2700000" algn="tl" rotWithShape="0">
              <a:prstClr val="black">
                <a:alpha val="40000"/>
              </a:prstClr>
            </a:outerShdw>
          </a:effectLst>
        </p:grpSpPr>
        <p:sp>
          <p:nvSpPr>
            <p:cNvPr id="9" name="Rektangel: rundade hörn 8">
              <a:extLst>
                <a:ext uri="{FF2B5EF4-FFF2-40B4-BE49-F238E27FC236}">
                  <a16:creationId xmlns:a16="http://schemas.microsoft.com/office/drawing/2014/main" id="{95423549-AB21-4765-B477-A8E331796B01}"/>
                </a:ext>
              </a:extLst>
            </p:cNvPr>
            <p:cNvSpPr/>
            <p:nvPr/>
          </p:nvSpPr>
          <p:spPr>
            <a:xfrm>
              <a:off x="9242" y="1884204"/>
              <a:ext cx="2762398" cy="1657439"/>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ktangel: rundade hörn 4">
              <a:extLst>
                <a:ext uri="{FF2B5EF4-FFF2-40B4-BE49-F238E27FC236}">
                  <a16:creationId xmlns:a16="http://schemas.microsoft.com/office/drawing/2014/main" id="{51E2E5AE-3817-452A-8AF5-12A8FBBCD58A}"/>
                </a:ext>
              </a:extLst>
            </p:cNvPr>
            <p:cNvSpPr txBox="1"/>
            <p:nvPr/>
          </p:nvSpPr>
          <p:spPr>
            <a:xfrm>
              <a:off x="57787" y="1932749"/>
              <a:ext cx="2665308" cy="156034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sv-SE" sz="4000">
                  <a:solidFill>
                    <a:schemeClr val="tx1"/>
                  </a:solidFill>
                  <a:latin typeface="Bahnschrift Condensed" panose="020B0502040204020203" pitchFamily="34" charset="0"/>
                </a:rPr>
                <a:t>Oren ZON</a:t>
              </a:r>
              <a:r>
                <a:rPr lang="sv-SE" sz="4000" kern="1200">
                  <a:solidFill>
                    <a:schemeClr val="tx1"/>
                  </a:solidFill>
                  <a:latin typeface="Bahnschrift Condensed" panose="020B0502040204020203" pitchFamily="34" charset="0"/>
                </a:rPr>
                <a:t> </a:t>
              </a:r>
            </a:p>
          </p:txBody>
        </p:sp>
      </p:grpSp>
      <p:sp>
        <p:nvSpPr>
          <p:cNvPr id="11" name="Pil: vänsterböjd 10">
            <a:extLst>
              <a:ext uri="{FF2B5EF4-FFF2-40B4-BE49-F238E27FC236}">
                <a16:creationId xmlns:a16="http://schemas.microsoft.com/office/drawing/2014/main" id="{B09787D0-FB2A-4A42-8AA9-2DB8D31C097E}"/>
              </a:ext>
            </a:extLst>
          </p:cNvPr>
          <p:cNvSpPr/>
          <p:nvPr/>
        </p:nvSpPr>
        <p:spPr>
          <a:xfrm>
            <a:off x="6362906" y="1121162"/>
            <a:ext cx="849009" cy="1496801"/>
          </a:xfrm>
          <a:prstGeom prst="curvedLeftArrow">
            <a:avLst/>
          </a:prstGeom>
          <a:solidFill>
            <a:srgbClr val="C5B491"/>
          </a:solidFill>
          <a:ln>
            <a:solidFill>
              <a:srgbClr val="CEC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3" name="Pil: vänsterböjd 12">
            <a:extLst>
              <a:ext uri="{FF2B5EF4-FFF2-40B4-BE49-F238E27FC236}">
                <a16:creationId xmlns:a16="http://schemas.microsoft.com/office/drawing/2014/main" id="{3747E538-E317-47A2-94B3-0808BD1293CB}"/>
              </a:ext>
            </a:extLst>
          </p:cNvPr>
          <p:cNvSpPr/>
          <p:nvPr/>
        </p:nvSpPr>
        <p:spPr>
          <a:xfrm rot="10617570">
            <a:off x="5220115" y="1211193"/>
            <a:ext cx="776757" cy="1382768"/>
          </a:xfrm>
          <a:prstGeom prst="curvedLeftArrow">
            <a:avLst/>
          </a:prstGeom>
          <a:solidFill>
            <a:srgbClr val="C5B491"/>
          </a:solidFill>
          <a:ln>
            <a:solidFill>
              <a:srgbClr val="CEC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textruta 15">
            <a:extLst>
              <a:ext uri="{FF2B5EF4-FFF2-40B4-BE49-F238E27FC236}">
                <a16:creationId xmlns:a16="http://schemas.microsoft.com/office/drawing/2014/main" id="{0602F5E7-4F74-473A-9F17-156CFD2973BD}"/>
              </a:ext>
            </a:extLst>
          </p:cNvPr>
          <p:cNvSpPr txBox="1"/>
          <p:nvPr/>
        </p:nvSpPr>
        <p:spPr>
          <a:xfrm>
            <a:off x="2402032" y="2731999"/>
            <a:ext cx="8275827" cy="3693319"/>
          </a:xfrm>
          <a:prstGeom prst="rect">
            <a:avLst/>
          </a:prstGeom>
          <a:noFill/>
        </p:spPr>
        <p:txBody>
          <a:bodyPr wrap="square">
            <a:spAutoFit/>
          </a:bodyPr>
          <a:lstStyle/>
          <a:p>
            <a:r>
              <a:rPr lang="sv-SE">
                <a:latin typeface="Arial" panose="020B0604020202020204" pitchFamily="34" charset="0"/>
                <a:cs typeface="Arial" panose="020B0604020202020204" pitchFamily="34" charset="0"/>
              </a:rPr>
              <a:t>Redan när du planerar din lokal är det viktigt att tänka på hur du ska dela in den i rena och orena zoner och hur flödet av varor och människor kommer vara emellan de olika zonerna. Tänk igenom vilka möjligheter man har att byta till skyddskläder och att tvätta sina händer så att detta är enkelt att göra innan man går in i den rena zonen.</a:t>
            </a:r>
          </a:p>
          <a:p>
            <a:r>
              <a:rPr lang="sv-SE">
                <a:latin typeface="Arial" panose="020B0604020202020204" pitchFamily="34" charset="0"/>
                <a:cs typeface="Arial" panose="020B0604020202020204" pitchFamily="34" charset="0"/>
              </a:rPr>
              <a:t>Tänk också på val av material på golv, väggar och tak så att det är enkelt att hålla rent. Hur ska avloppen placeras för enkel renhållning? Vilka krav på olika utrymmen krävs för din verksamhet för att kunna separera processer och garantera livsmedelssäkerhet? Behövs separat renseri för jordiga grönsaker? Hanterar ni livsmedel som kan riskera att kontaminera era färdiga produkter, så de behöver separata utrymmen för hantering och förvaring? Dörrar och fönster ska vara tätslutande för att undvika att skadedjur tar dig in i lokalen. Det ska även vara galler över ventiler.</a:t>
            </a:r>
          </a:p>
        </p:txBody>
      </p:sp>
    </p:spTree>
    <p:extLst>
      <p:ext uri="{BB962C8B-B14F-4D97-AF65-F5344CB8AC3E}">
        <p14:creationId xmlns:p14="http://schemas.microsoft.com/office/powerpoint/2010/main" val="65391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CF46D10B-D141-4898-898E-9F94085CE14B}"/>
              </a:ext>
            </a:extLst>
          </p:cNvPr>
          <p:cNvSpPr txBox="1">
            <a:spLocks/>
          </p:cNvSpPr>
          <p:nvPr/>
        </p:nvSpPr>
        <p:spPr>
          <a:xfrm>
            <a:off x="-46955" y="975705"/>
            <a:ext cx="2495942" cy="511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2800">
                <a:latin typeface="Bahnschrift Condensed" panose="020B0502040204020203" pitchFamily="34" charset="0"/>
              </a:rPr>
              <a:t>Livsmedelslokalen  </a:t>
            </a:r>
          </a:p>
        </p:txBody>
      </p:sp>
      <p:pic>
        <p:nvPicPr>
          <p:cNvPr id="4" name="Bildobjekt 3">
            <a:extLst>
              <a:ext uri="{FF2B5EF4-FFF2-40B4-BE49-F238E27FC236}">
                <a16:creationId xmlns:a16="http://schemas.microsoft.com/office/drawing/2014/main" id="{1E1E58A3-0A8E-419B-AFB9-F4C813E01038}"/>
              </a:ext>
            </a:extLst>
          </p:cNvPr>
          <p:cNvPicPr>
            <a:picLocks noChangeAspect="1"/>
          </p:cNvPicPr>
          <p:nvPr/>
        </p:nvPicPr>
        <p:blipFill>
          <a:blip r:embed="rId3"/>
          <a:stretch>
            <a:fillRect/>
          </a:stretch>
        </p:blipFill>
        <p:spPr>
          <a:xfrm>
            <a:off x="0" y="432682"/>
            <a:ext cx="2402032" cy="432854"/>
          </a:xfrm>
          <a:prstGeom prst="rect">
            <a:avLst/>
          </a:prstGeom>
        </p:spPr>
      </p:pic>
      <p:pic>
        <p:nvPicPr>
          <p:cNvPr id="2" name="Bildobjekt 1">
            <a:extLst>
              <a:ext uri="{FF2B5EF4-FFF2-40B4-BE49-F238E27FC236}">
                <a16:creationId xmlns:a16="http://schemas.microsoft.com/office/drawing/2014/main" id="{B6460CB1-7F27-4B8E-862D-D2B3CF823D8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3000"/>
                    </a14:imgEffect>
                    <a14:imgEffect>
                      <a14:brightnessContrast contrast="20000"/>
                    </a14:imgEffect>
                  </a14:imgLayer>
                </a14:imgProps>
              </a:ext>
            </a:extLst>
          </a:blip>
          <a:stretch>
            <a:fillRect/>
          </a:stretch>
        </p:blipFill>
        <p:spPr>
          <a:xfrm>
            <a:off x="2582130" y="1149297"/>
            <a:ext cx="8883829" cy="4993470"/>
          </a:xfrm>
          <a:prstGeom prst="rect">
            <a:avLst/>
          </a:prstGeom>
        </p:spPr>
      </p:pic>
    </p:spTree>
    <p:extLst>
      <p:ext uri="{BB962C8B-B14F-4D97-AF65-F5344CB8AC3E}">
        <p14:creationId xmlns:p14="http://schemas.microsoft.com/office/powerpoint/2010/main" val="34196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E4C08E-6519-4E09-915A-ABCE17454E1B}"/>
              </a:ext>
            </a:extLst>
          </p:cNvPr>
          <p:cNvSpPr txBox="1">
            <a:spLocks/>
          </p:cNvSpPr>
          <p:nvPr/>
        </p:nvSpPr>
        <p:spPr>
          <a:xfrm>
            <a:off x="706796" y="865536"/>
            <a:ext cx="1695236" cy="432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Rutiner för </a:t>
            </a:r>
          </a:p>
          <a:p>
            <a:r>
              <a:rPr lang="sv-SE" sz="2800">
                <a:latin typeface="Bahnschrift Condensed" panose="020B0502040204020203" pitchFamily="34" charset="0"/>
              </a:rPr>
              <a:t>egenkontroll   </a:t>
            </a:r>
          </a:p>
        </p:txBody>
      </p:sp>
      <p:pic>
        <p:nvPicPr>
          <p:cNvPr id="3" name="Bildobjekt 2">
            <a:extLst>
              <a:ext uri="{FF2B5EF4-FFF2-40B4-BE49-F238E27FC236}">
                <a16:creationId xmlns:a16="http://schemas.microsoft.com/office/drawing/2014/main" id="{92074AFE-1B06-4C51-AC56-1CF6CB5288BF}"/>
              </a:ext>
            </a:extLst>
          </p:cNvPr>
          <p:cNvPicPr>
            <a:picLocks noChangeAspect="1"/>
          </p:cNvPicPr>
          <p:nvPr/>
        </p:nvPicPr>
        <p:blipFill>
          <a:blip r:embed="rId3"/>
          <a:stretch>
            <a:fillRect/>
          </a:stretch>
        </p:blipFill>
        <p:spPr>
          <a:xfrm>
            <a:off x="0" y="432682"/>
            <a:ext cx="2402032" cy="432854"/>
          </a:xfrm>
          <a:prstGeom prst="rect">
            <a:avLst/>
          </a:prstGeom>
        </p:spPr>
      </p:pic>
      <p:sp>
        <p:nvSpPr>
          <p:cNvPr id="30" name="Platshållare för innehåll 2">
            <a:extLst>
              <a:ext uri="{FF2B5EF4-FFF2-40B4-BE49-F238E27FC236}">
                <a16:creationId xmlns:a16="http://schemas.microsoft.com/office/drawing/2014/main" id="{9E317BB9-5FF9-41DD-A77F-1FCC9E4C7A8D}"/>
              </a:ext>
            </a:extLst>
          </p:cNvPr>
          <p:cNvSpPr txBox="1">
            <a:spLocks/>
          </p:cNvSpPr>
          <p:nvPr/>
        </p:nvSpPr>
        <p:spPr>
          <a:xfrm>
            <a:off x="3424044" y="1705514"/>
            <a:ext cx="694533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Utbildning</a:t>
            </a:r>
          </a:p>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Personlig hygien</a:t>
            </a:r>
          </a:p>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Underhåll</a:t>
            </a:r>
          </a:p>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Rengöring</a:t>
            </a:r>
          </a:p>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Hantering</a:t>
            </a:r>
          </a:p>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Inköp</a:t>
            </a:r>
          </a:p>
          <a:p>
            <a:pPr marL="216000">
              <a:lnSpc>
                <a:spcPct val="150000"/>
              </a:lnSpc>
              <a:spcBef>
                <a:spcPts val="0"/>
              </a:spcBef>
            </a:pPr>
            <a:r>
              <a:rPr lang="sv-SE" sz="1800">
                <a:latin typeface="Arial" panose="020B0604020202020204" pitchFamily="34" charset="0"/>
                <a:ea typeface="Calibri" panose="020F0502020204030204" pitchFamily="34" charset="0"/>
                <a:cs typeface="Arial" panose="020B0604020202020204" pitchFamily="34" charset="0"/>
              </a:rPr>
              <a:t>Varumottagning</a:t>
            </a:r>
          </a:p>
          <a:p>
            <a:pPr marL="216000">
              <a:lnSpc>
                <a:spcPct val="150000"/>
              </a:lnSpc>
              <a:spcBef>
                <a:spcPts val="0"/>
              </a:spcBef>
            </a:pPr>
            <a:endParaRPr lang="sv-SE" sz="1700">
              <a:latin typeface="Arial" panose="020B0604020202020204" pitchFamily="34" charset="0"/>
              <a:ea typeface="Calibri" panose="020F0502020204030204" pitchFamily="34" charset="0"/>
              <a:cs typeface="Arial" panose="020B0604020202020204" pitchFamily="34" charset="0"/>
            </a:endParaRPr>
          </a:p>
        </p:txBody>
      </p:sp>
      <p:sp>
        <p:nvSpPr>
          <p:cNvPr id="32" name="textruta 31">
            <a:extLst>
              <a:ext uri="{FF2B5EF4-FFF2-40B4-BE49-F238E27FC236}">
                <a16:creationId xmlns:a16="http://schemas.microsoft.com/office/drawing/2014/main" id="{294173A4-A964-48C3-BE28-91AD9FB826C5}"/>
              </a:ext>
            </a:extLst>
          </p:cNvPr>
          <p:cNvSpPr txBox="1"/>
          <p:nvPr/>
        </p:nvSpPr>
        <p:spPr>
          <a:xfrm>
            <a:off x="6401874" y="1687413"/>
            <a:ext cx="6123398" cy="3371564"/>
          </a:xfrm>
          <a:prstGeom prst="rect">
            <a:avLst/>
          </a:prstGeom>
          <a:noFill/>
        </p:spPr>
        <p:txBody>
          <a:bodyPr wrap="square">
            <a:spAutoFit/>
          </a:bodyPr>
          <a:lstStyle/>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Transport och utleverans</a:t>
            </a:r>
          </a:p>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Temperaturer</a:t>
            </a:r>
          </a:p>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Skadedjur</a:t>
            </a:r>
          </a:p>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Avfall</a:t>
            </a:r>
          </a:p>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Spårbarhet och återkallelse</a:t>
            </a:r>
          </a:p>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Reklamationer</a:t>
            </a:r>
          </a:p>
          <a:p>
            <a:pPr marL="501750" indent="-285750">
              <a:lnSpc>
                <a:spcPct val="150000"/>
              </a:lnSpc>
              <a:spcBef>
                <a:spcPts val="0"/>
              </a:spcBef>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Vatten</a:t>
            </a:r>
          </a:p>
          <a:p>
            <a:pPr marL="501750" indent="-285750">
              <a:lnSpc>
                <a:spcPct val="150000"/>
              </a:lnSpc>
              <a:spcBef>
                <a:spcPts val="0"/>
              </a:spcBef>
              <a:spcAft>
                <a:spcPts val="1000"/>
              </a:spcAft>
              <a:buFont typeface="Arial" panose="020B0604020202020204" pitchFamily="34" charset="0"/>
              <a:buChar char="•"/>
            </a:pPr>
            <a:r>
              <a:rPr lang="sv-SE" sz="1800">
                <a:latin typeface="Arial" panose="020B0604020202020204" pitchFamily="34" charset="0"/>
                <a:ea typeface="Calibri" panose="020F0502020204030204" pitchFamily="34" charset="0"/>
                <a:cs typeface="Arial" panose="020B0604020202020204" pitchFamily="34" charset="0"/>
              </a:rPr>
              <a:t>Märkning</a:t>
            </a:r>
            <a:endParaRPr lang="sv-SE"/>
          </a:p>
        </p:txBody>
      </p:sp>
      <p:pic>
        <p:nvPicPr>
          <p:cNvPr id="34" name="Bildobjekt 33">
            <a:extLst>
              <a:ext uri="{FF2B5EF4-FFF2-40B4-BE49-F238E27FC236}">
                <a16:creationId xmlns:a16="http://schemas.microsoft.com/office/drawing/2014/main" id="{68AA1436-B1C4-4EBB-9D58-69F8589748A9}"/>
              </a:ext>
            </a:extLst>
          </p:cNvPr>
          <p:cNvPicPr>
            <a:picLocks noChangeAspect="1"/>
          </p:cNvPicPr>
          <p:nvPr/>
        </p:nvPicPr>
        <p:blipFill>
          <a:blip r:embed="rId4"/>
          <a:stretch>
            <a:fillRect/>
          </a:stretch>
        </p:blipFill>
        <p:spPr>
          <a:xfrm>
            <a:off x="1110173" y="1945759"/>
            <a:ext cx="1044980" cy="1044980"/>
          </a:xfrm>
          <a:prstGeom prst="rect">
            <a:avLst/>
          </a:prstGeom>
        </p:spPr>
      </p:pic>
    </p:spTree>
    <p:extLst>
      <p:ext uri="{BB962C8B-B14F-4D97-AF65-F5344CB8AC3E}">
        <p14:creationId xmlns:p14="http://schemas.microsoft.com/office/powerpoint/2010/main" val="131994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9DD9C851-1800-47A7-BC99-CBEE610268EB}"/>
              </a:ext>
            </a:extLst>
          </p:cNvPr>
          <p:cNvSpPr txBox="1">
            <a:spLocks/>
          </p:cNvSpPr>
          <p:nvPr/>
        </p:nvSpPr>
        <p:spPr>
          <a:xfrm>
            <a:off x="9143105" y="4847604"/>
            <a:ext cx="2781728" cy="788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latin typeface="Arial" panose="020B0604020202020204" pitchFamily="34" charset="0"/>
                <a:cs typeface="Arial" panose="020B0604020202020204" pitchFamily="34" charset="0"/>
              </a:rPr>
              <a:t>Utbildning ska uppdateras regelbundet</a:t>
            </a:r>
          </a:p>
        </p:txBody>
      </p:sp>
      <p:sp>
        <p:nvSpPr>
          <p:cNvPr id="4" name="Rubrik 1">
            <a:extLst>
              <a:ext uri="{FF2B5EF4-FFF2-40B4-BE49-F238E27FC236}">
                <a16:creationId xmlns:a16="http://schemas.microsoft.com/office/drawing/2014/main" id="{28DF6DBF-8FF0-461E-A866-E4D1AAF62326}"/>
              </a:ext>
            </a:extLst>
          </p:cNvPr>
          <p:cNvSpPr txBox="1">
            <a:spLocks/>
          </p:cNvSpPr>
          <p:nvPr/>
        </p:nvSpPr>
        <p:spPr>
          <a:xfrm>
            <a:off x="1076666" y="912725"/>
            <a:ext cx="1419955" cy="4328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a:latin typeface="Bahnschrift Condensed" panose="020B0502040204020203" pitchFamily="34" charset="0"/>
              </a:rPr>
              <a:t>Utbildning </a:t>
            </a:r>
          </a:p>
        </p:txBody>
      </p:sp>
      <p:pic>
        <p:nvPicPr>
          <p:cNvPr id="5" name="Bildobjekt 4">
            <a:extLst>
              <a:ext uri="{FF2B5EF4-FFF2-40B4-BE49-F238E27FC236}">
                <a16:creationId xmlns:a16="http://schemas.microsoft.com/office/drawing/2014/main" id="{C99EC7F6-3F03-4F7A-86E5-5BD6C1962D41}"/>
              </a:ext>
            </a:extLst>
          </p:cNvPr>
          <p:cNvPicPr>
            <a:picLocks noChangeAspect="1"/>
          </p:cNvPicPr>
          <p:nvPr/>
        </p:nvPicPr>
        <p:blipFill>
          <a:blip r:embed="rId3"/>
          <a:stretch>
            <a:fillRect/>
          </a:stretch>
        </p:blipFill>
        <p:spPr>
          <a:xfrm>
            <a:off x="0" y="432682"/>
            <a:ext cx="2402032" cy="432854"/>
          </a:xfrm>
          <a:prstGeom prst="rect">
            <a:avLst/>
          </a:prstGeom>
        </p:spPr>
      </p:pic>
      <p:sp>
        <p:nvSpPr>
          <p:cNvPr id="8" name="textruta 7">
            <a:extLst>
              <a:ext uri="{FF2B5EF4-FFF2-40B4-BE49-F238E27FC236}">
                <a16:creationId xmlns:a16="http://schemas.microsoft.com/office/drawing/2014/main" id="{EB318434-2364-4312-B085-11EF197BFD48}"/>
              </a:ext>
            </a:extLst>
          </p:cNvPr>
          <p:cNvSpPr txBox="1"/>
          <p:nvPr/>
        </p:nvSpPr>
        <p:spPr>
          <a:xfrm>
            <a:off x="2952927" y="1022414"/>
            <a:ext cx="3811711" cy="646331"/>
          </a:xfrm>
          <a:prstGeom prst="rect">
            <a:avLst/>
          </a:prstGeom>
          <a:noFill/>
        </p:spPr>
        <p:txBody>
          <a:bodyPr wrap="square">
            <a:spAutoFit/>
          </a:bodyPr>
          <a:lstStyle/>
          <a:p>
            <a:r>
              <a:rPr lang="sv-SE">
                <a:latin typeface="Arial" panose="020B0604020202020204" pitchFamily="34" charset="0"/>
                <a:cs typeface="Arial" panose="020B0604020202020204" pitchFamily="34" charset="0"/>
              </a:rPr>
              <a:t>Någon i företaget ska ha utbildning inom livsmedelssäkerhet</a:t>
            </a:r>
          </a:p>
        </p:txBody>
      </p:sp>
      <p:sp>
        <p:nvSpPr>
          <p:cNvPr id="10" name="textruta 9">
            <a:extLst>
              <a:ext uri="{FF2B5EF4-FFF2-40B4-BE49-F238E27FC236}">
                <a16:creationId xmlns:a16="http://schemas.microsoft.com/office/drawing/2014/main" id="{4F0745B4-9ECE-481B-BA49-6DA7B1F0E773}"/>
              </a:ext>
            </a:extLst>
          </p:cNvPr>
          <p:cNvSpPr txBox="1"/>
          <p:nvPr/>
        </p:nvSpPr>
        <p:spPr>
          <a:xfrm>
            <a:off x="5028305" y="1844680"/>
            <a:ext cx="3472666" cy="1200329"/>
          </a:xfrm>
          <a:prstGeom prst="rect">
            <a:avLst/>
          </a:prstGeom>
          <a:noFill/>
        </p:spPr>
        <p:txBody>
          <a:bodyPr wrap="square">
            <a:spAutoFit/>
          </a:bodyPr>
          <a:lstStyle/>
          <a:p>
            <a:r>
              <a:rPr lang="sv-SE">
                <a:latin typeface="Arial" panose="020B0604020202020204" pitchFamily="34" charset="0"/>
                <a:cs typeface="Arial" panose="020B0604020202020204" pitchFamily="34" charset="0"/>
              </a:rPr>
              <a:t>Anställda ska ha tillräcklig kunskap om livsmedelssäkerhet och företagets rutiner för att genomföra sina arbetsuppgifter</a:t>
            </a:r>
          </a:p>
        </p:txBody>
      </p:sp>
      <p:sp>
        <p:nvSpPr>
          <p:cNvPr id="12" name="textruta 11">
            <a:extLst>
              <a:ext uri="{FF2B5EF4-FFF2-40B4-BE49-F238E27FC236}">
                <a16:creationId xmlns:a16="http://schemas.microsoft.com/office/drawing/2014/main" id="{7AD0D608-7144-4663-B6C5-A45FD8F55540}"/>
              </a:ext>
            </a:extLst>
          </p:cNvPr>
          <p:cNvSpPr txBox="1"/>
          <p:nvPr/>
        </p:nvSpPr>
        <p:spPr>
          <a:xfrm>
            <a:off x="6976154" y="3220944"/>
            <a:ext cx="3380198" cy="1200329"/>
          </a:xfrm>
          <a:prstGeom prst="rect">
            <a:avLst/>
          </a:prstGeom>
          <a:noFill/>
        </p:spPr>
        <p:txBody>
          <a:bodyPr wrap="square">
            <a:spAutoFit/>
          </a:bodyPr>
          <a:lstStyle/>
          <a:p>
            <a:r>
              <a:rPr lang="sv-SE">
                <a:latin typeface="Arial" panose="020B0604020202020204" pitchFamily="34" charset="0"/>
                <a:cs typeface="Arial" panose="020B0604020202020204" pitchFamily="34" charset="0"/>
              </a:rPr>
              <a:t>Livsmedelsföretagaren har ansvar för att kunskap och information är god för de som hanterar livsmedel</a:t>
            </a:r>
          </a:p>
        </p:txBody>
      </p:sp>
      <p:pic>
        <p:nvPicPr>
          <p:cNvPr id="13" name="Bildobjekt 12">
            <a:extLst>
              <a:ext uri="{FF2B5EF4-FFF2-40B4-BE49-F238E27FC236}">
                <a16:creationId xmlns:a16="http://schemas.microsoft.com/office/drawing/2014/main" id="{E7837406-6ACB-4F9E-B54C-BD151A0BD3D7}"/>
              </a:ext>
            </a:extLst>
          </p:cNvPr>
          <p:cNvPicPr>
            <a:picLocks noChangeAspect="1"/>
          </p:cNvPicPr>
          <p:nvPr/>
        </p:nvPicPr>
        <p:blipFill>
          <a:blip r:embed="rId4"/>
          <a:stretch>
            <a:fillRect/>
          </a:stretch>
        </p:blipFill>
        <p:spPr>
          <a:xfrm>
            <a:off x="3429037" y="1798612"/>
            <a:ext cx="1511939" cy="646232"/>
          </a:xfrm>
          <a:prstGeom prst="rect">
            <a:avLst/>
          </a:prstGeom>
        </p:spPr>
      </p:pic>
      <p:pic>
        <p:nvPicPr>
          <p:cNvPr id="14" name="Bildobjekt 13">
            <a:extLst>
              <a:ext uri="{FF2B5EF4-FFF2-40B4-BE49-F238E27FC236}">
                <a16:creationId xmlns:a16="http://schemas.microsoft.com/office/drawing/2014/main" id="{579895B9-509E-46F2-AA4F-3CBCEBED2C22}"/>
              </a:ext>
            </a:extLst>
          </p:cNvPr>
          <p:cNvPicPr>
            <a:picLocks noChangeAspect="1"/>
          </p:cNvPicPr>
          <p:nvPr/>
        </p:nvPicPr>
        <p:blipFill>
          <a:blip r:embed="rId4"/>
          <a:stretch>
            <a:fillRect/>
          </a:stretch>
        </p:blipFill>
        <p:spPr>
          <a:xfrm>
            <a:off x="5464215" y="3174876"/>
            <a:ext cx="1511939" cy="646232"/>
          </a:xfrm>
          <a:prstGeom prst="rect">
            <a:avLst/>
          </a:prstGeom>
        </p:spPr>
      </p:pic>
      <p:pic>
        <p:nvPicPr>
          <p:cNvPr id="15" name="Bildobjekt 14">
            <a:extLst>
              <a:ext uri="{FF2B5EF4-FFF2-40B4-BE49-F238E27FC236}">
                <a16:creationId xmlns:a16="http://schemas.microsoft.com/office/drawing/2014/main" id="{6FD315AA-971F-4009-B89A-B93323A28F00}"/>
              </a:ext>
            </a:extLst>
          </p:cNvPr>
          <p:cNvPicPr>
            <a:picLocks noChangeAspect="1"/>
          </p:cNvPicPr>
          <p:nvPr/>
        </p:nvPicPr>
        <p:blipFill>
          <a:blip r:embed="rId4"/>
          <a:stretch>
            <a:fillRect/>
          </a:stretch>
        </p:blipFill>
        <p:spPr>
          <a:xfrm>
            <a:off x="7548973" y="4524488"/>
            <a:ext cx="1511939" cy="646232"/>
          </a:xfrm>
          <a:prstGeom prst="rect">
            <a:avLst/>
          </a:prstGeom>
        </p:spPr>
      </p:pic>
      <p:pic>
        <p:nvPicPr>
          <p:cNvPr id="16" name="Bildobjekt 15">
            <a:extLst>
              <a:ext uri="{FF2B5EF4-FFF2-40B4-BE49-F238E27FC236}">
                <a16:creationId xmlns:a16="http://schemas.microsoft.com/office/drawing/2014/main" id="{E4A09C2B-68C4-4FBF-BF91-594BE8982C5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9870" l="10000" r="92217">
                        <a14:foregroundMark x1="43826" y1="72652" x2="53348" y2="75000"/>
                        <a14:foregroundMark x1="53348" y1="75000" x2="58174" y2="80652"/>
                        <a14:foregroundMark x1="58174" y1="80652" x2="53087" y2="86565"/>
                        <a14:foregroundMark x1="51355" y1="92073" x2="50913" y2="93478"/>
                        <a14:foregroundMark x1="53087" y1="86565" x2="51685" y2="91023"/>
                        <a14:foregroundMark x1="50913" y1="93478" x2="50870" y2="99304"/>
                        <a14:foregroundMark x1="69172" y1="88451" x2="69435" y2="99913"/>
                        <a14:foregroundMark x1="69130" y1="86609" x2="69170" y2="88371"/>
                        <a14:foregroundMark x1="87391" y1="57696" x2="87391" y2="57696"/>
                        <a14:foregroundMark x1="87739" y1="64705" x2="88000" y2="69957"/>
                        <a14:foregroundMark x1="87570" y1="61286" x2="87593" y2="61758"/>
                        <a14:foregroundMark x1="87391" y1="57696" x2="87468" y2="59248"/>
                        <a14:foregroundMark x1="92249" y1="43439" x2="92193" y2="42130"/>
                        <a14:foregroundMark x1="91609" y1="28478" x2="92136" y2="40787"/>
                        <a14:foregroundMark x1="21174" y1="32217" x2="23652" y2="24957"/>
                        <a14:foregroundMark x1="23652" y1="24957" x2="29130" y2="19870"/>
                        <a14:foregroundMark x1="29130" y1="19870" x2="36174" y2="17304"/>
                        <a14:foregroundMark x1="36174" y1="17304" x2="39304" y2="17087"/>
                        <a14:foregroundMark x1="87304" y1="65609" x2="87490" y2="64668"/>
                        <a14:foregroundMark x1="90087" y1="40348" x2="90087" y2="47087"/>
                        <a14:backgroundMark x1="17739" y1="46000" x2="23130" y2="50609"/>
                        <a14:backgroundMark x1="23130" y1="50609" x2="23130" y2="51696"/>
                        <a14:backgroundMark x1="76609" y1="12739" x2="84130" y2="13217"/>
                        <a14:backgroundMark x1="84130" y1="13217" x2="88000" y2="16478"/>
                        <a14:backgroundMark x1="90870" y1="67609" x2="89304" y2="57217"/>
                        <a14:backgroundMark x1="90348" y1="65565" x2="88783" y2="57739"/>
                        <a14:backgroundMark x1="88783" y1="63217" x2="89565" y2="67130"/>
                        <a14:backgroundMark x1="51870" y1="92609" x2="52391" y2="92087"/>
                        <a14:backgroundMark x1="51609" y1="92870" x2="51609" y2="90783"/>
                        <a14:backgroundMark x1="56783" y1="84783" x2="59652" y2="79870"/>
                        <a14:backgroundMark x1="70304" y1="91304" x2="69261" y2="88696"/>
                        <a14:backgroundMark x1="69783" y1="91043" x2="68478" y2="91565"/>
                        <a14:backgroundMark x1="92174" y1="42130" x2="92174" y2="45000"/>
                        <a14:backgroundMark x1="91913" y1="42913" x2="91913" y2="40087"/>
                        <a14:backgroundMark x1="89043" y1="59565" x2="88261" y2="64783"/>
                        <a14:backgroundMark x1="88783" y1="58000" x2="88261" y2="61391"/>
                      </a14:backgroundRemoval>
                    </a14:imgEffect>
                    <a14:imgEffect>
                      <a14:sharpenSoften amount="25000"/>
                    </a14:imgEffect>
                  </a14:imgLayer>
                </a14:imgProps>
              </a:ext>
            </a:extLst>
          </a:blip>
          <a:stretch>
            <a:fillRect/>
          </a:stretch>
        </p:blipFill>
        <p:spPr>
          <a:xfrm>
            <a:off x="149498" y="2620779"/>
            <a:ext cx="4237221" cy="4237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4421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4399</Words>
  <Application>Microsoft Office PowerPoint</Application>
  <PresentationFormat>Bredbild</PresentationFormat>
  <Paragraphs>583</Paragraphs>
  <Slides>58</Slides>
  <Notes>56</Notes>
  <HiddenSlides>2</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58</vt:i4>
      </vt:variant>
    </vt:vector>
  </HeadingPairs>
  <TitlesOfParts>
    <vt:vector size="65" baseType="lpstr">
      <vt:lpstr>Arial</vt:lpstr>
      <vt:lpstr>Bahnschrift Condensed</vt:lpstr>
      <vt:lpstr>Calibri</vt:lpstr>
      <vt:lpstr>Calibri Light</vt:lpstr>
      <vt:lpstr>Symbol</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Cecilia Faktus</dc:creator>
  <cp:lastModifiedBy>Cecilia Faktus</cp:lastModifiedBy>
  <cp:revision>1</cp:revision>
  <dcterms:created xsi:type="dcterms:W3CDTF">2021-09-13T08:39:17Z</dcterms:created>
  <dcterms:modified xsi:type="dcterms:W3CDTF">2021-09-14T11:10:01Z</dcterms:modified>
</cp:coreProperties>
</file>